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activeX/activeX1.xml" ContentType="application/vnd.ms-office.activeX+xml"/>
  <Override PartName="/ppt/tags/tag1.xml" ContentType="application/vnd.openxmlformats-officedocument.presentationml.tags+xml"/>
  <Override PartName="/ppt/activeX/activeX2.xml" ContentType="application/vnd.ms-office.activeX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84" r:id="rId4"/>
    <p:sldId id="285" r:id="rId5"/>
    <p:sldId id="286" r:id="rId6"/>
    <p:sldId id="258" r:id="rId7"/>
    <p:sldId id="287" r:id="rId8"/>
    <p:sldId id="291" r:id="rId9"/>
    <p:sldId id="328" r:id="rId10"/>
    <p:sldId id="327" r:id="rId11"/>
    <p:sldId id="326" r:id="rId12"/>
    <p:sldId id="292" r:id="rId13"/>
    <p:sldId id="309" r:id="rId14"/>
    <p:sldId id="311" r:id="rId15"/>
    <p:sldId id="324" r:id="rId16"/>
    <p:sldId id="325" r:id="rId17"/>
    <p:sldId id="336" r:id="rId18"/>
    <p:sldId id="329" r:id="rId19"/>
    <p:sldId id="319" r:id="rId20"/>
    <p:sldId id="330" r:id="rId21"/>
    <p:sldId id="321" r:id="rId22"/>
    <p:sldId id="293" r:id="rId23"/>
    <p:sldId id="294" r:id="rId24"/>
    <p:sldId id="305" r:id="rId25"/>
    <p:sldId id="295" r:id="rId26"/>
    <p:sldId id="296" r:id="rId27"/>
    <p:sldId id="297" r:id="rId28"/>
    <p:sldId id="298" r:id="rId29"/>
    <p:sldId id="299" r:id="rId30"/>
    <p:sldId id="302" r:id="rId31"/>
    <p:sldId id="303" r:id="rId32"/>
    <p:sldId id="289" r:id="rId33"/>
    <p:sldId id="382" r:id="rId34"/>
    <p:sldId id="383" r:id="rId35"/>
    <p:sldId id="369" r:id="rId36"/>
    <p:sldId id="259" r:id="rId37"/>
    <p:sldId id="337" r:id="rId38"/>
    <p:sldId id="340" r:id="rId39"/>
    <p:sldId id="345" r:id="rId40"/>
    <p:sldId id="370" r:id="rId41"/>
    <p:sldId id="347" r:id="rId42"/>
    <p:sldId id="353" r:id="rId43"/>
    <p:sldId id="338" r:id="rId44"/>
    <p:sldId id="339" r:id="rId45"/>
    <p:sldId id="348" r:id="rId46"/>
    <p:sldId id="341" r:id="rId47"/>
    <p:sldId id="354" r:id="rId48"/>
    <p:sldId id="342" r:id="rId49"/>
    <p:sldId id="372" r:id="rId50"/>
    <p:sldId id="373" r:id="rId51"/>
    <p:sldId id="375" r:id="rId52"/>
    <p:sldId id="376" r:id="rId53"/>
    <p:sldId id="377" r:id="rId54"/>
    <p:sldId id="378" r:id="rId55"/>
    <p:sldId id="379" r:id="rId56"/>
    <p:sldId id="357" r:id="rId57"/>
    <p:sldId id="344" r:id="rId58"/>
    <p:sldId id="360" r:id="rId59"/>
    <p:sldId id="359" r:id="rId60"/>
    <p:sldId id="371" r:id="rId61"/>
    <p:sldId id="352" r:id="rId62"/>
    <p:sldId id="380" r:id="rId63"/>
    <p:sldId id="381" r:id="rId64"/>
    <p:sldId id="363" r:id="rId65"/>
    <p:sldId id="364" r:id="rId66"/>
    <p:sldId id="266" r:id="rId67"/>
  </p:sldIdLst>
  <p:sldSz cx="9144000" cy="6858000" type="screen4x3"/>
  <p:notesSz cx="9866313" cy="6754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9" autoAdjust="0"/>
    <p:restoredTop sz="80036" autoAdjust="0"/>
  </p:normalViewPr>
  <p:slideViewPr>
    <p:cSldViewPr>
      <p:cViewPr>
        <p:scale>
          <a:sx n="65" d="100"/>
          <a:sy n="65" d="100"/>
        </p:scale>
        <p:origin x="-1266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65B9F3-C7BF-44AE-86FD-B3DD2B10EFE7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75DC7E2-6CE3-4E45-8794-4B0509A721B0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프레임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(frame)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5D391756-1FFC-4518-B191-3A1C0BDE6B13}" type="parTrans" cxnId="{B53BEF2E-0640-4997-98FB-136F90A66E0D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D867C2C7-F296-404D-BA82-AA900C8A7CBC}" type="sibTrans" cxnId="{B53BEF2E-0640-4997-98FB-136F90A66E0D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1F911F21-A143-4297-9815-D54E1231F531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맑은 고딕" pitchFamily="50" charset="-127"/>
              <a:ea typeface="맑은 고딕" pitchFamily="50" charset="-127"/>
            </a:rPr>
            <a:t>영상을 구성하는 최소단위</a:t>
          </a:r>
          <a:endParaRPr lang="ko-KR" altLang="en-US" sz="1800" dirty="0">
            <a:latin typeface="맑은 고딕" pitchFamily="50" charset="-127"/>
            <a:ea typeface="맑은 고딕" pitchFamily="50" charset="-127"/>
          </a:endParaRPr>
        </a:p>
      </dgm:t>
    </dgm:pt>
    <dgm:pt modelId="{35B403D5-2D60-4288-B5E9-BAE7D6EDEFD6}" type="parTrans" cxnId="{1F92373B-B889-4490-A92C-5C3ECA3F2911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24C4F9E2-7485-40DD-A23C-DC9CC3FBAD8D}" type="sibTrans" cxnId="{1F92373B-B889-4490-A92C-5C3ECA3F2911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87334370-0704-4F4F-A04C-CD310D39E4B2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맑은 고딕" pitchFamily="50" charset="-127"/>
              <a:ea typeface="맑은 고딕" pitchFamily="50" charset="-127"/>
            </a:rPr>
            <a:t>샷</a:t>
          </a:r>
          <a:endParaRPr lang="en-US" altLang="ko-KR" dirty="0" smtClean="0"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(shot)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B802D9E4-FCD7-418D-86FF-E889381DDB6A}" type="parTrans" cxnId="{EAFF951F-E25E-47D8-A760-47CE22B753B9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F9BB5E01-6C5E-45B7-9ADA-DF55CC52B368}" type="sibTrans" cxnId="{EAFF951F-E25E-47D8-A760-47CE22B753B9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9EE5CBC0-B618-4C6E-87E2-1E4A24BA68E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맑은 고딕" pitchFamily="50" charset="-127"/>
              <a:ea typeface="맑은 고딕" pitchFamily="50" charset="-127"/>
            </a:rPr>
            <a:t>하나의 카메라 조작으로 생성된 끊기지 않고   연속적으로 연결된 일련의 프레임들로 구성</a:t>
          </a:r>
          <a:endParaRPr lang="ko-KR" altLang="en-US" sz="1800" dirty="0">
            <a:latin typeface="맑은 고딕" pitchFamily="50" charset="-127"/>
            <a:ea typeface="맑은 고딕" pitchFamily="50" charset="-127"/>
          </a:endParaRPr>
        </a:p>
      </dgm:t>
    </dgm:pt>
    <dgm:pt modelId="{4829B9A1-8088-4DE5-97CC-7AC183E50ACD}" type="parTrans" cxnId="{9BBFE741-1A12-4D98-A42A-8BBE220A9A25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BCE6A28F-A358-4124-9F75-BCBFEB1B600A}" type="sibTrans" cxnId="{9BBFE741-1A12-4D98-A42A-8BBE220A9A25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6434368A-2FF6-4C23-B2F6-6DBC020A4D8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장면</a:t>
          </a:r>
          <a:endParaRPr lang="en-US" altLang="ko-KR" dirty="0" smtClean="0">
            <a:latin typeface="맑은 고딕" pitchFamily="50" charset="-127"/>
            <a:ea typeface="맑은 고딕" pitchFamily="50" charset="-127"/>
          </a:endParaRPr>
        </a:p>
        <a:p>
          <a:pPr latinLnBrk="1"/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(Scene)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AD6571D8-04F8-4F63-8FCA-ED3572FC4C01}" type="parTrans" cxnId="{CA3EDE44-1806-45D8-83F4-C9A7243B7155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705CE477-7911-4F29-BDD7-23799E8FC867}" type="sibTrans" cxnId="{CA3EDE44-1806-45D8-83F4-C9A7243B7155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B600C5C9-573F-4FD7-B1ED-7E1FC874645E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맑은 고딕" pitchFamily="50" charset="-127"/>
              <a:ea typeface="맑은 고딕" pitchFamily="50" charset="-127"/>
            </a:rPr>
            <a:t>촬영 대상이 바뀌지 않고 연속하여 촬영한   연속된 일련의 </a:t>
          </a:r>
          <a:r>
            <a:rPr lang="ko-KR" altLang="en-US" sz="1800" dirty="0" err="1" smtClean="0">
              <a:latin typeface="맑은 고딕" pitchFamily="50" charset="-127"/>
              <a:ea typeface="맑은 고딕" pitchFamily="50" charset="-127"/>
            </a:rPr>
            <a:t>샷으로</a:t>
          </a:r>
          <a:r>
            <a:rPr lang="ko-KR" altLang="en-US" sz="1800" dirty="0" smtClean="0">
              <a:latin typeface="맑은 고딕" pitchFamily="50" charset="-127"/>
              <a:ea typeface="맑은 고딕" pitchFamily="50" charset="-127"/>
            </a:rPr>
            <a:t> 구성</a:t>
          </a:r>
          <a:endParaRPr lang="ko-KR" altLang="en-US" sz="1800" dirty="0">
            <a:latin typeface="맑은 고딕" pitchFamily="50" charset="-127"/>
            <a:ea typeface="맑은 고딕" pitchFamily="50" charset="-127"/>
          </a:endParaRPr>
        </a:p>
      </dgm:t>
    </dgm:pt>
    <dgm:pt modelId="{9C83C03A-A5F3-4C64-840A-E6C5A94FE338}" type="parTrans" cxnId="{A1044EE5-F66D-4188-9B09-6A1D1DD5DBC4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25CCEB4E-332B-47B6-B490-E06DA416BDFF}" type="sibTrans" cxnId="{A1044EE5-F66D-4188-9B09-6A1D1DD5DBC4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5E5B4260-3DC3-4191-A0E1-346B2F52D8EC}">
      <dgm:prSet custT="1"/>
      <dgm:spPr/>
      <dgm:t>
        <a:bodyPr/>
        <a:lstStyle/>
        <a:p>
          <a:pPr latinLnBrk="1"/>
          <a:r>
            <a:rPr lang="ko-KR" altLang="en-US" sz="1800" dirty="0" smtClean="0">
              <a:latin typeface="맑은 고딕" pitchFamily="50" charset="-127"/>
              <a:ea typeface="맑은 고딕" pitchFamily="50" charset="-127"/>
            </a:rPr>
            <a:t>영상비디오 분할의 기본단위</a:t>
          </a:r>
          <a:endParaRPr lang="ko-KR" altLang="en-US" sz="1800" dirty="0">
            <a:latin typeface="맑은 고딕" pitchFamily="50" charset="-127"/>
            <a:ea typeface="맑은 고딕" pitchFamily="50" charset="-127"/>
          </a:endParaRPr>
        </a:p>
      </dgm:t>
    </dgm:pt>
    <dgm:pt modelId="{596F6B12-A00F-45F4-A757-8669518B0000}" type="parTrans" cxnId="{B13B8B14-F914-4F33-A42C-BE3C63D2A787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08D17660-F6F5-496D-AE32-652742CB2C11}" type="sibTrans" cxnId="{B13B8B14-F914-4F33-A42C-BE3C63D2A787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9AA8E30D-D124-44EB-8D30-C23964F39A57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맑은 고딕" pitchFamily="50" charset="-127"/>
              <a:ea typeface="맑은 고딕" pitchFamily="50" charset="-127"/>
            </a:rPr>
            <a:t>필름 한 장에 해당하는 하나의 영상</a:t>
          </a:r>
          <a:endParaRPr lang="ko-KR" altLang="en-US" sz="1800" dirty="0">
            <a:latin typeface="맑은 고딕" pitchFamily="50" charset="-127"/>
            <a:ea typeface="맑은 고딕" pitchFamily="50" charset="-127"/>
          </a:endParaRPr>
        </a:p>
      </dgm:t>
    </dgm:pt>
    <dgm:pt modelId="{5D271C23-290E-4E4E-AE78-22702B5CC4FB}" type="parTrans" cxnId="{2F750B12-25C1-4662-8B4C-468234AC84F6}">
      <dgm:prSet/>
      <dgm:spPr/>
      <dgm:t>
        <a:bodyPr/>
        <a:lstStyle/>
        <a:p>
          <a:pPr latinLnBrk="1"/>
          <a:endParaRPr lang="ko-KR" altLang="en-US"/>
        </a:p>
      </dgm:t>
    </dgm:pt>
    <dgm:pt modelId="{77C6EA99-8C23-4967-B374-F48C9ABDB97B}" type="sibTrans" cxnId="{2F750B12-25C1-4662-8B4C-468234AC84F6}">
      <dgm:prSet/>
      <dgm:spPr/>
      <dgm:t>
        <a:bodyPr/>
        <a:lstStyle/>
        <a:p>
          <a:pPr latinLnBrk="1"/>
          <a:endParaRPr lang="ko-KR" altLang="en-US"/>
        </a:p>
      </dgm:t>
    </dgm:pt>
    <dgm:pt modelId="{D7FA24DD-D8CB-45E1-923C-962F67702553}" type="pres">
      <dgm:prSet presAssocID="{6B65B9F3-C7BF-44AE-86FD-B3DD2B10EF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CF9BD8-D921-4E98-8FEA-474FC7903455}" type="pres">
      <dgm:prSet presAssocID="{C75DC7E2-6CE3-4E45-8794-4B0509A721B0}" presName="linNode" presStyleCnt="0"/>
      <dgm:spPr/>
    </dgm:pt>
    <dgm:pt modelId="{02661E92-59FA-4903-A509-52F38EC1ACB7}" type="pres">
      <dgm:prSet presAssocID="{C75DC7E2-6CE3-4E45-8794-4B0509A721B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415E14-B376-47F3-9A2E-2F902C6DC287}" type="pres">
      <dgm:prSet presAssocID="{C75DC7E2-6CE3-4E45-8794-4B0509A721B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851932-62FA-4E03-81E2-0C3F39AAEADE}" type="pres">
      <dgm:prSet presAssocID="{D867C2C7-F296-404D-BA82-AA900C8A7CBC}" presName="sp" presStyleCnt="0"/>
      <dgm:spPr/>
    </dgm:pt>
    <dgm:pt modelId="{D7F46F16-8B1A-4037-9ABD-EEFE77BD2A19}" type="pres">
      <dgm:prSet presAssocID="{87334370-0704-4F4F-A04C-CD310D39E4B2}" presName="linNode" presStyleCnt="0"/>
      <dgm:spPr/>
    </dgm:pt>
    <dgm:pt modelId="{70B03027-24C4-4124-A0B3-B0D64A88D1D1}" type="pres">
      <dgm:prSet presAssocID="{87334370-0704-4F4F-A04C-CD310D39E4B2}" presName="parentText" presStyleLbl="node1" presStyleIdx="1" presStyleCnt="3" custAng="0" custScaleY="161052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9AE28-B7B6-4DD5-9BDC-FCF2A911FB09}" type="pres">
      <dgm:prSet presAssocID="{87334370-0704-4F4F-A04C-CD310D39E4B2}" presName="descendantText" presStyleLbl="alignAccFollowNode1" presStyleIdx="1" presStyleCnt="3" custAng="0" custScaleY="161052" custLinFactNeighborX="1496" custLinFactNeighborY="38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20705D-814B-4AC4-A557-78BD58676919}" type="pres">
      <dgm:prSet presAssocID="{F9BB5E01-6C5E-45B7-9ADA-DF55CC52B368}" presName="sp" presStyleCnt="0"/>
      <dgm:spPr/>
    </dgm:pt>
    <dgm:pt modelId="{6BAC1CE7-6832-4890-82DB-E70A258F638B}" type="pres">
      <dgm:prSet presAssocID="{6434368A-2FF6-4C23-B2F6-6DBC020A4D88}" presName="linNode" presStyleCnt="0"/>
      <dgm:spPr/>
    </dgm:pt>
    <dgm:pt modelId="{55011EB6-3D93-4489-8510-7DAD9AF5EDA5}" type="pres">
      <dgm:prSet presAssocID="{6434368A-2FF6-4C23-B2F6-6DBC020A4D8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E9645A-1598-4F09-A51A-2E2188438E53}" type="pres">
      <dgm:prSet presAssocID="{6434368A-2FF6-4C23-B2F6-6DBC020A4D8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B4F02B0-1DC7-494E-9C0A-56F98564D408}" type="presOf" srcId="{87334370-0704-4F4F-A04C-CD310D39E4B2}" destId="{70B03027-24C4-4124-A0B3-B0D64A88D1D1}" srcOrd="0" destOrd="0" presId="urn:microsoft.com/office/officeart/2005/8/layout/vList5"/>
    <dgm:cxn modelId="{79BEDCED-7EE1-43A6-8316-A3CC5517A2D1}" type="presOf" srcId="{5E5B4260-3DC3-4191-A0E1-346B2F52D8EC}" destId="{CD19AE28-B7B6-4DD5-9BDC-FCF2A911FB09}" srcOrd="0" destOrd="1" presId="urn:microsoft.com/office/officeart/2005/8/layout/vList5"/>
    <dgm:cxn modelId="{1B013BA3-327E-4821-8FD1-90F5157A755D}" type="presOf" srcId="{C75DC7E2-6CE3-4E45-8794-4B0509A721B0}" destId="{02661E92-59FA-4903-A509-52F38EC1ACB7}" srcOrd="0" destOrd="0" presId="urn:microsoft.com/office/officeart/2005/8/layout/vList5"/>
    <dgm:cxn modelId="{B13B8B14-F914-4F33-A42C-BE3C63D2A787}" srcId="{87334370-0704-4F4F-A04C-CD310D39E4B2}" destId="{5E5B4260-3DC3-4191-A0E1-346B2F52D8EC}" srcOrd="1" destOrd="0" parTransId="{596F6B12-A00F-45F4-A757-8669518B0000}" sibTransId="{08D17660-F6F5-496D-AE32-652742CB2C11}"/>
    <dgm:cxn modelId="{B8EF97F5-1D85-45DE-85CB-F28FA001BBA4}" type="presOf" srcId="{9AA8E30D-D124-44EB-8D30-C23964F39A57}" destId="{24415E14-B376-47F3-9A2E-2F902C6DC287}" srcOrd="0" destOrd="1" presId="urn:microsoft.com/office/officeart/2005/8/layout/vList5"/>
    <dgm:cxn modelId="{EAFF951F-E25E-47D8-A760-47CE22B753B9}" srcId="{6B65B9F3-C7BF-44AE-86FD-B3DD2B10EFE7}" destId="{87334370-0704-4F4F-A04C-CD310D39E4B2}" srcOrd="1" destOrd="0" parTransId="{B802D9E4-FCD7-418D-86FF-E889381DDB6A}" sibTransId="{F9BB5E01-6C5E-45B7-9ADA-DF55CC52B368}"/>
    <dgm:cxn modelId="{E1E33B13-0BFA-4180-82A9-73604324CD2D}" type="presOf" srcId="{1F911F21-A143-4297-9815-D54E1231F531}" destId="{24415E14-B376-47F3-9A2E-2F902C6DC287}" srcOrd="0" destOrd="0" presId="urn:microsoft.com/office/officeart/2005/8/layout/vList5"/>
    <dgm:cxn modelId="{1F92373B-B889-4490-A92C-5C3ECA3F2911}" srcId="{C75DC7E2-6CE3-4E45-8794-4B0509A721B0}" destId="{1F911F21-A143-4297-9815-D54E1231F531}" srcOrd="0" destOrd="0" parTransId="{35B403D5-2D60-4288-B5E9-BAE7D6EDEFD6}" sibTransId="{24C4F9E2-7485-40DD-A23C-DC9CC3FBAD8D}"/>
    <dgm:cxn modelId="{07FF1C66-789E-4951-82DE-85525E1FC8F5}" type="presOf" srcId="{6B65B9F3-C7BF-44AE-86FD-B3DD2B10EFE7}" destId="{D7FA24DD-D8CB-45E1-923C-962F67702553}" srcOrd="0" destOrd="0" presId="urn:microsoft.com/office/officeart/2005/8/layout/vList5"/>
    <dgm:cxn modelId="{3AF4BC82-D104-49CC-8215-E98C005FCF68}" type="presOf" srcId="{9EE5CBC0-B618-4C6E-87E2-1E4A24BA68EE}" destId="{CD19AE28-B7B6-4DD5-9BDC-FCF2A911FB09}" srcOrd="0" destOrd="0" presId="urn:microsoft.com/office/officeart/2005/8/layout/vList5"/>
    <dgm:cxn modelId="{A1044EE5-F66D-4188-9B09-6A1D1DD5DBC4}" srcId="{6434368A-2FF6-4C23-B2F6-6DBC020A4D88}" destId="{B600C5C9-573F-4FD7-B1ED-7E1FC874645E}" srcOrd="0" destOrd="0" parTransId="{9C83C03A-A5F3-4C64-840A-E6C5A94FE338}" sibTransId="{25CCEB4E-332B-47B6-B490-E06DA416BDFF}"/>
    <dgm:cxn modelId="{2AE8EA56-1036-4C15-A59C-C1B3283A38B7}" type="presOf" srcId="{B600C5C9-573F-4FD7-B1ED-7E1FC874645E}" destId="{1FE9645A-1598-4F09-A51A-2E2188438E53}" srcOrd="0" destOrd="0" presId="urn:microsoft.com/office/officeart/2005/8/layout/vList5"/>
    <dgm:cxn modelId="{27212C42-1257-440D-8927-DAF6D9916029}" type="presOf" srcId="{6434368A-2FF6-4C23-B2F6-6DBC020A4D88}" destId="{55011EB6-3D93-4489-8510-7DAD9AF5EDA5}" srcOrd="0" destOrd="0" presId="urn:microsoft.com/office/officeart/2005/8/layout/vList5"/>
    <dgm:cxn modelId="{2F750B12-25C1-4662-8B4C-468234AC84F6}" srcId="{C75DC7E2-6CE3-4E45-8794-4B0509A721B0}" destId="{9AA8E30D-D124-44EB-8D30-C23964F39A57}" srcOrd="1" destOrd="0" parTransId="{5D271C23-290E-4E4E-AE78-22702B5CC4FB}" sibTransId="{77C6EA99-8C23-4967-B374-F48C9ABDB97B}"/>
    <dgm:cxn modelId="{B53BEF2E-0640-4997-98FB-136F90A66E0D}" srcId="{6B65B9F3-C7BF-44AE-86FD-B3DD2B10EFE7}" destId="{C75DC7E2-6CE3-4E45-8794-4B0509A721B0}" srcOrd="0" destOrd="0" parTransId="{5D391756-1FFC-4518-B191-3A1C0BDE6B13}" sibTransId="{D867C2C7-F296-404D-BA82-AA900C8A7CBC}"/>
    <dgm:cxn modelId="{CA3EDE44-1806-45D8-83F4-C9A7243B7155}" srcId="{6B65B9F3-C7BF-44AE-86FD-B3DD2B10EFE7}" destId="{6434368A-2FF6-4C23-B2F6-6DBC020A4D88}" srcOrd="2" destOrd="0" parTransId="{AD6571D8-04F8-4F63-8FCA-ED3572FC4C01}" sibTransId="{705CE477-7911-4F29-BDD7-23799E8FC867}"/>
    <dgm:cxn modelId="{9BBFE741-1A12-4D98-A42A-8BBE220A9A25}" srcId="{87334370-0704-4F4F-A04C-CD310D39E4B2}" destId="{9EE5CBC0-B618-4C6E-87E2-1E4A24BA68EE}" srcOrd="0" destOrd="0" parTransId="{4829B9A1-8088-4DE5-97CC-7AC183E50ACD}" sibTransId="{BCE6A28F-A358-4124-9F75-BCBFEB1B600A}"/>
    <dgm:cxn modelId="{00B90EDC-FE9C-4BCC-8A89-0D2D33F66E1C}" type="presParOf" srcId="{D7FA24DD-D8CB-45E1-923C-962F67702553}" destId="{17CF9BD8-D921-4E98-8FEA-474FC7903455}" srcOrd="0" destOrd="0" presId="urn:microsoft.com/office/officeart/2005/8/layout/vList5"/>
    <dgm:cxn modelId="{7319AFF1-3915-47FF-91CB-686681032CD1}" type="presParOf" srcId="{17CF9BD8-D921-4E98-8FEA-474FC7903455}" destId="{02661E92-59FA-4903-A509-52F38EC1ACB7}" srcOrd="0" destOrd="0" presId="urn:microsoft.com/office/officeart/2005/8/layout/vList5"/>
    <dgm:cxn modelId="{107EB85D-7B1C-4806-A2FF-5A396E4E36C6}" type="presParOf" srcId="{17CF9BD8-D921-4E98-8FEA-474FC7903455}" destId="{24415E14-B376-47F3-9A2E-2F902C6DC287}" srcOrd="1" destOrd="0" presId="urn:microsoft.com/office/officeart/2005/8/layout/vList5"/>
    <dgm:cxn modelId="{A4627AAC-B44E-4741-BD72-435B0063E8E7}" type="presParOf" srcId="{D7FA24DD-D8CB-45E1-923C-962F67702553}" destId="{FA851932-62FA-4E03-81E2-0C3F39AAEADE}" srcOrd="1" destOrd="0" presId="urn:microsoft.com/office/officeart/2005/8/layout/vList5"/>
    <dgm:cxn modelId="{297ECF9B-818F-4322-AAEA-5890E5366340}" type="presParOf" srcId="{D7FA24DD-D8CB-45E1-923C-962F67702553}" destId="{D7F46F16-8B1A-4037-9ABD-EEFE77BD2A19}" srcOrd="2" destOrd="0" presId="urn:microsoft.com/office/officeart/2005/8/layout/vList5"/>
    <dgm:cxn modelId="{43001713-E112-4ACE-9107-355E36B2FE8B}" type="presParOf" srcId="{D7F46F16-8B1A-4037-9ABD-EEFE77BD2A19}" destId="{70B03027-24C4-4124-A0B3-B0D64A88D1D1}" srcOrd="0" destOrd="0" presId="urn:microsoft.com/office/officeart/2005/8/layout/vList5"/>
    <dgm:cxn modelId="{3F9DCEFA-D309-4FD0-80E8-8C96E5138A8E}" type="presParOf" srcId="{D7F46F16-8B1A-4037-9ABD-EEFE77BD2A19}" destId="{CD19AE28-B7B6-4DD5-9BDC-FCF2A911FB09}" srcOrd="1" destOrd="0" presId="urn:microsoft.com/office/officeart/2005/8/layout/vList5"/>
    <dgm:cxn modelId="{925B4E1F-2CCA-4822-8B2A-53B44A49D2C8}" type="presParOf" srcId="{D7FA24DD-D8CB-45E1-923C-962F67702553}" destId="{3A20705D-814B-4AC4-A557-78BD58676919}" srcOrd="3" destOrd="0" presId="urn:microsoft.com/office/officeart/2005/8/layout/vList5"/>
    <dgm:cxn modelId="{A421C30B-A0C8-482A-8B43-BF5B4548285D}" type="presParOf" srcId="{D7FA24DD-D8CB-45E1-923C-962F67702553}" destId="{6BAC1CE7-6832-4890-82DB-E70A258F638B}" srcOrd="4" destOrd="0" presId="urn:microsoft.com/office/officeart/2005/8/layout/vList5"/>
    <dgm:cxn modelId="{0BCF0C09-33BD-46D6-9AD1-F069BC1FBD02}" type="presParOf" srcId="{6BAC1CE7-6832-4890-82DB-E70A258F638B}" destId="{55011EB6-3D93-4489-8510-7DAD9AF5EDA5}" srcOrd="0" destOrd="0" presId="urn:microsoft.com/office/officeart/2005/8/layout/vList5"/>
    <dgm:cxn modelId="{5D1BFEFD-1917-4EFE-9326-44948F9B0A3B}" type="presParOf" srcId="{6BAC1CE7-6832-4890-82DB-E70A258F638B}" destId="{1FE9645A-1598-4F09-A51A-2E2188438E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1EE930-7FBC-4830-A94F-8A7C21F735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C645E2A-D30B-4770-B382-CA8E295F9AE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자질기반 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(feature-based)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AAA72C17-D450-449F-86C2-ACD3BA1833AC}" type="parTrans" cxnId="{3C5C4BA2-F170-4B73-9CDE-9D1C6A764D35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E38D7689-6F4F-4EC2-99AA-8CA773125EC8}" type="sibTrans" cxnId="{3C5C4BA2-F170-4B73-9CDE-9D1C6A764D35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31AF2FEA-51CA-4E91-95F1-133533F7CA76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연속된 두 프레임의 자질 값의 차이에 따라 </a:t>
          </a:r>
          <a:r>
            <a:rPr lang="ko-KR" altLang="en-US" dirty="0" err="1" smtClean="0">
              <a:latin typeface="맑은 고딕" pitchFamily="50" charset="-127"/>
              <a:ea typeface="맑은 고딕" pitchFamily="50" charset="-127"/>
            </a:rPr>
            <a:t>샷의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 경계 검출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2BC2234F-3387-4173-AEAC-806700531ED1}" type="parTrans" cxnId="{223E396A-1EBB-4B12-9453-D361DCFB1574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C59249D6-7881-4027-8D8D-56F6C37B8997}" type="sibTrans" cxnId="{223E396A-1EBB-4B12-9453-D361DCFB1574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E5253A4F-A7E8-479B-AE90-36F8B65D015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동작기반 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(Motion-based)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D2F76EF3-29D2-448C-A1D4-17736611DFF1}" type="parTrans" cxnId="{DB834E5B-59AB-4946-817D-3FC713C3B967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8D602E24-6433-498C-9E5A-711186AE19E6}" type="sibTrans" cxnId="{DB834E5B-59AB-4946-817D-3FC713C3B967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93F33C1B-560D-4E3F-A98F-66F63BC30B0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카메라 조작에 따른 것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3D6EEE4E-66A8-4F9F-8543-256ED35DCC10}" type="parTrans" cxnId="{9E7BF5FC-B247-4957-9209-776BC718A791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192A5E66-F6E4-4E57-AAA3-D3AD51AC21A7}" type="sibTrans" cxnId="{9E7BF5FC-B247-4957-9209-776BC718A791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63379089-2ECD-46AF-ADDB-13E06778CC17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하나의 카메라 조작이 끝나는 지점이 </a:t>
          </a:r>
          <a:r>
            <a:rPr lang="ko-KR" altLang="en-US" dirty="0" err="1" smtClean="0">
              <a:latin typeface="맑은 고딕" pitchFamily="50" charset="-127"/>
              <a:ea typeface="맑은 고딕" pitchFamily="50" charset="-127"/>
            </a:rPr>
            <a:t>샷의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 경계가 됨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B708E668-5511-43AF-ABB9-83695887DEC3}" type="parTrans" cxnId="{2943DB04-25C2-487E-9562-1425093F3DF8}">
      <dgm:prSet/>
      <dgm:spPr/>
      <dgm:t>
        <a:bodyPr/>
        <a:lstStyle/>
        <a:p>
          <a:pPr latinLnBrk="1"/>
          <a:endParaRPr lang="ko-KR" altLang="en-US"/>
        </a:p>
      </dgm:t>
    </dgm:pt>
    <dgm:pt modelId="{DF6F04F0-AAC4-4BA8-A0C7-85398E7AFC07}" type="sibTrans" cxnId="{2943DB04-25C2-487E-9562-1425093F3DF8}">
      <dgm:prSet/>
      <dgm:spPr/>
      <dgm:t>
        <a:bodyPr/>
        <a:lstStyle/>
        <a:p>
          <a:pPr latinLnBrk="1"/>
          <a:endParaRPr lang="ko-KR" altLang="en-US"/>
        </a:p>
      </dgm:t>
    </dgm:pt>
    <dgm:pt modelId="{CBA89EBF-E20C-4006-973A-E3D51490C17C}" type="pres">
      <dgm:prSet presAssocID="{701EE930-7FBC-4830-A94F-8A7C21F735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D24A3E-8707-4A5A-95E4-EFA3217811A4}" type="pres">
      <dgm:prSet presAssocID="{0C645E2A-D30B-4770-B382-CA8E295F9AE3}" presName="parentText" presStyleLbl="node1" presStyleIdx="0" presStyleCnt="2" custAng="0" custScaleY="90909" custLinFactNeighborY="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B58C82-6BD5-47A0-B536-F6377CFEBD28}" type="pres">
      <dgm:prSet presAssocID="{0C645E2A-D30B-4770-B382-CA8E295F9AE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E548E-10E8-4876-93F3-AF7B6875429B}" type="pres">
      <dgm:prSet presAssocID="{E5253A4F-A7E8-479B-AE90-36F8B65D0151}" presName="parentText" presStyleLbl="node1" presStyleIdx="1" presStyleCnt="2" custScaleY="90909" custLinFactNeighborY="-1548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6659A8-F7CD-4C62-9E5E-9C606BE1B116}" type="pres">
      <dgm:prSet presAssocID="{E5253A4F-A7E8-479B-AE90-36F8B65D0151}" presName="childText" presStyleLbl="revTx" presStyleIdx="1" presStyleCnt="2" custLinFactNeighborY="-932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D5F8FC-CCDC-4C31-AE50-71066122B767}" type="presOf" srcId="{31AF2FEA-51CA-4E91-95F1-133533F7CA76}" destId="{DEB58C82-6BD5-47A0-B536-F6377CFEBD28}" srcOrd="0" destOrd="0" presId="urn:microsoft.com/office/officeart/2005/8/layout/vList2"/>
    <dgm:cxn modelId="{C2FDE5FF-8834-458B-9083-AF37A862081E}" type="presOf" srcId="{93F33C1B-560D-4E3F-A98F-66F63BC30B0F}" destId="{276659A8-F7CD-4C62-9E5E-9C606BE1B116}" srcOrd="0" destOrd="0" presId="urn:microsoft.com/office/officeart/2005/8/layout/vList2"/>
    <dgm:cxn modelId="{E3A86D4F-05BA-47AB-A877-8E936D4D485F}" type="presOf" srcId="{0C645E2A-D30B-4770-B382-CA8E295F9AE3}" destId="{90D24A3E-8707-4A5A-95E4-EFA3217811A4}" srcOrd="0" destOrd="0" presId="urn:microsoft.com/office/officeart/2005/8/layout/vList2"/>
    <dgm:cxn modelId="{A35A7A9C-3A89-4ED7-8330-09D738D69FCC}" type="presOf" srcId="{E5253A4F-A7E8-479B-AE90-36F8B65D0151}" destId="{ED3E548E-10E8-4876-93F3-AF7B6875429B}" srcOrd="0" destOrd="0" presId="urn:microsoft.com/office/officeart/2005/8/layout/vList2"/>
    <dgm:cxn modelId="{3C5C4BA2-F170-4B73-9CDE-9D1C6A764D35}" srcId="{701EE930-7FBC-4830-A94F-8A7C21F735CF}" destId="{0C645E2A-D30B-4770-B382-CA8E295F9AE3}" srcOrd="0" destOrd="0" parTransId="{AAA72C17-D450-449F-86C2-ACD3BA1833AC}" sibTransId="{E38D7689-6F4F-4EC2-99AA-8CA773125EC8}"/>
    <dgm:cxn modelId="{2943DB04-25C2-487E-9562-1425093F3DF8}" srcId="{E5253A4F-A7E8-479B-AE90-36F8B65D0151}" destId="{63379089-2ECD-46AF-ADDB-13E06778CC17}" srcOrd="1" destOrd="0" parTransId="{B708E668-5511-43AF-ABB9-83695887DEC3}" sibTransId="{DF6F04F0-AAC4-4BA8-A0C7-85398E7AFC07}"/>
    <dgm:cxn modelId="{9E7BF5FC-B247-4957-9209-776BC718A791}" srcId="{E5253A4F-A7E8-479B-AE90-36F8B65D0151}" destId="{93F33C1B-560D-4E3F-A98F-66F63BC30B0F}" srcOrd="0" destOrd="0" parTransId="{3D6EEE4E-66A8-4F9F-8543-256ED35DCC10}" sibTransId="{192A5E66-F6E4-4E57-AAA3-D3AD51AC21A7}"/>
    <dgm:cxn modelId="{E817E70F-6BAC-4104-815A-7727871AA0EB}" type="presOf" srcId="{701EE930-7FBC-4830-A94F-8A7C21F735CF}" destId="{CBA89EBF-E20C-4006-973A-E3D51490C17C}" srcOrd="0" destOrd="0" presId="urn:microsoft.com/office/officeart/2005/8/layout/vList2"/>
    <dgm:cxn modelId="{DB834E5B-59AB-4946-817D-3FC713C3B967}" srcId="{701EE930-7FBC-4830-A94F-8A7C21F735CF}" destId="{E5253A4F-A7E8-479B-AE90-36F8B65D0151}" srcOrd="1" destOrd="0" parTransId="{D2F76EF3-29D2-448C-A1D4-17736611DFF1}" sibTransId="{8D602E24-6433-498C-9E5A-711186AE19E6}"/>
    <dgm:cxn modelId="{0E02CFAD-8BA5-411B-88B5-54D1AA4A4BE8}" type="presOf" srcId="{63379089-2ECD-46AF-ADDB-13E06778CC17}" destId="{276659A8-F7CD-4C62-9E5E-9C606BE1B116}" srcOrd="0" destOrd="1" presId="urn:microsoft.com/office/officeart/2005/8/layout/vList2"/>
    <dgm:cxn modelId="{223E396A-1EBB-4B12-9453-D361DCFB1574}" srcId="{0C645E2A-D30B-4770-B382-CA8E295F9AE3}" destId="{31AF2FEA-51CA-4E91-95F1-133533F7CA76}" srcOrd="0" destOrd="0" parTransId="{2BC2234F-3387-4173-AEAC-806700531ED1}" sibTransId="{C59249D6-7881-4027-8D8D-56F6C37B8997}"/>
    <dgm:cxn modelId="{8A8951A1-485E-486D-9687-6130F8D5249C}" type="presParOf" srcId="{CBA89EBF-E20C-4006-973A-E3D51490C17C}" destId="{90D24A3E-8707-4A5A-95E4-EFA3217811A4}" srcOrd="0" destOrd="0" presId="urn:microsoft.com/office/officeart/2005/8/layout/vList2"/>
    <dgm:cxn modelId="{1285A6EC-13B4-4079-BA08-AD8D9E9BE27E}" type="presParOf" srcId="{CBA89EBF-E20C-4006-973A-E3D51490C17C}" destId="{DEB58C82-6BD5-47A0-B536-F6377CFEBD28}" srcOrd="1" destOrd="0" presId="urn:microsoft.com/office/officeart/2005/8/layout/vList2"/>
    <dgm:cxn modelId="{68FD76F4-87F8-458F-9526-9FF77D35CCF8}" type="presParOf" srcId="{CBA89EBF-E20C-4006-973A-E3D51490C17C}" destId="{ED3E548E-10E8-4876-93F3-AF7B6875429B}" srcOrd="2" destOrd="0" presId="urn:microsoft.com/office/officeart/2005/8/layout/vList2"/>
    <dgm:cxn modelId="{A08C5362-4841-4CF6-8DB9-7E78F12C765D}" type="presParOf" srcId="{CBA89EBF-E20C-4006-973A-E3D51490C17C}" destId="{276659A8-F7CD-4C62-9E5E-9C606BE1B11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1EE930-7FBC-4830-A94F-8A7C21F735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C645E2A-D30B-4770-B382-CA8E295F9AE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점진적 전환방식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AAA72C17-D450-449F-86C2-ACD3BA1833AC}" type="parTrans" cxnId="{3C5C4BA2-F170-4B73-9CDE-9D1C6A764D35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E38D7689-6F4F-4EC2-99AA-8CA773125EC8}" type="sibTrans" cxnId="{3C5C4BA2-F170-4B73-9CDE-9D1C6A764D35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31AF2FEA-51CA-4E91-95F1-133533F7CA76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맑은 고딕" pitchFamily="50" charset="-127"/>
              <a:ea typeface="맑은 고딕" pitchFamily="50" charset="-127"/>
            </a:rPr>
            <a:t>페이드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dirty="0" err="1" smtClean="0">
              <a:latin typeface="맑은 고딕" pitchFamily="50" charset="-127"/>
              <a:ea typeface="맑은 고딕" pitchFamily="50" charset="-127"/>
            </a:rPr>
            <a:t>디졸브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dirty="0" err="1" smtClean="0">
              <a:latin typeface="맑은 고딕" pitchFamily="50" charset="-127"/>
              <a:ea typeface="맑은 고딕" pitchFamily="50" charset="-127"/>
            </a:rPr>
            <a:t>와이프를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 검출하여 </a:t>
          </a:r>
          <a:r>
            <a:rPr lang="ko-KR" altLang="en-US" dirty="0" err="1" smtClean="0">
              <a:latin typeface="맑은 고딕" pitchFamily="50" charset="-127"/>
              <a:ea typeface="맑은 고딕" pitchFamily="50" charset="-127"/>
            </a:rPr>
            <a:t>샷의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 경계로 삼는 것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2BC2234F-3387-4173-AEAC-806700531ED1}" type="parTrans" cxnId="{223E396A-1EBB-4B12-9453-D361DCFB1574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C59249D6-7881-4027-8D8D-56F6C37B8997}" type="sibTrans" cxnId="{223E396A-1EBB-4B12-9453-D361DCFB1574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E5253A4F-A7E8-479B-AE90-36F8B65D015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급진적 전환방식 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(Cut </a:t>
          </a:r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방식</a:t>
          </a:r>
          <a:r>
            <a:rPr lang="en-US" altLang="ko-KR" dirty="0" smtClean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D2F76EF3-29D2-448C-A1D4-17736611DFF1}" type="parTrans" cxnId="{DB834E5B-59AB-4946-817D-3FC713C3B967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8D602E24-6433-498C-9E5A-711186AE19E6}" type="sibTrans" cxnId="{DB834E5B-59AB-4946-817D-3FC713C3B967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93F33C1B-560D-4E3F-A98F-66F63BC30B0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컷 전후 프레임의 성격이 상이하기 때문에 연속한 프레임간의 자질 값의 차이를 구하는 간단한 방법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3D6EEE4E-66A8-4F9F-8543-256ED35DCC10}" type="parTrans" cxnId="{9E7BF5FC-B247-4957-9209-776BC718A791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192A5E66-F6E4-4E57-AAA3-D3AD51AC21A7}" type="sibTrans" cxnId="{9E7BF5FC-B247-4957-9209-776BC718A791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4CC90B6C-61E9-499F-9BB5-5AB55637CBF4}">
      <dgm:prSet/>
      <dgm:spPr/>
      <dgm:t>
        <a:bodyPr/>
        <a:lstStyle/>
        <a:p>
          <a:pPr latinLnBrk="1"/>
          <a:r>
            <a:rPr lang="ko-KR" altLang="en-US" dirty="0" smtClean="0">
              <a:latin typeface="맑은 고딕" pitchFamily="50" charset="-127"/>
              <a:ea typeface="맑은 고딕" pitchFamily="50" charset="-127"/>
            </a:rPr>
            <a:t>비교적 좋은 결과</a:t>
          </a:r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0F284B43-8BBC-4714-B99E-AA0660DA2560}" type="parTrans" cxnId="{8980FA34-995F-431E-B473-12AB1D92E475}">
      <dgm:prSet/>
      <dgm:spPr/>
      <dgm:t>
        <a:bodyPr/>
        <a:lstStyle/>
        <a:p>
          <a:pPr latinLnBrk="1"/>
          <a:endParaRPr lang="ko-KR" altLang="en-US"/>
        </a:p>
      </dgm:t>
    </dgm:pt>
    <dgm:pt modelId="{73C93EE2-BA2C-40F0-838A-786D94575F92}" type="sibTrans" cxnId="{8980FA34-995F-431E-B473-12AB1D92E475}">
      <dgm:prSet/>
      <dgm:spPr/>
      <dgm:t>
        <a:bodyPr/>
        <a:lstStyle/>
        <a:p>
          <a:pPr latinLnBrk="1"/>
          <a:endParaRPr lang="ko-KR" altLang="en-US"/>
        </a:p>
      </dgm:t>
    </dgm:pt>
    <dgm:pt modelId="{CBA89EBF-E20C-4006-973A-E3D51490C17C}" type="pres">
      <dgm:prSet presAssocID="{701EE930-7FBC-4830-A94F-8A7C21F735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D24A3E-8707-4A5A-95E4-EFA3217811A4}" type="pres">
      <dgm:prSet presAssocID="{0C645E2A-D30B-4770-B382-CA8E295F9AE3}" presName="parentText" presStyleLbl="node1" presStyleIdx="0" presStyleCnt="2" custAng="0" custScaleY="90909" custLinFactNeighborY="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B58C82-6BD5-47A0-B536-F6377CFEBD28}" type="pres">
      <dgm:prSet presAssocID="{0C645E2A-D30B-4770-B382-CA8E295F9AE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3E548E-10E8-4876-93F3-AF7B6875429B}" type="pres">
      <dgm:prSet presAssocID="{E5253A4F-A7E8-479B-AE90-36F8B65D0151}" presName="parentText" presStyleLbl="node1" presStyleIdx="1" presStyleCnt="2" custScaleY="90909" custLinFactNeighborX="-218" custLinFactNeighborY="1716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6659A8-F7CD-4C62-9E5E-9C606BE1B116}" type="pres">
      <dgm:prSet presAssocID="{E5253A4F-A7E8-479B-AE90-36F8B65D0151}" presName="childText" presStyleLbl="revTx" presStyleIdx="1" presStyleCnt="2" custLinFactNeighborX="-608" custLinFactNeighborY="2814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8814968-4B01-4BE4-85F9-879A7F78E04B}" type="presOf" srcId="{701EE930-7FBC-4830-A94F-8A7C21F735CF}" destId="{CBA89EBF-E20C-4006-973A-E3D51490C17C}" srcOrd="0" destOrd="0" presId="urn:microsoft.com/office/officeart/2005/8/layout/vList2"/>
    <dgm:cxn modelId="{D47111D9-CF0D-4897-9D6B-727F875860D2}" type="presOf" srcId="{0C645E2A-D30B-4770-B382-CA8E295F9AE3}" destId="{90D24A3E-8707-4A5A-95E4-EFA3217811A4}" srcOrd="0" destOrd="0" presId="urn:microsoft.com/office/officeart/2005/8/layout/vList2"/>
    <dgm:cxn modelId="{5DB8538A-C083-4010-ABA9-D6A0C61F5B72}" type="presOf" srcId="{4CC90B6C-61E9-499F-9BB5-5AB55637CBF4}" destId="{276659A8-F7CD-4C62-9E5E-9C606BE1B116}" srcOrd="0" destOrd="1" presId="urn:microsoft.com/office/officeart/2005/8/layout/vList2"/>
    <dgm:cxn modelId="{5DD3A222-9F29-44D2-8E3F-89324D3DA1F6}" type="presOf" srcId="{93F33C1B-560D-4E3F-A98F-66F63BC30B0F}" destId="{276659A8-F7CD-4C62-9E5E-9C606BE1B116}" srcOrd="0" destOrd="0" presId="urn:microsoft.com/office/officeart/2005/8/layout/vList2"/>
    <dgm:cxn modelId="{BFAEB08E-2E4B-4564-9454-090FA3DEB11A}" type="presOf" srcId="{E5253A4F-A7E8-479B-AE90-36F8B65D0151}" destId="{ED3E548E-10E8-4876-93F3-AF7B6875429B}" srcOrd="0" destOrd="0" presId="urn:microsoft.com/office/officeart/2005/8/layout/vList2"/>
    <dgm:cxn modelId="{3C5C4BA2-F170-4B73-9CDE-9D1C6A764D35}" srcId="{701EE930-7FBC-4830-A94F-8A7C21F735CF}" destId="{0C645E2A-D30B-4770-B382-CA8E295F9AE3}" srcOrd="0" destOrd="0" parTransId="{AAA72C17-D450-449F-86C2-ACD3BA1833AC}" sibTransId="{E38D7689-6F4F-4EC2-99AA-8CA773125EC8}"/>
    <dgm:cxn modelId="{9E7BF5FC-B247-4957-9209-776BC718A791}" srcId="{E5253A4F-A7E8-479B-AE90-36F8B65D0151}" destId="{93F33C1B-560D-4E3F-A98F-66F63BC30B0F}" srcOrd="0" destOrd="0" parTransId="{3D6EEE4E-66A8-4F9F-8543-256ED35DCC10}" sibTransId="{192A5E66-F6E4-4E57-AAA3-D3AD51AC21A7}"/>
    <dgm:cxn modelId="{88557C51-E5A5-40EB-990D-6891CAF687EE}" type="presOf" srcId="{31AF2FEA-51CA-4E91-95F1-133533F7CA76}" destId="{DEB58C82-6BD5-47A0-B536-F6377CFEBD28}" srcOrd="0" destOrd="0" presId="urn:microsoft.com/office/officeart/2005/8/layout/vList2"/>
    <dgm:cxn modelId="{8980FA34-995F-431E-B473-12AB1D92E475}" srcId="{E5253A4F-A7E8-479B-AE90-36F8B65D0151}" destId="{4CC90B6C-61E9-499F-9BB5-5AB55637CBF4}" srcOrd="1" destOrd="0" parTransId="{0F284B43-8BBC-4714-B99E-AA0660DA2560}" sibTransId="{73C93EE2-BA2C-40F0-838A-786D94575F92}"/>
    <dgm:cxn modelId="{DB834E5B-59AB-4946-817D-3FC713C3B967}" srcId="{701EE930-7FBC-4830-A94F-8A7C21F735CF}" destId="{E5253A4F-A7E8-479B-AE90-36F8B65D0151}" srcOrd="1" destOrd="0" parTransId="{D2F76EF3-29D2-448C-A1D4-17736611DFF1}" sibTransId="{8D602E24-6433-498C-9E5A-711186AE19E6}"/>
    <dgm:cxn modelId="{223E396A-1EBB-4B12-9453-D361DCFB1574}" srcId="{0C645E2A-D30B-4770-B382-CA8E295F9AE3}" destId="{31AF2FEA-51CA-4E91-95F1-133533F7CA76}" srcOrd="0" destOrd="0" parTransId="{2BC2234F-3387-4173-AEAC-806700531ED1}" sibTransId="{C59249D6-7881-4027-8D8D-56F6C37B8997}"/>
    <dgm:cxn modelId="{4F50FB71-AD0A-437D-9E31-321C04AD6D4E}" type="presParOf" srcId="{CBA89EBF-E20C-4006-973A-E3D51490C17C}" destId="{90D24A3E-8707-4A5A-95E4-EFA3217811A4}" srcOrd="0" destOrd="0" presId="urn:microsoft.com/office/officeart/2005/8/layout/vList2"/>
    <dgm:cxn modelId="{5FF7B12F-5436-48E6-ACC2-EC2D2607F24D}" type="presParOf" srcId="{CBA89EBF-E20C-4006-973A-E3D51490C17C}" destId="{DEB58C82-6BD5-47A0-B536-F6377CFEBD28}" srcOrd="1" destOrd="0" presId="urn:microsoft.com/office/officeart/2005/8/layout/vList2"/>
    <dgm:cxn modelId="{7D35971C-AF57-4A8F-BF22-351DDA402D31}" type="presParOf" srcId="{CBA89EBF-E20C-4006-973A-E3D51490C17C}" destId="{ED3E548E-10E8-4876-93F3-AF7B6875429B}" srcOrd="2" destOrd="0" presId="urn:microsoft.com/office/officeart/2005/8/layout/vList2"/>
    <dgm:cxn modelId="{ADD9DDAA-4DD9-440C-B6EA-26832363A64E}" type="presParOf" srcId="{CBA89EBF-E20C-4006-973A-E3D51490C17C}" destId="{276659A8-F7CD-4C62-9E5E-9C606BE1B11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A0496B-1D5B-467F-B845-E47B92EDF73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5694240-80D8-4F1A-962C-3AB3AEED666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재현율</a:t>
          </a:r>
          <a:r>
            <a:rPr lang="ko-KR" altLang="en-US" dirty="0" smtClean="0"/>
            <a:t> 상승</a:t>
          </a:r>
          <a:endParaRPr lang="ko-KR" altLang="en-US" dirty="0"/>
        </a:p>
      </dgm:t>
    </dgm:pt>
    <dgm:pt modelId="{242FEBEC-DB37-40E7-A67B-7CA60D923CB4}" type="parTrans" cxnId="{35B313DE-1A1E-4A46-BF80-DBF40B17A75F}">
      <dgm:prSet/>
      <dgm:spPr/>
      <dgm:t>
        <a:bodyPr/>
        <a:lstStyle/>
        <a:p>
          <a:pPr latinLnBrk="1"/>
          <a:endParaRPr lang="ko-KR" altLang="en-US"/>
        </a:p>
      </dgm:t>
    </dgm:pt>
    <dgm:pt modelId="{68ACEF92-0382-43A6-B11D-1996814506DE}" type="sibTrans" cxnId="{35B313DE-1A1E-4A46-BF80-DBF40B17A75F}">
      <dgm:prSet/>
      <dgm:spPr/>
      <dgm:t>
        <a:bodyPr/>
        <a:lstStyle/>
        <a:p>
          <a:pPr latinLnBrk="1"/>
          <a:endParaRPr lang="ko-KR" altLang="en-US"/>
        </a:p>
      </dgm:t>
    </dgm:pt>
    <dgm:pt modelId="{FACACA34-FC04-4643-B7A6-1D4E05B45D55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키가 다른 경우</a:t>
          </a:r>
          <a:endParaRPr lang="en-US" altLang="ko-KR" sz="2000" dirty="0" smtClean="0">
            <a:latin typeface="+mn-ea"/>
            <a:ea typeface="+mn-ea"/>
          </a:endParaRPr>
        </a:p>
        <a:p>
          <a:pPr latinLnBrk="1"/>
          <a:r>
            <a:rPr lang="en-US" altLang="ko-KR" sz="2800" b="1" dirty="0" smtClean="0">
              <a:latin typeface="+mn-ea"/>
              <a:ea typeface="+mn-ea"/>
            </a:rPr>
            <a:t>UDR </a:t>
          </a:r>
          <a:r>
            <a:rPr lang="ko-KR" altLang="en-US" sz="2800" b="1" dirty="0" smtClean="0">
              <a:latin typeface="+mn-ea"/>
              <a:ea typeface="+mn-ea"/>
            </a:rPr>
            <a:t>방식</a:t>
          </a:r>
          <a:endParaRPr lang="ko-KR" altLang="en-US" sz="2800" b="1" dirty="0">
            <a:latin typeface="+mn-ea"/>
            <a:ea typeface="+mn-ea"/>
          </a:endParaRPr>
        </a:p>
      </dgm:t>
    </dgm:pt>
    <dgm:pt modelId="{2BFB81E7-24F8-4A53-B731-2D029039535D}" type="parTrans" cxnId="{4D6EA7C7-DC09-4618-9D3B-33C9D9658D7A}">
      <dgm:prSet/>
      <dgm:spPr/>
      <dgm:t>
        <a:bodyPr/>
        <a:lstStyle/>
        <a:p>
          <a:pPr latinLnBrk="1"/>
          <a:endParaRPr lang="ko-KR" altLang="en-US"/>
        </a:p>
      </dgm:t>
    </dgm:pt>
    <dgm:pt modelId="{B08F15D1-1BAD-45DA-89DF-3F9D78DF6CAD}" type="sibTrans" cxnId="{4D6EA7C7-DC09-4618-9D3B-33C9D9658D7A}">
      <dgm:prSet/>
      <dgm:spPr/>
      <dgm:t>
        <a:bodyPr/>
        <a:lstStyle/>
        <a:p>
          <a:pPr latinLnBrk="1"/>
          <a:endParaRPr lang="ko-KR" altLang="en-US"/>
        </a:p>
      </dgm:t>
    </dgm:pt>
    <dgm:pt modelId="{12AB17C4-AA60-4EA5-8E6C-1B307A374560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+mn-ea"/>
              <a:ea typeface="+mn-ea"/>
            </a:rPr>
            <a:t>음의 방자와 음정이 틀린 경우</a:t>
          </a:r>
          <a:endParaRPr lang="en-US" altLang="ko-KR" sz="2000" dirty="0" smtClean="0">
            <a:latin typeface="+mn-ea"/>
            <a:ea typeface="+mn-ea"/>
          </a:endParaRPr>
        </a:p>
        <a:p>
          <a:pPr latinLnBrk="1"/>
          <a:r>
            <a:rPr lang="ko-KR" altLang="en-US" sz="2800" b="1" dirty="0" smtClean="0">
              <a:latin typeface="+mn-ea"/>
              <a:ea typeface="+mn-ea"/>
            </a:rPr>
            <a:t>단순 </a:t>
          </a:r>
          <a:r>
            <a:rPr lang="en-US" altLang="ko-KR" sz="2800" b="1" dirty="0" smtClean="0">
              <a:latin typeface="+mn-ea"/>
              <a:ea typeface="+mn-ea"/>
            </a:rPr>
            <a:t>UDR </a:t>
          </a:r>
          <a:r>
            <a:rPr lang="ko-KR" altLang="en-US" sz="2800" b="1" dirty="0" smtClean="0">
              <a:latin typeface="+mn-ea"/>
              <a:ea typeface="+mn-ea"/>
            </a:rPr>
            <a:t>방법</a:t>
          </a:r>
          <a:endParaRPr lang="ko-KR" altLang="en-US" sz="2800" b="1" dirty="0">
            <a:latin typeface="+mn-ea"/>
            <a:ea typeface="+mn-ea"/>
          </a:endParaRPr>
        </a:p>
      </dgm:t>
    </dgm:pt>
    <dgm:pt modelId="{C9E5B5DE-9610-4665-A76B-9C39E08508CD}" type="parTrans" cxnId="{4A6A46E0-1B49-4EC4-AFC3-B3A5ED4BD9C0}">
      <dgm:prSet/>
      <dgm:spPr/>
      <dgm:t>
        <a:bodyPr/>
        <a:lstStyle/>
        <a:p>
          <a:pPr latinLnBrk="1"/>
          <a:endParaRPr lang="ko-KR" altLang="en-US"/>
        </a:p>
      </dgm:t>
    </dgm:pt>
    <dgm:pt modelId="{C42298D1-B0DC-4535-AFA3-35835D3EFD6F}" type="sibTrans" cxnId="{4A6A46E0-1B49-4EC4-AFC3-B3A5ED4BD9C0}">
      <dgm:prSet/>
      <dgm:spPr/>
      <dgm:t>
        <a:bodyPr/>
        <a:lstStyle/>
        <a:p>
          <a:pPr latinLnBrk="1"/>
          <a:endParaRPr lang="ko-KR" altLang="en-US"/>
        </a:p>
      </dgm:t>
    </dgm:pt>
    <dgm:pt modelId="{CC658682-9F32-4C13-856E-D4B29B4AEC2A}" type="pres">
      <dgm:prSet presAssocID="{A0A0496B-1D5B-467F-B845-E47B92EDF73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476F7A-010E-4DAB-A20F-90D88306A82F}" type="pres">
      <dgm:prSet presAssocID="{C5694240-80D8-4F1A-962C-3AB3AEED666E}" presName="centerShape" presStyleLbl="node0" presStyleIdx="0" presStyleCnt="1" custScaleX="84790" custScaleY="78974" custLinFactNeighborX="37836" custLinFactNeighborY="19726"/>
      <dgm:spPr/>
      <dgm:t>
        <a:bodyPr/>
        <a:lstStyle/>
        <a:p>
          <a:pPr latinLnBrk="1"/>
          <a:endParaRPr lang="ko-KR" altLang="en-US"/>
        </a:p>
      </dgm:t>
    </dgm:pt>
    <dgm:pt modelId="{E9E07657-1FD3-4BD9-9842-FB6B0DF756BD}" type="pres">
      <dgm:prSet presAssocID="{2BFB81E7-24F8-4A53-B731-2D029039535D}" presName="parTrans" presStyleLbl="bgSibTrans2D1" presStyleIdx="0" presStyleCnt="2" custScaleX="62701" custLinFactNeighborX="24139" custLinFactNeighborY="23962"/>
      <dgm:spPr/>
      <dgm:t>
        <a:bodyPr/>
        <a:lstStyle/>
        <a:p>
          <a:pPr latinLnBrk="1"/>
          <a:endParaRPr lang="ko-KR" altLang="en-US"/>
        </a:p>
      </dgm:t>
    </dgm:pt>
    <dgm:pt modelId="{4CF1D762-1D10-4625-A933-5B81065B001E}" type="pres">
      <dgm:prSet presAssocID="{FACACA34-FC04-4643-B7A6-1D4E05B45D55}" presName="node" presStyleLbl="node1" presStyleIdx="0" presStyleCnt="2" custScaleX="87925" custScaleY="52941" custRadScaleRad="76901" custRadScaleInc="-9042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46BAF5-C197-4EC6-A0A0-6323B9764C22}" type="pres">
      <dgm:prSet presAssocID="{C9E5B5DE-9610-4665-A76B-9C39E08508CD}" presName="parTrans" presStyleLbl="bgSibTrans2D1" presStyleIdx="1" presStyleCnt="2" custScaleX="45850" custLinFactNeighborX="32639" custLinFactNeighborY="-29186"/>
      <dgm:spPr/>
      <dgm:t>
        <a:bodyPr/>
        <a:lstStyle/>
        <a:p>
          <a:pPr latinLnBrk="1"/>
          <a:endParaRPr lang="ko-KR" altLang="en-US"/>
        </a:p>
      </dgm:t>
    </dgm:pt>
    <dgm:pt modelId="{5E3432FC-545B-42E7-BD27-2DEFB881B0F7}" type="pres">
      <dgm:prSet presAssocID="{12AB17C4-AA60-4EA5-8E6C-1B307A374560}" presName="node" presStyleLbl="node1" presStyleIdx="1" presStyleCnt="2" custScaleX="137613" custScaleY="56642" custRadScaleRad="54092" custRadScaleInc="-18644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A6A46E0-1B49-4EC4-AFC3-B3A5ED4BD9C0}" srcId="{C5694240-80D8-4F1A-962C-3AB3AEED666E}" destId="{12AB17C4-AA60-4EA5-8E6C-1B307A374560}" srcOrd="1" destOrd="0" parTransId="{C9E5B5DE-9610-4665-A76B-9C39E08508CD}" sibTransId="{C42298D1-B0DC-4535-AFA3-35835D3EFD6F}"/>
    <dgm:cxn modelId="{35B313DE-1A1E-4A46-BF80-DBF40B17A75F}" srcId="{A0A0496B-1D5B-467F-B845-E47B92EDF73B}" destId="{C5694240-80D8-4F1A-962C-3AB3AEED666E}" srcOrd="0" destOrd="0" parTransId="{242FEBEC-DB37-40E7-A67B-7CA60D923CB4}" sibTransId="{68ACEF92-0382-43A6-B11D-1996814506DE}"/>
    <dgm:cxn modelId="{61892CF3-2D27-4F80-A42C-BFC7D4BB9384}" type="presOf" srcId="{2BFB81E7-24F8-4A53-B731-2D029039535D}" destId="{E9E07657-1FD3-4BD9-9842-FB6B0DF756BD}" srcOrd="0" destOrd="0" presId="urn:microsoft.com/office/officeart/2005/8/layout/radial4"/>
    <dgm:cxn modelId="{2AABC696-46D7-459B-95A7-DDCFA06A73A7}" type="presOf" srcId="{FACACA34-FC04-4643-B7A6-1D4E05B45D55}" destId="{4CF1D762-1D10-4625-A933-5B81065B001E}" srcOrd="0" destOrd="0" presId="urn:microsoft.com/office/officeart/2005/8/layout/radial4"/>
    <dgm:cxn modelId="{20E7A574-0DE8-4B68-9D7D-8C6D64346072}" type="presOf" srcId="{C9E5B5DE-9610-4665-A76B-9C39E08508CD}" destId="{F646BAF5-C197-4EC6-A0A0-6323B9764C22}" srcOrd="0" destOrd="0" presId="urn:microsoft.com/office/officeart/2005/8/layout/radial4"/>
    <dgm:cxn modelId="{80B6F9DF-34BB-49DF-9BF9-AB96F81C4C0D}" type="presOf" srcId="{C5694240-80D8-4F1A-962C-3AB3AEED666E}" destId="{C2476F7A-010E-4DAB-A20F-90D88306A82F}" srcOrd="0" destOrd="0" presId="urn:microsoft.com/office/officeart/2005/8/layout/radial4"/>
    <dgm:cxn modelId="{4D6EA7C7-DC09-4618-9D3B-33C9D9658D7A}" srcId="{C5694240-80D8-4F1A-962C-3AB3AEED666E}" destId="{FACACA34-FC04-4643-B7A6-1D4E05B45D55}" srcOrd="0" destOrd="0" parTransId="{2BFB81E7-24F8-4A53-B731-2D029039535D}" sibTransId="{B08F15D1-1BAD-45DA-89DF-3F9D78DF6CAD}"/>
    <dgm:cxn modelId="{4034671B-5D39-4CF0-87AC-5BF75EEB49EB}" type="presOf" srcId="{A0A0496B-1D5B-467F-B845-E47B92EDF73B}" destId="{CC658682-9F32-4C13-856E-D4B29B4AEC2A}" srcOrd="0" destOrd="0" presId="urn:microsoft.com/office/officeart/2005/8/layout/radial4"/>
    <dgm:cxn modelId="{6D9D464E-9DD3-4F8F-8BAA-01C3C1ECC64F}" type="presOf" srcId="{12AB17C4-AA60-4EA5-8E6C-1B307A374560}" destId="{5E3432FC-545B-42E7-BD27-2DEFB881B0F7}" srcOrd="0" destOrd="0" presId="urn:microsoft.com/office/officeart/2005/8/layout/radial4"/>
    <dgm:cxn modelId="{70667A70-E93A-423F-964F-D7E5280EF03E}" type="presParOf" srcId="{CC658682-9F32-4C13-856E-D4B29B4AEC2A}" destId="{C2476F7A-010E-4DAB-A20F-90D88306A82F}" srcOrd="0" destOrd="0" presId="urn:microsoft.com/office/officeart/2005/8/layout/radial4"/>
    <dgm:cxn modelId="{3E82B7C3-91A3-477C-9B88-79E22BEA30BC}" type="presParOf" srcId="{CC658682-9F32-4C13-856E-D4B29B4AEC2A}" destId="{E9E07657-1FD3-4BD9-9842-FB6B0DF756BD}" srcOrd="1" destOrd="0" presId="urn:microsoft.com/office/officeart/2005/8/layout/radial4"/>
    <dgm:cxn modelId="{24E471E3-29F8-4314-86EE-0D52265EC8B4}" type="presParOf" srcId="{CC658682-9F32-4C13-856E-D4B29B4AEC2A}" destId="{4CF1D762-1D10-4625-A933-5B81065B001E}" srcOrd="2" destOrd="0" presId="urn:microsoft.com/office/officeart/2005/8/layout/radial4"/>
    <dgm:cxn modelId="{7B432A43-F571-4FC4-96E6-63578376316C}" type="presParOf" srcId="{CC658682-9F32-4C13-856E-D4B29B4AEC2A}" destId="{F646BAF5-C197-4EC6-A0A0-6323B9764C22}" srcOrd="3" destOrd="0" presId="urn:microsoft.com/office/officeart/2005/8/layout/radial4"/>
    <dgm:cxn modelId="{90FBC5A0-7E89-4487-9412-29ABBB5A3B8D}" type="presParOf" srcId="{CC658682-9F32-4C13-856E-D4B29B4AEC2A}" destId="{5E3432FC-545B-42E7-BD27-2DEFB881B0F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15E14-B376-47F3-9A2E-2F902C6DC287}">
      <dsp:nvSpPr>
        <dsp:cNvPr id="0" name=""/>
        <dsp:cNvSpPr/>
      </dsp:nvSpPr>
      <dsp:spPr>
        <a:xfrm rot="5400000">
          <a:off x="5127321" y="-2016260"/>
          <a:ext cx="1007408" cy="5299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맑은 고딕" pitchFamily="50" charset="-127"/>
              <a:ea typeface="맑은 고딕" pitchFamily="50" charset="-127"/>
            </a:rPr>
            <a:t>영상을 구성하는 최소단위</a:t>
          </a:r>
          <a:endParaRPr lang="ko-KR" altLang="en-US" sz="1800" kern="1200" dirty="0">
            <a:latin typeface="맑은 고딕" pitchFamily="50" charset="-127"/>
            <a:ea typeface="맑은 고딕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맑은 고딕" pitchFamily="50" charset="-127"/>
              <a:ea typeface="맑은 고딕" pitchFamily="50" charset="-127"/>
            </a:rPr>
            <a:t>필름 한 장에 해당하는 하나의 영상</a:t>
          </a:r>
          <a:endParaRPr lang="ko-KR" altLang="en-US" sz="1800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2981131" y="179108"/>
        <a:ext cx="5250610" cy="909052"/>
      </dsp:txXfrm>
    </dsp:sp>
    <dsp:sp modelId="{02661E92-59FA-4903-A509-52F38EC1ACB7}">
      <dsp:nvSpPr>
        <dsp:cNvPr id="0" name=""/>
        <dsp:cNvSpPr/>
      </dsp:nvSpPr>
      <dsp:spPr>
        <a:xfrm>
          <a:off x="0" y="4003"/>
          <a:ext cx="2981131" cy="1259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latin typeface="맑은 고딕" pitchFamily="50" charset="-127"/>
              <a:ea typeface="맑은 고딕" pitchFamily="50" charset="-127"/>
            </a:rPr>
            <a:t>프레임</a:t>
          </a:r>
          <a:r>
            <a:rPr lang="en-US" altLang="ko-KR" sz="2200" kern="12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2200" kern="12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2200" kern="1200" dirty="0" smtClean="0">
              <a:latin typeface="맑은 고딕" pitchFamily="50" charset="-127"/>
              <a:ea typeface="맑은 고딕" pitchFamily="50" charset="-127"/>
            </a:rPr>
            <a:t>(frame)</a:t>
          </a:r>
          <a:endParaRPr lang="ko-KR" altLang="en-US" sz="22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61472" y="65475"/>
        <a:ext cx="2858187" cy="1136316"/>
      </dsp:txXfrm>
    </dsp:sp>
    <dsp:sp modelId="{CD19AE28-B7B6-4DD5-9BDC-FCF2A911FB09}">
      <dsp:nvSpPr>
        <dsp:cNvPr id="0" name=""/>
        <dsp:cNvSpPr/>
      </dsp:nvSpPr>
      <dsp:spPr>
        <a:xfrm rot="5400000">
          <a:off x="4824972" y="-300572"/>
          <a:ext cx="1622452" cy="52894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맑은 고딕" pitchFamily="50" charset="-127"/>
              <a:ea typeface="맑은 고딕" pitchFamily="50" charset="-127"/>
            </a:rPr>
            <a:t>하나의 카메라 조작으로 생성된 끊기지 않고   연속적으로 연결된 일련의 프레임들로 구성</a:t>
          </a:r>
          <a:endParaRPr lang="ko-KR" altLang="en-US" sz="1800" kern="1200" dirty="0">
            <a:latin typeface="맑은 고딕" pitchFamily="50" charset="-127"/>
            <a:ea typeface="맑은 고딕" pitchFamily="50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맑은 고딕" pitchFamily="50" charset="-127"/>
              <a:ea typeface="맑은 고딕" pitchFamily="50" charset="-127"/>
            </a:rPr>
            <a:t>영상비디오 분할의 기본단위</a:t>
          </a:r>
          <a:endParaRPr lang="ko-KR" altLang="en-US" sz="1800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2991477" y="1612125"/>
        <a:ext cx="5210240" cy="1464048"/>
      </dsp:txXfrm>
    </dsp:sp>
    <dsp:sp modelId="{70B03027-24C4-4124-A0B3-B0D64A88D1D1}">
      <dsp:nvSpPr>
        <dsp:cNvPr id="0" name=""/>
        <dsp:cNvSpPr/>
      </dsp:nvSpPr>
      <dsp:spPr>
        <a:xfrm>
          <a:off x="0" y="1326227"/>
          <a:ext cx="2975311" cy="20280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 smtClean="0">
              <a:latin typeface="맑은 고딕" pitchFamily="50" charset="-127"/>
              <a:ea typeface="맑은 고딕" pitchFamily="50" charset="-127"/>
            </a:rPr>
            <a:t>샷</a:t>
          </a:r>
          <a:endParaRPr lang="en-US" altLang="ko-KR" sz="2200" kern="1200" dirty="0" smtClean="0">
            <a:latin typeface="맑은 고딕" pitchFamily="50" charset="-127"/>
            <a:ea typeface="맑은 고딕" pitchFamily="50" charset="-127"/>
          </a:endParaRP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맑은 고딕" pitchFamily="50" charset="-127"/>
              <a:ea typeface="맑은 고딕" pitchFamily="50" charset="-127"/>
            </a:rPr>
            <a:t>(shot)</a:t>
          </a:r>
          <a:endParaRPr lang="ko-KR" altLang="en-US" sz="22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99002" y="1425229"/>
        <a:ext cx="2777307" cy="1830061"/>
      </dsp:txXfrm>
    </dsp:sp>
    <dsp:sp modelId="{1FE9645A-1598-4F09-A51A-2E2188438E53}">
      <dsp:nvSpPr>
        <dsp:cNvPr id="0" name=""/>
        <dsp:cNvSpPr/>
      </dsp:nvSpPr>
      <dsp:spPr>
        <a:xfrm rot="5400000">
          <a:off x="5127321" y="1396991"/>
          <a:ext cx="1007408" cy="52997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latin typeface="맑은 고딕" pitchFamily="50" charset="-127"/>
              <a:ea typeface="맑은 고딕" pitchFamily="50" charset="-127"/>
            </a:rPr>
            <a:t>촬영 대상이 바뀌지 않고 연속하여 촬영한   연속된 일련의 </a:t>
          </a:r>
          <a:r>
            <a:rPr lang="ko-KR" altLang="en-US" sz="1800" kern="1200" dirty="0" err="1" smtClean="0">
              <a:latin typeface="맑은 고딕" pitchFamily="50" charset="-127"/>
              <a:ea typeface="맑은 고딕" pitchFamily="50" charset="-127"/>
            </a:rPr>
            <a:t>샷으로</a:t>
          </a:r>
          <a:r>
            <a:rPr lang="ko-KR" altLang="en-US" sz="1800" kern="1200" dirty="0" smtClean="0">
              <a:latin typeface="맑은 고딕" pitchFamily="50" charset="-127"/>
              <a:ea typeface="맑은 고딕" pitchFamily="50" charset="-127"/>
            </a:rPr>
            <a:t> 구성</a:t>
          </a:r>
          <a:endParaRPr lang="ko-KR" altLang="en-US" sz="1800" kern="1200" dirty="0">
            <a:latin typeface="맑은 고딕" pitchFamily="50" charset="-127"/>
            <a:ea typeface="맑은 고딕" pitchFamily="50" charset="-127"/>
          </a:endParaRPr>
        </a:p>
      </dsp:txBody>
      <dsp:txXfrm rot="-5400000">
        <a:off x="2981131" y="3592359"/>
        <a:ext cx="5250610" cy="909052"/>
      </dsp:txXfrm>
    </dsp:sp>
    <dsp:sp modelId="{55011EB6-3D93-4489-8510-7DAD9AF5EDA5}">
      <dsp:nvSpPr>
        <dsp:cNvPr id="0" name=""/>
        <dsp:cNvSpPr/>
      </dsp:nvSpPr>
      <dsp:spPr>
        <a:xfrm>
          <a:off x="0" y="3417255"/>
          <a:ext cx="2981131" cy="1259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latin typeface="맑은 고딕" pitchFamily="50" charset="-127"/>
              <a:ea typeface="맑은 고딕" pitchFamily="50" charset="-127"/>
            </a:rPr>
            <a:t>장면</a:t>
          </a:r>
          <a:endParaRPr lang="en-US" altLang="ko-KR" sz="2200" kern="1200" dirty="0" smtClean="0">
            <a:latin typeface="맑은 고딕" pitchFamily="50" charset="-127"/>
            <a:ea typeface="맑은 고딕" pitchFamily="50" charset="-127"/>
          </a:endParaRPr>
        </a:p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200" kern="1200" dirty="0" smtClean="0">
              <a:latin typeface="맑은 고딕" pitchFamily="50" charset="-127"/>
              <a:ea typeface="맑은 고딕" pitchFamily="50" charset="-127"/>
            </a:rPr>
            <a:t>(Scene)</a:t>
          </a:r>
          <a:endParaRPr lang="ko-KR" altLang="en-US" sz="22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61472" y="3478727"/>
        <a:ext cx="2858187" cy="1136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24A3E-8707-4A5A-95E4-EFA3217811A4}">
      <dsp:nvSpPr>
        <dsp:cNvPr id="0" name=""/>
        <dsp:cNvSpPr/>
      </dsp:nvSpPr>
      <dsp:spPr>
        <a:xfrm>
          <a:off x="0" y="136263"/>
          <a:ext cx="7704856" cy="855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latin typeface="맑은 고딕" pitchFamily="50" charset="-127"/>
              <a:ea typeface="맑은 고딕" pitchFamily="50" charset="-127"/>
            </a:rPr>
            <a:t>자질기반 </a:t>
          </a:r>
          <a:r>
            <a:rPr lang="en-US" altLang="ko-KR" sz="2700" kern="1200" dirty="0" smtClean="0">
              <a:latin typeface="맑은 고딕" pitchFamily="50" charset="-127"/>
              <a:ea typeface="맑은 고딕" pitchFamily="50" charset="-127"/>
            </a:rPr>
            <a:t>(feature-based)</a:t>
          </a:r>
          <a:endParaRPr lang="ko-KR" altLang="en-US" sz="27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41765" y="178028"/>
        <a:ext cx="7621326" cy="772031"/>
      </dsp:txXfrm>
    </dsp:sp>
    <dsp:sp modelId="{DEB58C82-6BD5-47A0-B536-F6377CFEBD28}">
      <dsp:nvSpPr>
        <dsp:cNvPr id="0" name=""/>
        <dsp:cNvSpPr/>
      </dsp:nvSpPr>
      <dsp:spPr>
        <a:xfrm>
          <a:off x="0" y="991824"/>
          <a:ext cx="7704856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34290" rIns="192024" bIns="34290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100" kern="1200" dirty="0" smtClean="0">
              <a:latin typeface="맑은 고딕" pitchFamily="50" charset="-127"/>
              <a:ea typeface="맑은 고딕" pitchFamily="50" charset="-127"/>
            </a:rPr>
            <a:t>연속된 두 프레임의 자질 값의 차이에 따라 </a:t>
          </a:r>
          <a:r>
            <a:rPr lang="ko-KR" altLang="en-US" sz="2100" kern="1200" dirty="0" err="1" smtClean="0">
              <a:latin typeface="맑은 고딕" pitchFamily="50" charset="-127"/>
              <a:ea typeface="맑은 고딕" pitchFamily="50" charset="-127"/>
            </a:rPr>
            <a:t>샷의</a:t>
          </a:r>
          <a:r>
            <a:rPr lang="ko-KR" altLang="en-US" sz="2100" kern="1200" dirty="0" smtClean="0">
              <a:latin typeface="맑은 고딕" pitchFamily="50" charset="-127"/>
              <a:ea typeface="맑은 고딕" pitchFamily="50" charset="-127"/>
            </a:rPr>
            <a:t> 경계 검출</a:t>
          </a:r>
          <a:endParaRPr lang="ko-KR" altLang="en-US" sz="21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0" y="991824"/>
        <a:ext cx="7704856" cy="993600"/>
      </dsp:txXfrm>
    </dsp:sp>
    <dsp:sp modelId="{ED3E548E-10E8-4876-93F3-AF7B6875429B}">
      <dsp:nvSpPr>
        <dsp:cNvPr id="0" name=""/>
        <dsp:cNvSpPr/>
      </dsp:nvSpPr>
      <dsp:spPr>
        <a:xfrm>
          <a:off x="0" y="1817141"/>
          <a:ext cx="7704856" cy="855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latin typeface="맑은 고딕" pitchFamily="50" charset="-127"/>
              <a:ea typeface="맑은 고딕" pitchFamily="50" charset="-127"/>
            </a:rPr>
            <a:t>동작기반 </a:t>
          </a:r>
          <a:r>
            <a:rPr lang="en-US" altLang="ko-KR" sz="2700" kern="1200" dirty="0" smtClean="0">
              <a:latin typeface="맑은 고딕" pitchFamily="50" charset="-127"/>
              <a:ea typeface="맑은 고딕" pitchFamily="50" charset="-127"/>
            </a:rPr>
            <a:t>(Motion-based)</a:t>
          </a:r>
          <a:endParaRPr lang="ko-KR" altLang="en-US" sz="27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41765" y="1858906"/>
        <a:ext cx="7621326" cy="772031"/>
      </dsp:txXfrm>
    </dsp:sp>
    <dsp:sp modelId="{276659A8-F7CD-4C62-9E5E-9C606BE1B116}">
      <dsp:nvSpPr>
        <dsp:cNvPr id="0" name=""/>
        <dsp:cNvSpPr/>
      </dsp:nvSpPr>
      <dsp:spPr>
        <a:xfrm>
          <a:off x="0" y="2753246"/>
          <a:ext cx="7704856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34290" rIns="192024" bIns="34290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100" kern="1200" dirty="0" smtClean="0">
              <a:latin typeface="맑은 고딕" pitchFamily="50" charset="-127"/>
              <a:ea typeface="맑은 고딕" pitchFamily="50" charset="-127"/>
            </a:rPr>
            <a:t>카메라 조작에 따른 것</a:t>
          </a:r>
          <a:endParaRPr lang="ko-KR" altLang="en-US" sz="2100" kern="1200" dirty="0">
            <a:latin typeface="맑은 고딕" pitchFamily="50" charset="-127"/>
            <a:ea typeface="맑은 고딕" pitchFamily="50" charset="-127"/>
          </a:endParaRP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100" kern="1200" dirty="0" smtClean="0">
              <a:latin typeface="맑은 고딕" pitchFamily="50" charset="-127"/>
              <a:ea typeface="맑은 고딕" pitchFamily="50" charset="-127"/>
            </a:rPr>
            <a:t>하나의 카메라 조작이 끝나는 지점이 </a:t>
          </a:r>
          <a:r>
            <a:rPr lang="ko-KR" altLang="en-US" sz="2100" kern="1200" dirty="0" err="1" smtClean="0">
              <a:latin typeface="맑은 고딕" pitchFamily="50" charset="-127"/>
              <a:ea typeface="맑은 고딕" pitchFamily="50" charset="-127"/>
            </a:rPr>
            <a:t>샷의</a:t>
          </a:r>
          <a:r>
            <a:rPr lang="ko-KR" altLang="en-US" sz="2100" kern="1200" dirty="0" smtClean="0">
              <a:latin typeface="맑은 고딕" pitchFamily="50" charset="-127"/>
              <a:ea typeface="맑은 고딕" pitchFamily="50" charset="-127"/>
            </a:rPr>
            <a:t> 경계가 됨</a:t>
          </a:r>
          <a:endParaRPr lang="ko-KR" altLang="en-US" sz="21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0" y="2753246"/>
        <a:ext cx="7704856" cy="108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24A3E-8707-4A5A-95E4-EFA3217811A4}">
      <dsp:nvSpPr>
        <dsp:cNvPr id="0" name=""/>
        <dsp:cNvSpPr/>
      </dsp:nvSpPr>
      <dsp:spPr>
        <a:xfrm>
          <a:off x="0" y="240910"/>
          <a:ext cx="7704856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맑은 고딕" pitchFamily="50" charset="-127"/>
              <a:ea typeface="맑은 고딕" pitchFamily="50" charset="-127"/>
            </a:rPr>
            <a:t>점진적 전환방식</a:t>
          </a:r>
          <a:endParaRPr lang="ko-KR" altLang="en-US" sz="25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38981" y="279891"/>
        <a:ext cx="7626894" cy="720562"/>
      </dsp:txXfrm>
    </dsp:sp>
    <dsp:sp modelId="{DEB58C82-6BD5-47A0-B536-F6377CFEBD28}">
      <dsp:nvSpPr>
        <dsp:cNvPr id="0" name=""/>
        <dsp:cNvSpPr/>
      </dsp:nvSpPr>
      <dsp:spPr>
        <a:xfrm>
          <a:off x="0" y="1039434"/>
          <a:ext cx="7704856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31750" rIns="177800" bIns="3175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err="1" smtClean="0">
              <a:latin typeface="맑은 고딕" pitchFamily="50" charset="-127"/>
              <a:ea typeface="맑은 고딕" pitchFamily="50" charset="-127"/>
            </a:rPr>
            <a:t>페이드</a:t>
          </a:r>
          <a:r>
            <a:rPr lang="en-US" altLang="ko-KR" sz="2000" kern="1200" dirty="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2000" kern="1200" dirty="0" err="1" smtClean="0">
              <a:latin typeface="맑은 고딕" pitchFamily="50" charset="-127"/>
              <a:ea typeface="맑은 고딕" pitchFamily="50" charset="-127"/>
            </a:rPr>
            <a:t>디졸브</a:t>
          </a:r>
          <a:r>
            <a:rPr lang="en-US" altLang="ko-KR" sz="2000" kern="1200" dirty="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2000" kern="1200" dirty="0" err="1" smtClean="0">
              <a:latin typeface="맑은 고딕" pitchFamily="50" charset="-127"/>
              <a:ea typeface="맑은 고딕" pitchFamily="50" charset="-127"/>
            </a:rPr>
            <a:t>와이프를</a:t>
          </a:r>
          <a:r>
            <a:rPr lang="ko-KR" altLang="en-US" sz="2000" kern="1200" dirty="0" smtClean="0">
              <a:latin typeface="맑은 고딕" pitchFamily="50" charset="-127"/>
              <a:ea typeface="맑은 고딕" pitchFamily="50" charset="-127"/>
            </a:rPr>
            <a:t> 검출하여 </a:t>
          </a:r>
          <a:r>
            <a:rPr lang="ko-KR" altLang="en-US" sz="2000" kern="1200" dirty="0" err="1" smtClean="0">
              <a:latin typeface="맑은 고딕" pitchFamily="50" charset="-127"/>
              <a:ea typeface="맑은 고딕" pitchFamily="50" charset="-127"/>
            </a:rPr>
            <a:t>샷의</a:t>
          </a:r>
          <a:r>
            <a:rPr lang="ko-KR" altLang="en-US" sz="2000" kern="1200" dirty="0" smtClean="0">
              <a:latin typeface="맑은 고딕" pitchFamily="50" charset="-127"/>
              <a:ea typeface="맑은 고딕" pitchFamily="50" charset="-127"/>
            </a:rPr>
            <a:t> 경계로 삼는 것</a:t>
          </a:r>
          <a:endParaRPr lang="ko-KR" altLang="en-US" sz="20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0" y="1039434"/>
        <a:ext cx="7704856" cy="507150"/>
      </dsp:txXfrm>
    </dsp:sp>
    <dsp:sp modelId="{ED3E548E-10E8-4876-93F3-AF7B6875429B}">
      <dsp:nvSpPr>
        <dsp:cNvPr id="0" name=""/>
        <dsp:cNvSpPr/>
      </dsp:nvSpPr>
      <dsp:spPr>
        <a:xfrm>
          <a:off x="0" y="1800206"/>
          <a:ext cx="7704856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>
              <a:latin typeface="맑은 고딕" pitchFamily="50" charset="-127"/>
              <a:ea typeface="맑은 고딕" pitchFamily="50" charset="-127"/>
            </a:rPr>
            <a:t>급진적 전환방식 </a:t>
          </a:r>
          <a:r>
            <a:rPr lang="en-US" altLang="ko-KR" sz="2500" kern="1200" dirty="0" smtClean="0">
              <a:latin typeface="맑은 고딕" pitchFamily="50" charset="-127"/>
              <a:ea typeface="맑은 고딕" pitchFamily="50" charset="-127"/>
            </a:rPr>
            <a:t>(Cut </a:t>
          </a:r>
          <a:r>
            <a:rPr lang="ko-KR" altLang="en-US" sz="2500" kern="1200" dirty="0" smtClean="0">
              <a:latin typeface="맑은 고딕" pitchFamily="50" charset="-127"/>
              <a:ea typeface="맑은 고딕" pitchFamily="50" charset="-127"/>
            </a:rPr>
            <a:t>방식</a:t>
          </a:r>
          <a:r>
            <a:rPr lang="en-US" altLang="ko-KR" sz="2500" kern="1200" dirty="0" smtClean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sz="25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38981" y="1839187"/>
        <a:ext cx="7626894" cy="720562"/>
      </dsp:txXfrm>
    </dsp:sp>
    <dsp:sp modelId="{276659A8-F7CD-4C62-9E5E-9C606BE1B116}">
      <dsp:nvSpPr>
        <dsp:cNvPr id="0" name=""/>
        <dsp:cNvSpPr/>
      </dsp:nvSpPr>
      <dsp:spPr>
        <a:xfrm>
          <a:off x="0" y="2586020"/>
          <a:ext cx="7704856" cy="147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31750" rIns="177800" bIns="3175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맑은 고딕" pitchFamily="50" charset="-127"/>
              <a:ea typeface="맑은 고딕" pitchFamily="50" charset="-127"/>
            </a:rPr>
            <a:t>컷 전후 프레임의 성격이 상이하기 때문에 연속한 프레임간의 자질 값의 차이를 구하는 간단한 방법</a:t>
          </a:r>
          <a:endParaRPr lang="ko-KR" altLang="en-US" sz="2000" kern="1200" dirty="0">
            <a:latin typeface="맑은 고딕" pitchFamily="50" charset="-127"/>
            <a:ea typeface="맑은 고딕" pitchFamily="50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>
              <a:latin typeface="맑은 고딕" pitchFamily="50" charset="-127"/>
              <a:ea typeface="맑은 고딕" pitchFamily="50" charset="-127"/>
            </a:rPr>
            <a:t>비교적 좋은 결과</a:t>
          </a:r>
          <a:endParaRPr lang="ko-KR" altLang="en-US" sz="200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0" y="2586020"/>
        <a:ext cx="7704856" cy="1477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6F7A-010E-4DAB-A20F-90D88306A82F}">
      <dsp:nvSpPr>
        <dsp:cNvPr id="0" name=""/>
        <dsp:cNvSpPr/>
      </dsp:nvSpPr>
      <dsp:spPr>
        <a:xfrm>
          <a:off x="5297726" y="4137085"/>
          <a:ext cx="2177585" cy="20282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err="1" smtClean="0"/>
            <a:t>재현율</a:t>
          </a:r>
          <a:r>
            <a:rPr lang="ko-KR" altLang="en-US" sz="4100" kern="1200" dirty="0" smtClean="0"/>
            <a:t> 상승</a:t>
          </a:r>
          <a:endParaRPr lang="ko-KR" altLang="en-US" sz="4100" kern="1200" dirty="0"/>
        </a:p>
      </dsp:txBody>
      <dsp:txXfrm>
        <a:off x="5616626" y="4434111"/>
        <a:ext cx="1539785" cy="1434166"/>
      </dsp:txXfrm>
    </dsp:sp>
    <dsp:sp modelId="{E9E07657-1FD3-4BD9-9842-FB6B0DF756BD}">
      <dsp:nvSpPr>
        <dsp:cNvPr id="0" name=""/>
        <dsp:cNvSpPr/>
      </dsp:nvSpPr>
      <dsp:spPr>
        <a:xfrm rot="10418025">
          <a:off x="3292230" y="5280006"/>
          <a:ext cx="2013661" cy="7319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1D762-1D10-4625-A933-5B81065B001E}">
      <dsp:nvSpPr>
        <dsp:cNvPr id="0" name=""/>
        <dsp:cNvSpPr/>
      </dsp:nvSpPr>
      <dsp:spPr>
        <a:xfrm>
          <a:off x="855369" y="5131980"/>
          <a:ext cx="2145193" cy="1033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+mn-ea"/>
              <a:ea typeface="+mn-ea"/>
            </a:rPr>
            <a:t>키가 다른 경우</a:t>
          </a:r>
          <a:endParaRPr lang="en-US" altLang="ko-KR" sz="2000" kern="1200" dirty="0" smtClean="0">
            <a:latin typeface="+mn-ea"/>
            <a:ea typeface="+mn-ea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1" kern="1200" dirty="0" smtClean="0">
              <a:latin typeface="+mn-ea"/>
              <a:ea typeface="+mn-ea"/>
            </a:rPr>
            <a:t>UDR </a:t>
          </a:r>
          <a:r>
            <a:rPr lang="ko-KR" altLang="en-US" sz="2800" b="1" kern="1200" dirty="0" smtClean="0">
              <a:latin typeface="+mn-ea"/>
              <a:ea typeface="+mn-ea"/>
            </a:rPr>
            <a:t>방식</a:t>
          </a:r>
          <a:endParaRPr lang="ko-KR" altLang="en-US" sz="2800" b="1" kern="1200" dirty="0">
            <a:latin typeface="+mn-ea"/>
            <a:ea typeface="+mn-ea"/>
          </a:endParaRPr>
        </a:p>
      </dsp:txBody>
      <dsp:txXfrm>
        <a:off x="885634" y="5162245"/>
        <a:ext cx="2084663" cy="972793"/>
      </dsp:txXfrm>
    </dsp:sp>
    <dsp:sp modelId="{F646BAF5-C197-4EC6-A0A0-6323B9764C22}">
      <dsp:nvSpPr>
        <dsp:cNvPr id="0" name=""/>
        <dsp:cNvSpPr/>
      </dsp:nvSpPr>
      <dsp:spPr>
        <a:xfrm rot="11255587">
          <a:off x="3886384" y="4197941"/>
          <a:ext cx="1429601" cy="7319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432FC-545B-42E7-BD27-2DEFB881B0F7}">
      <dsp:nvSpPr>
        <dsp:cNvPr id="0" name=""/>
        <dsp:cNvSpPr/>
      </dsp:nvSpPr>
      <dsp:spPr>
        <a:xfrm>
          <a:off x="359433" y="4018752"/>
          <a:ext cx="3357481" cy="1105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+mn-ea"/>
              <a:ea typeface="+mn-ea"/>
            </a:rPr>
            <a:t>음의 방자와 음정이 틀린 경우</a:t>
          </a:r>
          <a:endParaRPr lang="en-US" altLang="ko-KR" sz="2000" kern="1200" dirty="0" smtClean="0">
            <a:latin typeface="+mn-ea"/>
            <a:ea typeface="+mn-ea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>
              <a:latin typeface="+mn-ea"/>
              <a:ea typeface="+mn-ea"/>
            </a:rPr>
            <a:t>단순 </a:t>
          </a:r>
          <a:r>
            <a:rPr lang="en-US" altLang="ko-KR" sz="2800" b="1" kern="1200" dirty="0" smtClean="0">
              <a:latin typeface="+mn-ea"/>
              <a:ea typeface="+mn-ea"/>
            </a:rPr>
            <a:t>UDR </a:t>
          </a:r>
          <a:r>
            <a:rPr lang="ko-KR" altLang="en-US" sz="2800" b="1" kern="1200" dirty="0" smtClean="0">
              <a:latin typeface="+mn-ea"/>
              <a:ea typeface="+mn-ea"/>
            </a:rPr>
            <a:t>방법</a:t>
          </a:r>
          <a:endParaRPr lang="ko-KR" altLang="en-US" sz="2800" b="1" kern="1200" dirty="0">
            <a:latin typeface="+mn-ea"/>
            <a:ea typeface="+mn-ea"/>
          </a:endParaRPr>
        </a:p>
      </dsp:txBody>
      <dsp:txXfrm>
        <a:off x="391814" y="4051133"/>
        <a:ext cx="3292719" cy="1040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7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7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A875-1296-4A8F-A937-063D038EE7AC}" type="datetimeFigureOut">
              <a:rPr lang="ko-KR" altLang="en-US" smtClean="0"/>
              <a:t>2013-06-04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15900"/>
            <a:ext cx="4275402" cy="3377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415900"/>
            <a:ext cx="4275402" cy="3377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AC43A-A4ED-4C78-B16B-2A7AE8942F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1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7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7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E32B8-B824-46A2-ACBD-8A1CC7B4732D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43263" y="506413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08536"/>
            <a:ext cx="7893050" cy="30396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15900"/>
            <a:ext cx="4275402" cy="3377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415900"/>
            <a:ext cx="4275402" cy="3377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BE712-1FEE-419E-9BFE-2F20A464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8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히스토그램은 영상의 </a:t>
            </a:r>
            <a:r>
              <a:rPr lang="ko-KR" altLang="en-US" dirty="0" err="1" smtClean="0"/>
              <a:t>밝기값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명암값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분포를 보여주는 그래프</a:t>
            </a:r>
            <a:endParaRPr lang="en-US" altLang="ko-KR" dirty="0" smtClean="0"/>
          </a:p>
          <a:p>
            <a:r>
              <a:rPr lang="ko-KR" altLang="en-US" dirty="0" smtClean="0"/>
              <a:t>영상의 밝기 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명암 대비 등 정보를 직관적으로 알 수 있게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화소값</a:t>
            </a:r>
            <a:r>
              <a:rPr lang="ko-KR" altLang="en-US" dirty="0" smtClean="0"/>
              <a:t> 분산은 이미지의 각 </a:t>
            </a:r>
            <a:r>
              <a:rPr lang="ko-KR" altLang="en-US" dirty="0" err="1" smtClean="0"/>
              <a:t>화소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픽셀값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나타내 값들이 얼마나 차이가 있는지 분산된 정도를 나타내는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95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고속브라우징이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빨리감기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같은거</a:t>
            </a:r>
            <a:r>
              <a:rPr lang="en-US" altLang="ko-KR" dirty="0" smtClean="0"/>
              <a:t>??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일괄적으로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단순하게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장면의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중앙에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선택하거나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검출한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대표프레임으로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방법이지만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샷이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길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선정된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대표프레임이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샷의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내용을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대표하지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못하기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쉽다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59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히스토그램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도수 분포의 상태를 기둥 모양의 그래프로 나타낸 것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 내에서 색상이나 밝기가 급격히 변화하는 부분으로 물체와 배경을 분리시키는 역할을 하며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에지의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방향 성분을 조사함으로써 물체의 질감이나 모양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위치의 </a:t>
            </a:r>
            <a:r>
              <a:rPr lang="ko-KR" alt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유사도를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판단할 수 있다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1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자연언어처리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인간이 보통 쓰는 언어를 컴퓨터에 인식시켜서 처리하는 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앤써미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Enswer.me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동영상 전문 검색사이트로 키워드 검색이 가능하고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검색 결과를 다시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재생시간별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정렬이 가능하며 기간별 또는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출처별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검색이 가능하다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앤써미는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중복되는 동영상을 추려 원본으로 유추되는 동영상 또는 좀 더 길고 완벽한 동영상을 찾아주며 관련 동영상을 묶어 보여주고 있으며 국내 사이트와 국외 사이트의 동영상 검색 결과보다 낫다는 평가를 받고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타 사이트와 달리 동일한 동영상인지 판단하는데 있어 단순히 동영상 제목을 비교하는 것이 아닌 동영상 자체를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검색하다는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점이 특이한 점이라고 볼 수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앤써미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설명인데  위에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두줄만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피티에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넣었구요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아래껀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추가 설명이에요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MPEG7</a:t>
            </a:r>
            <a:r>
              <a:rPr lang="ko-KR" altLang="en-US" dirty="0" smtClean="0"/>
              <a:t>은 뒤에서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84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Signal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신호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시그널 기반이 따로 정의가 있는 것은 아니고 그냥 신호를 </a:t>
            </a:r>
            <a:r>
              <a:rPr lang="ko-KR" altLang="en-US" baseline="0" smtClean="0"/>
              <a:t>기반으로 색인하는 </a:t>
            </a:r>
            <a:r>
              <a:rPr lang="ko-KR" altLang="en-US" baseline="0" dirty="0" smtClean="0"/>
              <a:t>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41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http://ko.wikipedia.org/wiki/%ED%91%B8%EB%A6%AC%EC%97%90_%EB%B3%80%ED%99%98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56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아직 실행되고 있지는 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6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스카이</a:t>
            </a:r>
            <a:r>
              <a:rPr lang="ko-KR" altLang="en-US" baseline="0" dirty="0" smtClean="0"/>
              <a:t> 라인 알고리즘은 못 </a:t>
            </a:r>
            <a:r>
              <a:rPr lang="ko-KR" altLang="en-US" baseline="0" dirty="0" err="1" smtClean="0"/>
              <a:t>찾겠음ㅜㅜ</a:t>
            </a:r>
            <a:r>
              <a:rPr lang="en-US" altLang="ko-KR" baseline="0" dirty="0" smtClean="0"/>
              <a:t>;;;</a:t>
            </a:r>
          </a:p>
          <a:p>
            <a:r>
              <a:rPr lang="ko-KR" altLang="en-US" baseline="0" dirty="0" smtClean="0"/>
              <a:t>은닉 </a:t>
            </a:r>
            <a:r>
              <a:rPr lang="ko-KR" altLang="en-US" baseline="0" dirty="0" err="1" smtClean="0"/>
              <a:t>마코브</a:t>
            </a:r>
            <a:r>
              <a:rPr lang="ko-KR" altLang="en-US" baseline="0" dirty="0" smtClean="0"/>
              <a:t> 모델은 시간과 확률에 따라 상태가 변화하며 상태에 따라서 나올 수 잇는 결과가 확률에 의해서 결정된다는 것이다</a:t>
            </a:r>
            <a:r>
              <a:rPr lang="en-US" altLang="ko-KR" baseline="0" dirty="0" smtClean="0"/>
              <a:t>. Hmm</a:t>
            </a:r>
            <a:r>
              <a:rPr lang="ko-KR" altLang="en-US" baseline="0" dirty="0" smtClean="0"/>
              <a:t>은 출력치만 관측되고 상태의 흐름은 관측되지 못한 경우에 사용하기 때문에 </a:t>
            </a:r>
            <a:r>
              <a:rPr lang="ko-KR" altLang="en-US" baseline="0" dirty="0" err="1" smtClean="0"/>
              <a:t>은닉마르코프</a:t>
            </a:r>
            <a:r>
              <a:rPr lang="ko-KR" altLang="en-US" baseline="0" dirty="0" smtClean="0"/>
              <a:t> 모형이라고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이것을 음성 인식에 적용하면 매 시간마다 상태로 나누고 상태에 따라서 나올 수 있는 음성 인식 결과가 달라진다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60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검색결과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검색결과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검색결과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비디오의 구성요소에 대해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5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자질 추출에 관해 설명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샷의</a:t>
            </a:r>
            <a:r>
              <a:rPr lang="ko-KR" altLang="en-US" dirty="0" smtClean="0"/>
              <a:t> 경계를 검출하는 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슬라이드 자질기반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동작기반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자질 추출에 관해 설명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샷의</a:t>
            </a:r>
            <a:r>
              <a:rPr lang="ko-KR" altLang="en-US" dirty="0" smtClean="0"/>
              <a:t> 경계를 검출하는 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슬라이드 자질기반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동작기반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비디오 트랙에서 </a:t>
            </a:r>
            <a:r>
              <a:rPr lang="ko-KR" altLang="en-US" dirty="0" err="1" smtClean="0"/>
              <a:t>샷으로</a:t>
            </a:r>
            <a:r>
              <a:rPr lang="ko-KR" altLang="en-US" dirty="0" smtClean="0"/>
              <a:t> 분할</a:t>
            </a:r>
            <a:endParaRPr lang="en-US" altLang="ko-KR" dirty="0" smtClean="0"/>
          </a:p>
          <a:p>
            <a:r>
              <a:rPr lang="ko-KR" altLang="en-US" dirty="0" err="1" smtClean="0"/>
              <a:t>샷의</a:t>
            </a:r>
            <a:r>
              <a:rPr lang="ko-KR" altLang="en-US" dirty="0" smtClean="0"/>
              <a:t> 경계를 검출</a:t>
            </a:r>
            <a:endParaRPr lang="en-US" altLang="ko-KR" dirty="0" smtClean="0"/>
          </a:p>
          <a:p>
            <a:r>
              <a:rPr lang="ko-KR" altLang="en-US" dirty="0" smtClean="0"/>
              <a:t>프레임 중 대표 프레임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선정한다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대표 프레임</a:t>
            </a:r>
            <a:r>
              <a:rPr lang="en-US" altLang="ko-KR" baseline="0" dirty="0" smtClean="0"/>
              <a:t> r</a:t>
            </a:r>
            <a:r>
              <a:rPr lang="ko-KR" altLang="en-US" baseline="0" dirty="0" smtClean="0"/>
              <a:t>에서 자질을 추출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특징 추출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36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0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임계치에</a:t>
            </a:r>
            <a:r>
              <a:rPr lang="ko-KR" altLang="en-US" dirty="0" smtClean="0"/>
              <a:t> 따라 크게 결과가 좌우되어 적응적 </a:t>
            </a:r>
            <a:r>
              <a:rPr lang="ko-KR" altLang="en-US" dirty="0" err="1" smtClean="0"/>
              <a:t>임계치라는</a:t>
            </a:r>
            <a:r>
              <a:rPr lang="ko-KR" altLang="en-US" dirty="0" smtClean="0"/>
              <a:t> 개념이 등장함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6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슬라이드를 정리해보면 이렇게 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BE712-1FEE-419E-9BFE-2F20A4648BB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0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2BDC60B-A76B-44C3-BA4D-5AE6072C847E}" type="datetimeFigureOut">
              <a:rPr lang="ko-KR" altLang="en-US" smtClean="0"/>
              <a:pPr/>
              <a:t>2013-06-04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B7D486-1687-439D-9245-ECE336C497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7704" y="1412776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67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정 보 검 색 </a:t>
            </a:r>
            <a:r>
              <a:rPr lang="ko-KR" altLang="en-US" sz="67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강B" pitchFamily="18" charset="-127"/>
                <a:ea typeface="HY강B" pitchFamily="18" charset="-127"/>
              </a:rPr>
              <a:t>론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latin typeface="HY강B" pitchFamily="18" charset="-127"/>
                <a:ea typeface="HY강B" pitchFamily="18" charset="-127"/>
              </a:rPr>
            </a:br>
            <a:r>
              <a:rPr lang="en-US" altLang="ko-KR" dirty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>
                <a:latin typeface="HY강B" pitchFamily="18" charset="-127"/>
                <a:ea typeface="HY강B" pitchFamily="18" charset="-127"/>
              </a:rPr>
            </a:b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                14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장 내용기반 비디오 검색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</a:b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                  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39752" y="4365104"/>
            <a:ext cx="6318448" cy="222584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조    </a:t>
            </a:r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1114051  </a:t>
            </a:r>
            <a:r>
              <a:rPr lang="ko-KR" alt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권사빈</a:t>
            </a:r>
            <a:endParaRPr lang="en-US" altLang="ko-KR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1114053  </a:t>
            </a: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김보미</a:t>
            </a:r>
            <a:endParaRPr lang="en-US" altLang="ko-KR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1114056  </a:t>
            </a: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김유진</a:t>
            </a:r>
            <a:endParaRPr lang="en-US" altLang="ko-KR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1114059  </a:t>
            </a: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김지윤</a:t>
            </a:r>
            <a:endParaRPr lang="en-US" altLang="ko-KR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algn="r"/>
            <a:r>
              <a:rPr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1114064  </a:t>
            </a:r>
            <a:r>
              <a:rPr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강B" pitchFamily="18" charset="-127"/>
                <a:ea typeface="HY강B" pitchFamily="18" charset="-127"/>
              </a:rPr>
              <a:t>배산들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8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7815" y="-171400"/>
            <a:ext cx="7467600" cy="11430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6493" y="1450765"/>
            <a:ext cx="768655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비디오를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샷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(shot)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으로 분할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샷의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경계를 검출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분할된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샷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(shot)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(KEY)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프레임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선정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장면 전환과 같이 색상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분포가 급격히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변화하는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프레임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대표프레임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키프레임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자질을 추출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대표프레임의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자질을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기반으로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샷을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색인 하거나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혹은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클러스터링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하는 작업으로 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색인 과정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6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2572"/>
            <a:ext cx="744553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025221" y="1628800"/>
            <a:ext cx="3420620" cy="1334482"/>
            <a:chOff x="2123728" y="1374438"/>
            <a:chExt cx="3420620" cy="1334482"/>
          </a:xfrm>
        </p:grpSpPr>
        <p:sp>
          <p:nvSpPr>
            <p:cNvPr id="4" name="직사각형 3"/>
            <p:cNvSpPr/>
            <p:nvPr/>
          </p:nvSpPr>
          <p:spPr>
            <a:xfrm>
              <a:off x="2123728" y="2060848"/>
              <a:ext cx="720080" cy="64807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V="1">
              <a:off x="2483768" y="1729368"/>
              <a:ext cx="0" cy="331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56882" y="1374438"/>
              <a:ext cx="3387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HY엽서L" pitchFamily="18" charset="-127"/>
                  <a:ea typeface="HY엽서L" pitchFamily="18" charset="-127"/>
                </a:rPr>
                <a:t>샷의</a:t>
              </a:r>
              <a:r>
                <a:rPr lang="ko-KR" altLang="en-US" dirty="0" smtClean="0">
                  <a:latin typeface="HY엽서L" pitchFamily="18" charset="-127"/>
                  <a:ea typeface="HY엽서L" pitchFamily="18" charset="-127"/>
                </a:rPr>
                <a:t> 경계를 어떻게 나누는가</a:t>
              </a:r>
              <a:r>
                <a:rPr lang="en-US" altLang="ko-KR" dirty="0" smtClean="0">
                  <a:latin typeface="HY엽서L" pitchFamily="18" charset="-127"/>
                  <a:ea typeface="HY엽서L" pitchFamily="18" charset="-127"/>
                </a:rPr>
                <a:t>?</a:t>
              </a:r>
              <a:endParaRPr lang="ko-KR" altLang="en-US" dirty="0">
                <a:latin typeface="HY엽서L" pitchFamily="18" charset="-127"/>
                <a:ea typeface="HY엽서L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236296" y="16073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색인과정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20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131025681"/>
              </p:ext>
            </p:extLst>
          </p:nvPr>
        </p:nvGraphicFramePr>
        <p:xfrm>
          <a:off x="827584" y="2331940"/>
          <a:ext cx="77048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700808"/>
            <a:ext cx="4976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샷의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경계를 검출하는 방법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자질기반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32536990"/>
              </p:ext>
            </p:extLst>
          </p:nvPr>
        </p:nvGraphicFramePr>
        <p:xfrm>
          <a:off x="733835" y="2204864"/>
          <a:ext cx="77048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616" y="3563724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(fades)  (dissolves)   (wipes)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3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00734" y="2231214"/>
            <a:ext cx="7704856" cy="798524"/>
            <a:chOff x="0" y="1800206"/>
            <a:chExt cx="7704856" cy="79852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0" y="1800206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모서리가 둥근 직사각형 4"/>
            <p:cNvSpPr/>
            <p:nvPr/>
          </p:nvSpPr>
          <p:spPr>
            <a:xfrm>
              <a:off x="38981" y="1839187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500" kern="1200" dirty="0" smtClean="0">
                  <a:latin typeface="맑은 고딕" pitchFamily="50" charset="-127"/>
                  <a:ea typeface="맑은 고딕" pitchFamily="50" charset="-127"/>
                </a:rPr>
                <a:t>급진적 전환방식 </a:t>
              </a:r>
              <a:r>
                <a:rPr lang="en-US" altLang="ko-KR" sz="2500" kern="1200" dirty="0" smtClean="0">
                  <a:latin typeface="맑은 고딕" pitchFamily="50" charset="-127"/>
                  <a:ea typeface="맑은 고딕" pitchFamily="50" charset="-127"/>
                </a:rPr>
                <a:t>(Cut </a:t>
              </a:r>
              <a:r>
                <a:rPr lang="ko-KR" altLang="en-US" sz="2500" kern="1200" dirty="0" smtClean="0">
                  <a:latin typeface="맑은 고딕" pitchFamily="50" charset="-127"/>
                  <a:ea typeface="맑은 고딕" pitchFamily="50" charset="-127"/>
                </a:rPr>
                <a:t>방식</a:t>
              </a:r>
              <a:r>
                <a:rPr lang="en-US" altLang="ko-KR" sz="2500" kern="12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2500" kern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자질기반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265" y="3255268"/>
            <a:ext cx="63367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연속한 두 프레임의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자질 값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차이가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임계치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이상이면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컷이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발생한 것으로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판단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임계치에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따라 크게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결과과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좌우되는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단점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임계치를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높이면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샷의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길이가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길어지고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임계치를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낮추면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너무 많은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샷들로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분할됨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적응적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임계치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현재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프레임의 앞뒤로 길이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인 로컬 윈도우를 정의하고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윈도우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내에서 연속한 프레임 간의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자질값의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상이도의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평균에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임계치를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곱한 값을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임계치로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사용하는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것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6096" y="3645024"/>
            <a:ext cx="3707904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임계치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사전적 정의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어떠한 물리 현상이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갈라져서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다르게 나타나기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시작하는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경계의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수치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영상 내 배경과 물체를 효과적으로 분리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할 수 있는 경계 값이 된다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>
            <a:off x="4932040" y="3615298"/>
            <a:ext cx="504056" cy="360040"/>
          </a:xfrm>
          <a:prstGeom prst="bentConnector3">
            <a:avLst>
              <a:gd name="adj1" fmla="val 2380"/>
            </a:avLst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0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자질기반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8553" y="2231214"/>
            <a:ext cx="7704856" cy="798524"/>
            <a:chOff x="0" y="240910"/>
            <a:chExt cx="7704856" cy="7985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500" kern="1200" dirty="0" smtClean="0">
                  <a:latin typeface="맑은 고딕" pitchFamily="50" charset="-127"/>
                  <a:ea typeface="맑은 고딕" pitchFamily="50" charset="-127"/>
                </a:rPr>
                <a:t>점진적 전환방식 </a:t>
              </a:r>
              <a:r>
                <a:rPr lang="en-US" altLang="ko-KR" sz="1600" kern="12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페이드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디졸브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와이프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kern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067944" y="3361938"/>
            <a:ext cx="482667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페이드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(fades)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샷이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점차적으로 사라져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단일색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프레임이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된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후 새로운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샷의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프레임이 나타나는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페이드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아웃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화소값의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분산은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급격히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감소   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                    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단일색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프레임에서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최소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  페이드인 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화소값의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분산 다시 증가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샷의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경계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화소값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분산이 </a:t>
            </a:r>
            <a:r>
              <a:rPr lang="ko-KR" altLang="en-US" u="sng" dirty="0">
                <a:latin typeface="맑은 고딕" pitchFamily="50" charset="-127"/>
                <a:ea typeface="맑은 고딕" pitchFamily="50" charset="-127"/>
              </a:rPr>
              <a:t>최소값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가지는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지점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0" name="ShockwaveFlash1" r:id="rId2" imgW="3457440" imgH="2781360"/>
        </mc:Choice>
        <mc:Fallback>
          <p:control name="ShockwaveFlash1" r:id="rId2" imgW="3457440" imgH="2781360">
            <p:pic>
              <p:nvPicPr>
                <p:cNvPr id="0" name="ShockwaveFlash1"/>
                <p:cNvPicPr preferRelativeResize="0">
                  <a:picLocks noChangeAspect="1" noChangeArrowheads="1" noChangeShapeType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3357563"/>
                  <a:ext cx="3455987" cy="27797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701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86688" y="3032268"/>
            <a:ext cx="4572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디졸브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(dissolves)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와이프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(wipes)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샷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프레임과 뒤의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샷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프레임이 하나의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프레임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내에 겹쳐지면서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 겹치기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시작하는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부분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화소값의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분산은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점점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증가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 완전히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겹치는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부분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화소값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분산 최고점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   그 이후                  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다시 감소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샷의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경계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화소값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분산이 </a:t>
            </a:r>
            <a:r>
              <a:rPr lang="ko-KR" altLang="en-US" u="sng" dirty="0">
                <a:latin typeface="맑은 고딕" pitchFamily="50" charset="-127"/>
                <a:ea typeface="맑은 고딕" pitchFamily="50" charset="-127"/>
              </a:rPr>
              <a:t>최대값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가지는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지점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자질기반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8553" y="2231214"/>
            <a:ext cx="7704856" cy="798524"/>
            <a:chOff x="0" y="240910"/>
            <a:chExt cx="7704856" cy="7985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500" kern="1200" dirty="0" smtClean="0">
                  <a:latin typeface="맑은 고딕" pitchFamily="50" charset="-127"/>
                  <a:ea typeface="맑은 고딕" pitchFamily="50" charset="-127"/>
                </a:rPr>
                <a:t>점진적 전환방식 </a:t>
              </a:r>
              <a:r>
                <a:rPr lang="en-US" altLang="ko-KR" sz="1600" kern="12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페이드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디졸브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와이프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kern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4104" name="ShockwaveFlash1" r:id="rId2" imgW="3457440" imgH="2781360"/>
        </mc:Choice>
        <mc:Fallback>
          <p:control name="ShockwaveFlash1" r:id="rId2" imgW="3457440" imgH="2781360">
            <p:pic>
              <p:nvPicPr>
                <p:cNvPr id="0" name="ShockwaveFlash1"/>
                <p:cNvPicPr preferRelativeResize="0">
                  <a:picLocks noChangeAspect="1" noChangeArrowheads="1" noChangeShapeType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850" y="3357563"/>
                  <a:ext cx="3457575" cy="278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156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자질기반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8553" y="2231214"/>
            <a:ext cx="7704856" cy="798524"/>
            <a:chOff x="0" y="240910"/>
            <a:chExt cx="7704856" cy="7985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500" kern="1200" dirty="0" smtClean="0">
                  <a:latin typeface="맑은 고딕" pitchFamily="50" charset="-127"/>
                  <a:ea typeface="맑은 고딕" pitchFamily="50" charset="-127"/>
                </a:rPr>
                <a:t>점진적 전환방식 </a:t>
              </a:r>
              <a:r>
                <a:rPr lang="en-US" altLang="ko-KR" sz="1600" kern="12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페이드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디졸브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와이프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kern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7655" y="3191876"/>
            <a:ext cx="5896387" cy="1192845"/>
            <a:chOff x="971600" y="3769220"/>
            <a:chExt cx="5896387" cy="119284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928" y="3769220"/>
              <a:ext cx="1481328" cy="119176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6659" y="3769220"/>
              <a:ext cx="1481328" cy="119284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769220"/>
              <a:ext cx="1481328" cy="1191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4256" y="3769220"/>
              <a:ext cx="1481328" cy="1192845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3347864" y="3769220"/>
              <a:ext cx="1327056" cy="119176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29628" y="5540591"/>
            <a:ext cx="5925312" cy="1205676"/>
            <a:chOff x="971600" y="1702947"/>
            <a:chExt cx="5925312" cy="1205676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702947"/>
              <a:ext cx="1481328" cy="1191768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4256" y="1715778"/>
              <a:ext cx="1481328" cy="119284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928" y="1712501"/>
              <a:ext cx="1481328" cy="119176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584" y="1715778"/>
              <a:ext cx="1481328" cy="119284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930601" y="360417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페이드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4678" y="586203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디졸브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자유형 4"/>
          <p:cNvSpPr/>
          <p:nvPr/>
        </p:nvSpPr>
        <p:spPr>
          <a:xfrm flipV="1">
            <a:off x="667655" y="4435074"/>
            <a:ext cx="5878286" cy="435473"/>
          </a:xfrm>
          <a:custGeom>
            <a:avLst/>
            <a:gdLst>
              <a:gd name="connsiteX0" fmla="*/ 0 w 5878286"/>
              <a:gd name="connsiteY0" fmla="*/ 223394 h 314834"/>
              <a:gd name="connsiteX1" fmla="*/ 2899954 w 5878286"/>
              <a:gd name="connsiteY1" fmla="*/ 1326 h 314834"/>
              <a:gd name="connsiteX2" fmla="*/ 5878286 w 5878286"/>
              <a:gd name="connsiteY2" fmla="*/ 314834 h 31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286" h="314834">
                <a:moveTo>
                  <a:pt x="0" y="223394"/>
                </a:moveTo>
                <a:cubicBezTo>
                  <a:pt x="960120" y="104740"/>
                  <a:pt x="1920240" y="-13914"/>
                  <a:pt x="2899954" y="1326"/>
                </a:cubicBezTo>
                <a:cubicBezTo>
                  <a:pt x="3879668" y="16566"/>
                  <a:pt x="5323114" y="188560"/>
                  <a:pt x="5878286" y="31483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85756" y="4995447"/>
            <a:ext cx="5878286" cy="435473"/>
          </a:xfrm>
          <a:custGeom>
            <a:avLst/>
            <a:gdLst>
              <a:gd name="connsiteX0" fmla="*/ 0 w 5878286"/>
              <a:gd name="connsiteY0" fmla="*/ 223394 h 314834"/>
              <a:gd name="connsiteX1" fmla="*/ 2899954 w 5878286"/>
              <a:gd name="connsiteY1" fmla="*/ 1326 h 314834"/>
              <a:gd name="connsiteX2" fmla="*/ 5878286 w 5878286"/>
              <a:gd name="connsiteY2" fmla="*/ 314834 h 31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286" h="314834">
                <a:moveTo>
                  <a:pt x="0" y="223394"/>
                </a:moveTo>
                <a:cubicBezTo>
                  <a:pt x="960120" y="104740"/>
                  <a:pt x="1920240" y="-13914"/>
                  <a:pt x="2899954" y="1326"/>
                </a:cubicBezTo>
                <a:cubicBezTo>
                  <a:pt x="3879668" y="16566"/>
                  <a:pt x="5323114" y="188560"/>
                  <a:pt x="5878286" y="31483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66793" y="4523406"/>
            <a:ext cx="88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최소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4109" y="5028517"/>
            <a:ext cx="88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최대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512" y="4710505"/>
            <a:ext cx="15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화소값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2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71" y="2348880"/>
            <a:ext cx="3888432" cy="230984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3305175" cy="230984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1702207" y="50782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히스토그램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6136" y="507828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화소값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9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자질기반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574" y="3029738"/>
            <a:ext cx="8496945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점진적인 전환방식의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샷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경계 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프레임 간의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자질 값은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실제로 큰 차이를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보이지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않는다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급진적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전환에 비해 상대적으로 낮은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자질 값이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여러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프레임에 걸쳐 지속적으로 발생하는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Twin comparison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두개의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임계치를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 상이도가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높은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임계치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이상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급격한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장면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전환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 상이도가 낮은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임계치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이상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낮은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임계치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이상의 값을 갖는 구간에서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상이도를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                                      누적하여 누적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상이도가 주어진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임계치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보다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클 경우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                                 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점진적인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장면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전환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8553" y="2231214"/>
            <a:ext cx="7704856" cy="798524"/>
            <a:chOff x="0" y="240910"/>
            <a:chExt cx="7704856" cy="7985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l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500" kern="1200" dirty="0" smtClean="0">
                  <a:latin typeface="맑은 고딕" pitchFamily="50" charset="-127"/>
                  <a:ea typeface="맑은 고딕" pitchFamily="50" charset="-127"/>
                </a:rPr>
                <a:t>점진적 전환방식 </a:t>
              </a:r>
              <a:r>
                <a:rPr lang="en-US" altLang="ko-KR" sz="1600" kern="12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페이드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디졸브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dirty="0" err="1" smtClean="0">
                  <a:latin typeface="맑은 고딕" pitchFamily="50" charset="-127"/>
                  <a:ea typeface="맑은 고딕" pitchFamily="50" charset="-127"/>
                </a:rPr>
                <a:t>와이프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kern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4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[ </a:t>
            </a:r>
            <a:r>
              <a:rPr lang="ko-KR" altLang="en-US" sz="48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목   차 </a:t>
            </a:r>
            <a:r>
              <a:rPr lang="en-US" altLang="ko-KR" sz="48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]</a:t>
            </a:r>
            <a:endParaRPr lang="ko-KR" altLang="en-US" sz="4800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079" y="1412776"/>
            <a:ext cx="7801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buFont typeface="Wingdings" pitchFamily="2" charset="2"/>
              <a:buChar char="v"/>
            </a:pPr>
            <a:r>
              <a:rPr lang="ko-KR" altLang="en-US" sz="2800" u="sng" dirty="0" smtClean="0">
                <a:latin typeface="HY강B" pitchFamily="18" charset="-127"/>
                <a:ea typeface="HY강B" pitchFamily="18" charset="-127"/>
              </a:rPr>
              <a:t>책 </a:t>
            </a:r>
            <a:r>
              <a:rPr lang="en-US" altLang="ko-KR" sz="2800" u="sng" dirty="0" smtClean="0">
                <a:latin typeface="HY강B" pitchFamily="18" charset="-127"/>
                <a:ea typeface="HY강B" pitchFamily="18" charset="-127"/>
              </a:rPr>
              <a:t>415 ~ 429 p</a:t>
            </a:r>
          </a:p>
          <a:p>
            <a:endParaRPr lang="en-US" altLang="ko-KR" sz="28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b="1" dirty="0" smtClean="0">
                <a:latin typeface="HY강B" pitchFamily="18" charset="-127"/>
                <a:ea typeface="HY강B" pitchFamily="18" charset="-127"/>
              </a:rPr>
              <a:t>1.  </a:t>
            </a:r>
            <a:r>
              <a:rPr lang="ko-KR" altLang="en-US" sz="2800" b="1" dirty="0" smtClean="0">
                <a:latin typeface="HY강B" pitchFamily="18" charset="-127"/>
                <a:ea typeface="HY강B" pitchFamily="18" charset="-127"/>
              </a:rPr>
              <a:t>내용기반 검색 배경</a:t>
            </a:r>
            <a:endParaRPr lang="en-US" altLang="ko-KR" sz="28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b="1" dirty="0" smtClean="0">
                <a:latin typeface="HY강B" pitchFamily="18" charset="-127"/>
                <a:ea typeface="HY강B" pitchFamily="18" charset="-127"/>
              </a:rPr>
              <a:t>2.</a:t>
            </a:r>
            <a:r>
              <a:rPr lang="en-US" altLang="ko-KR" sz="2800" b="1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800" b="1" dirty="0" smtClean="0"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en-US" altLang="ko-KR" sz="28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     1.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비디오 분할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     2.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대표 프레임의 추출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     3.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내용기반 비디오 검색 시스템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endParaRPr lang="en-US" altLang="ko-KR" sz="28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b="1" dirty="0" smtClean="0"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2800" b="1" dirty="0" smtClean="0">
                <a:latin typeface="HY강B" pitchFamily="18" charset="-127"/>
                <a:ea typeface="HY강B" pitchFamily="18" charset="-127"/>
              </a:rPr>
              <a:t>내용기반 음악 검색</a:t>
            </a:r>
            <a:endParaRPr lang="en-US" altLang="ko-KR" sz="2800" b="1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     1.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내용기반 음악검색 개요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     2.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내용기반 음악자질 추출</a:t>
            </a:r>
            <a:endParaRPr lang="en-US" altLang="ko-KR" sz="28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     3. </a:t>
            </a:r>
            <a:r>
              <a:rPr lang="ko-KR" altLang="en-US" sz="2800" dirty="0" smtClean="0">
                <a:latin typeface="HY강B" pitchFamily="18" charset="-127"/>
                <a:ea typeface="HY강B" pitchFamily="18" charset="-127"/>
              </a:rPr>
              <a:t>내용기반 음악 검색 시스템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3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2045256"/>
            <a:ext cx="849005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연속한 프레임간의 차이를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비교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               </a:t>
            </a:r>
            <a:r>
              <a:rPr lang="ko-KR" altLang="en-US" u="sng" dirty="0" smtClean="0">
                <a:latin typeface="맑은 고딕" pitchFamily="50" charset="-127"/>
                <a:ea typeface="맑은 고딕" pitchFamily="50" charset="-127"/>
              </a:rPr>
              <a:t>프레임의 </a:t>
            </a:r>
            <a:r>
              <a:rPr lang="ko-KR" altLang="en-US" u="sng" dirty="0">
                <a:latin typeface="맑은 고딕" pitchFamily="50" charset="-127"/>
                <a:ea typeface="맑은 고딕" pitchFamily="50" charset="-127"/>
              </a:rPr>
              <a:t>자질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어떤 부분에서 추출하느냐에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화소단위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분할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픽셀값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블록단위 분할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지역적자질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프레임을 블록으로 나누어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블록별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특징을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비교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프레임단위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분할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전역적자질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프레임에 대해 대표적인 특징을 구하여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                                    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프레임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간의 특징을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교</a:t>
            </a:r>
            <a:endParaRPr lang="en-US" altLang="ko-KR" sz="1600" dirty="0" smtClean="0"/>
          </a:p>
          <a:p>
            <a:r>
              <a:rPr lang="en-US" altLang="ko-KR" dirty="0" smtClean="0"/>
              <a:t>                                               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가장 보편적으로 사용되는 방법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/>
          </a:p>
          <a:p>
            <a:endParaRPr lang="ko-KR" altLang="en-US" dirty="0"/>
          </a:p>
          <a:p>
            <a:pPr marL="285750" indent="-285750">
              <a:buFont typeface="Wingdings" pitchFamily="2" charset="2"/>
              <a:buChar char="u"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MPEG-7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에서 비디오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분할은 시간과 색상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동작 기술자를 사용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자질기반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44" y="2924944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컬러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질감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형태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동작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9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780" y="0"/>
            <a:ext cx="7467600" cy="11430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6174" y="1825853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멀티미디어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정보를 기술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(Description)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하기 위한 표준화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작업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MPEG(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엠펙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국제 표준화 기구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(ISO/IEC)’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산하의 동영상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연구모임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        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전문가그룹에 의해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MPEG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표준들이 개발 진화되고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580" y="1275130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MPEG-7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1580" y="3068960"/>
            <a:ext cx="7200800" cy="3647152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동영상 데이터 검색 및 전자상거래 등에 적합하도록 개발된 차세대 동영상 압축 재생기술이다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웹에서 이루어지고 있는 문서정보에 기반한 검색이 아닌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멀티미디어 정보를 빠르고 효율적으로 검색하기 위한 필요에 의해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1996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년부터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MPEG-7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표준화 작업이 시작되었다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MPEG-7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은 지금까지의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MPEG-1, 2, 4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와 같이 부호화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(coding)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의 개념이 아닌 정보검색을 위한 내용표현의 표준화이다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MPEG-7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기술을 이용하면 키워드를 입력해 필요한 문서를 찾듯이 색상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물체 모양에 관한 정보를 입력하는 것으로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웹상에서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필요한 멀티미디어 자료를 찾을 수 있다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예를 들어 테너가수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파바로티가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부른 노래의 한 소절로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파바로티의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음반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비디오 등의 멀티미디어 자료를 얻을 수 있다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MPEG-7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표준은 크게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비주얼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및 오디오 기술자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(descriptor),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멀티미디어 기술구조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(multimedia description scheme),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기술구조정의언어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(DDL : description definition language)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등 세 분야로 나뉘어 표준화되고 있다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.                                                                     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두산백과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6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5293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7467600" cy="5616624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itchFamily="2" charset="2"/>
              <a:buChar char="v"/>
            </a:pPr>
            <a:r>
              <a:rPr lang="ko-KR" altLang="en-US" sz="3000" dirty="0" smtClean="0"/>
              <a:t>동작기반분할</a:t>
            </a:r>
            <a:endParaRPr lang="en-US" altLang="ko-KR" sz="3000" dirty="0" smtClean="0"/>
          </a:p>
          <a:p>
            <a:pPr>
              <a:buClrTx/>
              <a:buFont typeface="Wingdings" pitchFamily="2" charset="2"/>
              <a:buChar char="v"/>
            </a:pPr>
            <a:endParaRPr lang="en-US" altLang="ko-KR" sz="3000" dirty="0" smtClean="0"/>
          </a:p>
          <a:p>
            <a:pPr>
              <a:buClrTx/>
              <a:buFont typeface="Wingdings" pitchFamily="2" charset="2"/>
              <a:buChar char="v"/>
            </a:pPr>
            <a:endParaRPr lang="en-US" altLang="ko-KR" sz="3000" dirty="0" smtClean="0"/>
          </a:p>
          <a:p>
            <a:pPr>
              <a:buClrTx/>
              <a:buFont typeface="Wingdings" pitchFamily="2" charset="2"/>
              <a:buChar char="v"/>
            </a:pPr>
            <a:endParaRPr lang="en-US" altLang="ko-KR" sz="3000" dirty="0" smtClean="0"/>
          </a:p>
          <a:p>
            <a:pPr>
              <a:buClrTx/>
              <a:buNone/>
            </a:pPr>
            <a:endParaRPr lang="en-US" altLang="ko-KR" sz="3000" dirty="0" smtClean="0"/>
          </a:p>
          <a:p>
            <a:pPr>
              <a:buClrTx/>
              <a:buFont typeface="Wingdings" pitchFamily="2" charset="2"/>
              <a:buChar char="v"/>
            </a:pPr>
            <a:endParaRPr lang="en-US" altLang="ko-KR" sz="3000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비디오 시퀀스에서 동작 객체를 검출하고 동작 객체에 내재된 동작 벡터의 방향과 크기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등의 특징을 추출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시퀀스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연속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관련을 뜻하는 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영화에서 몇 개의 관련된 장면을 모아서 이루는 구성단위를 가리킴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3212976"/>
            <a:ext cx="7704856" cy="798524"/>
            <a:chOff x="0" y="240910"/>
            <a:chExt cx="7704856" cy="79852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endParaRPr lang="en-US" altLang="ko-KR" sz="2800" dirty="0" smtClean="0"/>
            </a:p>
            <a:p>
              <a:r>
                <a:rPr lang="en-US" altLang="ko-KR" sz="2800" dirty="0" smtClean="0"/>
                <a:t>3)Parametric motion(</a:t>
              </a:r>
              <a:r>
                <a:rPr lang="ko-KR" altLang="en-US" sz="2800" dirty="0" err="1" smtClean="0"/>
                <a:t>파라메트릭</a:t>
              </a:r>
              <a:r>
                <a:rPr lang="ko-KR" altLang="en-US" sz="2800" dirty="0" smtClean="0"/>
                <a:t> 동작</a:t>
              </a:r>
              <a:r>
                <a:rPr lang="en-US" altLang="ko-KR" sz="2800" dirty="0" smtClean="0"/>
                <a:t>)</a:t>
              </a:r>
            </a:p>
            <a:p>
              <a:pPr>
                <a:buNone/>
              </a:pPr>
              <a:endParaRPr lang="en-US" altLang="ko-KR" sz="2800" dirty="0" smtClean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06525" y="2420888"/>
            <a:ext cx="7737883" cy="831551"/>
            <a:chOff x="38981" y="168902"/>
            <a:chExt cx="7737883" cy="831551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2008" y="168902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>
                <a:buNone/>
              </a:pPr>
              <a:r>
                <a:rPr lang="en-US" altLang="ko-KR" sz="2800" dirty="0" smtClean="0"/>
                <a:t> 2)Object motion trajectory(</a:t>
              </a:r>
              <a:r>
                <a:rPr lang="ko-KR" altLang="en-US" sz="2800" dirty="0" smtClean="0"/>
                <a:t>객체동작궤적</a:t>
              </a:r>
              <a:r>
                <a:rPr lang="en-US" altLang="ko-KR" sz="2800" dirty="0" smtClean="0"/>
                <a:t>)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39552" y="1628800"/>
            <a:ext cx="7704856" cy="798524"/>
            <a:chOff x="0" y="240910"/>
            <a:chExt cx="7704856" cy="79852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endParaRPr lang="en-US" altLang="ko-KR" sz="2800" dirty="0" smtClean="0"/>
            </a:p>
            <a:p>
              <a:r>
                <a:rPr lang="en-US" altLang="ko-KR" sz="2800" dirty="0" smtClean="0"/>
                <a:t>1)Camera motion(</a:t>
              </a:r>
              <a:r>
                <a:rPr lang="ko-KR" altLang="en-US" sz="2800" dirty="0" smtClean="0"/>
                <a:t>카메라 동작</a:t>
              </a:r>
              <a:r>
                <a:rPr lang="en-US" altLang="ko-KR" sz="2800" dirty="0" smtClean="0"/>
                <a:t>)</a:t>
              </a:r>
            </a:p>
            <a:p>
              <a:pPr>
                <a:buNone/>
              </a:pPr>
              <a:endParaRPr lang="en-US" altLang="ko-KR" sz="2800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39552" y="4005064"/>
            <a:ext cx="7704856" cy="798524"/>
            <a:chOff x="0" y="240910"/>
            <a:chExt cx="7704856" cy="798524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>
                <a:buNone/>
              </a:pPr>
              <a:r>
                <a:rPr lang="en-US" altLang="ko-KR" sz="2800" dirty="0" smtClean="0"/>
                <a:t>4)Motion activity(</a:t>
              </a:r>
              <a:r>
                <a:rPr lang="ko-KR" altLang="en-US" sz="2800" dirty="0" smtClean="0"/>
                <a:t>동작활동</a:t>
              </a:r>
              <a:r>
                <a:rPr lang="en-US" altLang="ko-KR" sz="2800" dirty="0" smtClean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3305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주어진 동영상에 대하여 카메라 움직임에 의해 생기는 화면 전체의 움직임을 기술 하는 것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카메라 동작 기술자는 동작기반 검색에서도 유용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(ex.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클로즈업은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zoom in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 의해 이루어지고 풍경장면은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pan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사용한 장면으로 검색 가능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2060848"/>
            <a:ext cx="7704856" cy="798524"/>
            <a:chOff x="0" y="240910"/>
            <a:chExt cx="7704856" cy="79852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>
                <a:buNone/>
              </a:pPr>
              <a:r>
                <a:rPr lang="en-US" altLang="ko-KR" sz="2800" dirty="0" smtClean="0"/>
                <a:t>Camera motion(</a:t>
              </a:r>
              <a:r>
                <a:rPr lang="ko-KR" altLang="en-US" sz="2800" dirty="0" smtClean="0"/>
                <a:t>카메라 동작</a:t>
              </a:r>
              <a:r>
                <a:rPr lang="en-US" altLang="ko-KR" sz="2800" dirty="0" smtClean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65293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 descr="카메라1.bmp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916832"/>
            <a:ext cx="3819525" cy="2247900"/>
          </a:xfrm>
        </p:spPr>
      </p:pic>
      <p:pic>
        <p:nvPicPr>
          <p:cNvPr id="5" name="그림 4" descr="카메라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916832"/>
            <a:ext cx="4200525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/>
              <a:t>카메라 이동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4653136"/>
            <a:ext cx="2304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/>
              <a:t>카메라 회전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980728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520" y="1772816"/>
            <a:ext cx="4104456" cy="27363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499992" y="1772816"/>
            <a:ext cx="4104456" cy="27363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5301208"/>
            <a:ext cx="81369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Tracking(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수평이동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),booming(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수직이동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dollying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 축을 따라 카메라 앞 뒤 이동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),zooming(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초점길이의 변경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),panning(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수평회전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),tilting(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수직회전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),rolling(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시각 축에서 회전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등이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51520" y="5589240"/>
            <a:ext cx="72008" cy="7200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42108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한 물체가 어느 두 지점을 얼마의 속도로 지나가는지를 기술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속도는 두 지점을 지정하면 계산할 수 있음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감시를 위한 응용에서는 어떤 객체가 위험하다고 판단되는 경로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금지구역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로 움직이고 있으면 경보를 울림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1560" y="2060848"/>
            <a:ext cx="7704856" cy="798524"/>
            <a:chOff x="0" y="240910"/>
            <a:chExt cx="7704856" cy="79852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>
                <a:buNone/>
              </a:pPr>
              <a:r>
                <a:rPr lang="en-US" altLang="ko-KR" sz="2800" dirty="0" smtClean="0"/>
                <a:t>Object motion trajectory(</a:t>
              </a:r>
              <a:r>
                <a:rPr lang="ko-KR" altLang="en-US" sz="2800" dirty="0" smtClean="0"/>
                <a:t>객체동작궤적</a:t>
              </a:r>
              <a:r>
                <a:rPr lang="en-US" altLang="ko-KR" sz="2800" dirty="0" smtClean="0"/>
                <a:t>)</a:t>
              </a:r>
            </a:p>
          </p:txBody>
        </p:sp>
      </p:grpSp>
      <p:pic>
        <p:nvPicPr>
          <p:cNvPr id="10" name="그림 9" descr="길냥이포토샵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049" y="4699248"/>
            <a:ext cx="2539415" cy="16100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491880" y="4725144"/>
            <a:ext cx="2520280" cy="15841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24328" y="58772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움직임감지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88424" y="479715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52120" y="4797152"/>
            <a:ext cx="216024" cy="216024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임의의 물체에 대하여 지정된 시간 인터벌 사이의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정의됨</a:t>
            </a:r>
            <a:endParaRPr lang="en-US" altLang="ko-KR" dirty="0" smtClean="0"/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임의의 물체에 대하여 지정된 시간 간격 사이의 영역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픽셀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연속된 비디오 시퀀스를 보는 사람들은 이 시퀀스가 느린지 빠른지 인지할 수 있음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2060848"/>
            <a:ext cx="7704856" cy="798524"/>
            <a:chOff x="0" y="240910"/>
            <a:chExt cx="7704856" cy="79852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>
                <a:buNone/>
              </a:pPr>
              <a:r>
                <a:rPr lang="en-US" altLang="ko-KR" sz="2800" dirty="0" smtClean="0"/>
                <a:t>Parametric motion(</a:t>
              </a:r>
              <a:r>
                <a:rPr lang="ko-KR" altLang="en-US" sz="2800" dirty="0" err="1" smtClean="0"/>
                <a:t>파라메트릭</a:t>
              </a:r>
              <a:r>
                <a:rPr lang="ko-KR" altLang="en-US" sz="2800" dirty="0" smtClean="0"/>
                <a:t> 동작</a:t>
              </a:r>
              <a:r>
                <a:rPr lang="en-US" altLang="ko-KR" sz="2800" dirty="0" smtClean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액션의 속도를 기술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동영상에서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동작의 크기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동작의 속도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등을 포착하는 요소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(Ex.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축구에서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골을 넣는 장면과 고속의 차량 추적 장면은 움직임이 많으며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뉴스를 읽는 장면과 인터뷰 장면은 움직임이 적은 장면임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감시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고속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브라우징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동적인 동영상 요약과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기반 검색과 같은 응용에 유용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(Ex.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아주 빠른 동작을 포함하는 화면이 포함된 장면의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프레임율을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감소시켜 고속 동작을 쉽게 볼 수 있도록 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2060848"/>
            <a:ext cx="7704856" cy="798524"/>
            <a:chOff x="0" y="240910"/>
            <a:chExt cx="7704856" cy="79852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r>
                <a:rPr lang="en-US" altLang="ko-KR" sz="2800" dirty="0" smtClean="0"/>
                <a:t>Motion activity(</a:t>
              </a:r>
              <a:r>
                <a:rPr lang="ko-KR" altLang="en-US" sz="2800" dirty="0" smtClean="0"/>
                <a:t>동작활동</a:t>
              </a:r>
              <a:r>
                <a:rPr lang="en-US" altLang="ko-KR" sz="2800" dirty="0" smtClean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두 프레임 사이의 동작 </a:t>
            </a:r>
            <a:r>
              <a:rPr lang="ko-KR" altLang="en-US" dirty="0" err="1" smtClean="0"/>
              <a:t>추정법은</a:t>
            </a:r>
            <a:r>
              <a:rPr lang="ko-KR" altLang="en-US" dirty="0" smtClean="0"/>
              <a:t> 추정하는 단위에 따라 </a:t>
            </a:r>
            <a:r>
              <a:rPr lang="ko-KR" altLang="en-US" dirty="0" err="1" smtClean="0"/>
              <a:t>화소순환법과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블록매칭</a:t>
            </a:r>
            <a:r>
              <a:rPr lang="ko-KR" altLang="en-US" dirty="0" smtClean="0"/>
              <a:t> 기법으로 나뉨</a:t>
            </a:r>
            <a:endParaRPr lang="en-US" altLang="ko-KR" dirty="0" smtClean="0"/>
          </a:p>
          <a:p>
            <a:pPr>
              <a:buNone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화소순환법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화소단위로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동작을 추정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정확한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동작값을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얻을 수 있으나 반복적인  계산으로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계산량이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많고 복잡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블록매칭기법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블록단위로 물체의 동작을 추정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정확도는 떨어지지만 알고리즘이 단순하여 시스템 구현이 용이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2060848"/>
            <a:ext cx="7704856" cy="798524"/>
            <a:chOff x="0" y="240910"/>
            <a:chExt cx="7704856" cy="79852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40910"/>
              <a:ext cx="7704856" cy="7985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/>
            <p:nvPr/>
          </p:nvSpPr>
          <p:spPr>
            <a:xfrm>
              <a:off x="38981" y="279891"/>
              <a:ext cx="7626894" cy="7205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>
                <a:buClrTx/>
              </a:pPr>
              <a:r>
                <a:rPr lang="ko-KR" altLang="en-US" sz="2800" dirty="0" err="1" smtClean="0"/>
                <a:t>화소순환법과</a:t>
              </a:r>
              <a:r>
                <a:rPr lang="ko-KR" altLang="en-US" sz="2800" dirty="0" smtClean="0"/>
                <a:t> </a:t>
              </a:r>
              <a:r>
                <a:rPr lang="ko-KR" altLang="en-US" sz="2800" dirty="0" err="1" smtClean="0"/>
                <a:t>블록매칭기법</a:t>
              </a:r>
              <a:endParaRPr lang="en-US" altLang="ko-KR" sz="2800" dirty="0" smtClean="0"/>
            </a:p>
          </p:txBody>
        </p:sp>
      </p:grpSp>
      <p:sp>
        <p:nvSpPr>
          <p:cNvPr id="9" name="타원 8"/>
          <p:cNvSpPr/>
          <p:nvPr/>
        </p:nvSpPr>
        <p:spPr>
          <a:xfrm>
            <a:off x="395536" y="3068960"/>
            <a:ext cx="72008" cy="7200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5536" y="4941168"/>
            <a:ext cx="72008" cy="7200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동적자질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급진적인 전환이나 점진적인 전환을 찾아내어 비디오를 분할하는 데 뿐만 아니라 대표 프레임을 검출하는데도 사용될 수 있음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5" y="153674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동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기반 분할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172200" cy="1894362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1.  </a:t>
            </a:r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검색 배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28890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412776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대표 프레임의 추출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395536" y="2060848"/>
            <a:ext cx="7499176" cy="136815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비디오가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샷으로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분할되면 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샷의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내용을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대표하는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프레임을 </a:t>
            </a:r>
            <a:r>
              <a:rPr lang="ko-KR" altLang="en-US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키 프레임</a:t>
            </a:r>
            <a:r>
              <a:rPr lang="en-US" altLang="ko-KR" sz="20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(Key frame</a:t>
            </a:r>
            <a:r>
              <a:rPr lang="en-US" altLang="ko-KR" sz="2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추출하여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샷단위로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축소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색인 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내용 개체 틀 5"/>
          <p:cNvSpPr txBox="1">
            <a:spLocks/>
          </p:cNvSpPr>
          <p:nvPr/>
        </p:nvSpPr>
        <p:spPr>
          <a:xfrm>
            <a:off x="467544" y="4247607"/>
            <a:ext cx="7499176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➀ 프레임을 일괄적으로 선택하는 방법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>
              <a:buNone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➁ 프레임의 자질에 기반하여 선택하는 방법 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  <a:p>
            <a:pPr marL="0" indent="0" fontAlgn="base">
              <a:buNone/>
            </a:pPr>
            <a:endParaRPr lang="ko-KR" altLang="en-US" dirty="0"/>
          </a:p>
        </p:txBody>
      </p:sp>
      <p:sp>
        <p:nvSpPr>
          <p:cNvPr id="12" name="내용 개체 틀 5"/>
          <p:cNvSpPr txBox="1">
            <a:spLocks/>
          </p:cNvSpPr>
          <p:nvPr/>
        </p:nvSpPr>
        <p:spPr>
          <a:xfrm>
            <a:off x="418424" y="3594118"/>
            <a:ext cx="4441607" cy="53385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키 프레임을 선택하는 방법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2204864"/>
            <a:ext cx="7467600" cy="4297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000" b="1" dirty="0">
                <a:latin typeface="맑은 고딕" pitchFamily="50" charset="-127"/>
                <a:ea typeface="맑은 고딕" pitchFamily="50" charset="-127"/>
              </a:rPr>
              <a:t>➀ 프레임을 일괄적으로 선택하는 </a:t>
            </a:r>
            <a:r>
              <a:rPr lang="ko-KR" altLang="en-US" sz="3000" b="1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endParaRPr lang="en-US" altLang="ko-KR" sz="3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3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30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3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3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3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600" dirty="0" err="1" smtClean="0">
                <a:latin typeface="맑은 고딕" pitchFamily="50" charset="-127"/>
                <a:ea typeface="맑은 고딕" pitchFamily="50" charset="-127"/>
              </a:rPr>
              <a:t>간단한</a:t>
            </a:r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600" dirty="0" err="1" smtClean="0"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그러나</a:t>
            </a:r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600" dirty="0" err="1">
                <a:latin typeface="맑은 고딕" pitchFamily="50" charset="-127"/>
                <a:ea typeface="맑은 고딕" pitchFamily="50" charset="-127"/>
              </a:rPr>
              <a:t>샷이</a:t>
            </a:r>
            <a:r>
              <a:rPr lang="en-US" altLang="ko-KR" sz="2600" dirty="0">
                <a:latin typeface="맑은 고딕" pitchFamily="50" charset="-127"/>
                <a:ea typeface="맑은 고딕" pitchFamily="50" charset="-127"/>
              </a:rPr>
              <a:t> 길 </a:t>
            </a:r>
            <a:r>
              <a:rPr lang="en-US" altLang="ko-KR" sz="2600" dirty="0" err="1">
                <a:latin typeface="맑은 고딕" pitchFamily="50" charset="-127"/>
                <a:ea typeface="맑은 고딕" pitchFamily="50" charset="-127"/>
              </a:rPr>
              <a:t>때는</a:t>
            </a:r>
            <a:r>
              <a:rPr lang="en-US" altLang="ko-KR" sz="2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600" dirty="0" err="1">
                <a:latin typeface="맑은 고딕" pitchFamily="50" charset="-127"/>
                <a:ea typeface="맑은 고딕" pitchFamily="50" charset="-127"/>
              </a:rPr>
              <a:t>선정된</a:t>
            </a:r>
            <a:r>
              <a:rPr lang="en-US" altLang="ko-KR" sz="2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600" dirty="0" err="1">
                <a:latin typeface="맑은 고딕" pitchFamily="50" charset="-127"/>
                <a:ea typeface="맑은 고딕" pitchFamily="50" charset="-127"/>
              </a:rPr>
              <a:t>대표프레임이</a:t>
            </a:r>
            <a:r>
              <a:rPr lang="en-US" altLang="ko-KR" sz="2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600" dirty="0" err="1">
                <a:latin typeface="맑은 고딕" pitchFamily="50" charset="-127"/>
                <a:ea typeface="맑은 고딕" pitchFamily="50" charset="-127"/>
              </a:rPr>
              <a:t>샷의</a:t>
            </a:r>
            <a:r>
              <a:rPr lang="en-US" altLang="ko-KR" sz="2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600" dirty="0" err="1">
                <a:latin typeface="맑은 고딕" pitchFamily="50" charset="-127"/>
                <a:ea typeface="맑은 고딕" pitchFamily="50" charset="-127"/>
              </a:rPr>
              <a:t>내용을</a:t>
            </a:r>
            <a:r>
              <a:rPr lang="en-US" altLang="ko-KR" sz="2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600" dirty="0" err="1">
                <a:latin typeface="맑은 고딕" pitchFamily="50" charset="-127"/>
                <a:ea typeface="맑은 고딕" pitchFamily="50" charset="-127"/>
              </a:rPr>
              <a:t>대표하지</a:t>
            </a:r>
            <a:r>
              <a:rPr lang="en-US" altLang="ko-KR" sz="2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600" dirty="0" err="1">
                <a:latin typeface="맑은 고딕" pitchFamily="50" charset="-127"/>
                <a:ea typeface="맑은 고딕" pitchFamily="50" charset="-127"/>
              </a:rPr>
              <a:t>못하기</a:t>
            </a:r>
            <a:r>
              <a:rPr lang="en-US" altLang="ko-KR" sz="2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600" dirty="0" err="1">
                <a:latin typeface="맑은 고딕" pitchFamily="50" charset="-127"/>
                <a:ea typeface="맑은 고딕" pitchFamily="50" charset="-127"/>
              </a:rPr>
              <a:t>쉽다</a:t>
            </a:r>
            <a:r>
              <a:rPr lang="en-US" altLang="ko-KR" sz="2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412776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대표 프레임의 추출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37821" y="2636912"/>
            <a:ext cx="5046454" cy="1735147"/>
            <a:chOff x="548690" y="2749045"/>
            <a:chExt cx="4617795" cy="1616059"/>
          </a:xfrm>
        </p:grpSpPr>
        <p:grpSp>
          <p:nvGrpSpPr>
            <p:cNvPr id="23" name="그룹 22"/>
            <p:cNvGrpSpPr/>
            <p:nvPr/>
          </p:nvGrpSpPr>
          <p:grpSpPr>
            <a:xfrm>
              <a:off x="629879" y="3429000"/>
              <a:ext cx="4536606" cy="936104"/>
              <a:chOff x="629879" y="3429000"/>
              <a:chExt cx="4536606" cy="936104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547664" y="3429000"/>
                <a:ext cx="815904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프레임 </a:t>
                </a:r>
                <a:r>
                  <a:rPr lang="en-US" altLang="ko-KR" sz="1600" dirty="0"/>
                  <a:t>2</a:t>
                </a:r>
                <a:endParaRPr lang="ko-KR" altLang="en-US" sz="1600" dirty="0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629879" y="3429000"/>
                <a:ext cx="4536606" cy="936104"/>
                <a:chOff x="620741" y="3281268"/>
                <a:chExt cx="4536606" cy="936104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2483768" y="3281268"/>
                  <a:ext cx="815904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/>
                    <a:t>프레임 </a:t>
                  </a:r>
                  <a:r>
                    <a:rPr lang="en-US" altLang="ko-KR" sz="1600" dirty="0"/>
                    <a:t>3</a:t>
                  </a:r>
                  <a:endParaRPr lang="ko-KR" altLang="en-US" sz="1600" dirty="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620741" y="3281268"/>
                  <a:ext cx="815904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/>
                    <a:t>프레임 </a:t>
                  </a:r>
                  <a:r>
                    <a:rPr lang="en-US" altLang="ko-KR" sz="1600" dirty="0" smtClean="0"/>
                    <a:t>1</a:t>
                  </a:r>
                  <a:endParaRPr lang="ko-KR" altLang="en-US" sz="16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3419872" y="3281268"/>
                  <a:ext cx="815904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/>
                    <a:t>프레임 </a:t>
                  </a:r>
                  <a:endParaRPr lang="en-US" altLang="ko-KR" sz="1600" dirty="0"/>
                </a:p>
                <a:p>
                  <a:pPr algn="ctr"/>
                  <a:r>
                    <a:rPr lang="en-US" altLang="ko-KR" sz="1600" dirty="0" smtClean="0"/>
                    <a:t>…</a:t>
                  </a: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341443" y="3281268"/>
                  <a:ext cx="815904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 smtClean="0"/>
                    <a:t>프레임 </a:t>
                  </a:r>
                  <a:endParaRPr lang="en-US" altLang="ko-KR" sz="1600" dirty="0"/>
                </a:p>
                <a:p>
                  <a:pPr algn="ctr"/>
                  <a:r>
                    <a:rPr lang="en-US" altLang="ko-KR" sz="1600" dirty="0" smtClean="0"/>
                    <a:t>n</a:t>
                  </a:r>
                  <a:endParaRPr lang="ko-KR" altLang="en-US" sz="1600" dirty="0"/>
                </a:p>
              </p:txBody>
            </p:sp>
          </p:grpSp>
        </p:grpSp>
        <p:cxnSp>
          <p:nvCxnSpPr>
            <p:cNvPr id="19" name="직선 화살표 연결선 18"/>
            <p:cNvCxnSpPr/>
            <p:nvPr/>
          </p:nvCxnSpPr>
          <p:spPr>
            <a:xfrm>
              <a:off x="548690" y="3075231"/>
              <a:ext cx="4617795" cy="0"/>
            </a:xfrm>
            <a:prstGeom prst="straightConnector1">
              <a:avLst/>
            </a:prstGeom>
            <a:ln w="571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2370409" y="2813621"/>
              <a:ext cx="494019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39237" y="2749045"/>
              <a:ext cx="518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err="1"/>
                <a:t>샷</a:t>
              </a:r>
              <a:endParaRPr lang="ko-KR" altLang="en-US" sz="28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40340" y="3375445"/>
            <a:ext cx="891802" cy="99661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75509" y="3363101"/>
            <a:ext cx="870249" cy="98592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792633" y="3365037"/>
            <a:ext cx="891642" cy="98592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467544" y="5589240"/>
            <a:ext cx="32337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467544" y="4725144"/>
            <a:ext cx="32337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9189" y="4571836"/>
            <a:ext cx="3583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번째 프레임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32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5"/>
          <p:cNvSpPr txBox="1">
            <a:spLocks/>
          </p:cNvSpPr>
          <p:nvPr/>
        </p:nvSpPr>
        <p:spPr>
          <a:xfrm>
            <a:off x="395536" y="1628800"/>
            <a:ext cx="8568952" cy="489654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56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61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CHM</a:t>
            </a:r>
          </a:p>
          <a:p>
            <a:pPr marL="0" indent="0" fontAlgn="base">
              <a:buNone/>
            </a:pPr>
            <a:r>
              <a:rPr lang="en-US" altLang="ko-KR" sz="56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3100" b="1" dirty="0" smtClean="0">
                <a:latin typeface="맑은 고딕" pitchFamily="50" charset="-127"/>
                <a:ea typeface="맑은 고딕" pitchFamily="50" charset="-127"/>
              </a:rPr>
              <a:t>이전 키 프레임과 현재 프레임간의 히스토그램 차이를 기준으로 새로운 키 프레임을 추출하는 방법</a:t>
            </a:r>
            <a:r>
              <a:rPr lang="en-US" altLang="ko-KR" sz="31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31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altLang="ko-KR" sz="6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EHD</a:t>
            </a:r>
          </a:p>
          <a:p>
            <a:pPr marL="0" indent="0" fontAlgn="base">
              <a:buNone/>
            </a:pPr>
            <a:r>
              <a:rPr lang="en-US" altLang="ko-KR" sz="6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3100" b="1" dirty="0" smtClean="0">
                <a:latin typeface="맑은 고딕" pitchFamily="50" charset="-127"/>
                <a:ea typeface="맑은 고딕" pitchFamily="50" charset="-127"/>
              </a:rPr>
              <a:t>프레임간의 에지 히스토그램 차이를 기준으로 키 프레임을 추출하는 방법</a:t>
            </a:r>
            <a:r>
              <a:rPr lang="en-US" altLang="ko-KR" sz="31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base"/>
            <a:r>
              <a:rPr lang="en-US" altLang="ko-KR" sz="6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TMOF</a:t>
            </a:r>
          </a:p>
          <a:p>
            <a:pPr marL="0" indent="0" fontAlgn="base">
              <a:buNone/>
            </a:pPr>
            <a:r>
              <a:rPr lang="en-US" altLang="ko-KR" sz="60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3100" b="1" dirty="0" smtClean="0">
                <a:latin typeface="맑은 고딕" pitchFamily="50" charset="-127"/>
                <a:ea typeface="맑은 고딕" pitchFamily="50" charset="-127"/>
              </a:rPr>
              <a:t>한 장면에서 프레임 내 동일한 위치에서 발생한 빈도가 가장 높은 픽셀을 구하여 키 프레임으로 추출하는 방법</a:t>
            </a:r>
            <a:r>
              <a:rPr lang="en-US" altLang="ko-KR" sz="31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31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altLang="ko-KR" sz="5600" b="1" dirty="0" smtClean="0">
              <a:solidFill>
                <a:schemeClr val="accent1"/>
              </a:solidFill>
            </a:endParaRPr>
          </a:p>
          <a:p>
            <a:pPr fontAlgn="base"/>
            <a:endParaRPr lang="en-US" altLang="ko-KR" sz="16600" b="1" dirty="0">
              <a:solidFill>
                <a:schemeClr val="accent1"/>
              </a:solidFill>
            </a:endParaRPr>
          </a:p>
          <a:p>
            <a:pPr fontAlgn="base"/>
            <a:endParaRPr lang="en-US" altLang="ko-KR" sz="16600" b="1" dirty="0" smtClean="0">
              <a:solidFill>
                <a:schemeClr val="accent1"/>
              </a:solidFill>
            </a:endParaRPr>
          </a:p>
          <a:p>
            <a:pPr marL="0" indent="0" fontAlgn="base">
              <a:buNone/>
            </a:pPr>
            <a:endParaRPr lang="ko-KR" alt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406777" y="982469"/>
            <a:ext cx="8262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➁ 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프레임의 자질에 기반하여 선택하는 방법</a:t>
            </a:r>
            <a:endParaRPr lang="en-US" altLang="ko-KR" sz="3200" b="1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26947" y="1816421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Cummulative</a:t>
            </a:r>
            <a:r>
              <a:rPr lang="en-US" altLang="ko-KR" sz="2000" dirty="0"/>
              <a:t> Histogram Measure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2706182" y="3356992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Edge </a:t>
            </a:r>
            <a:r>
              <a:rPr lang="en-US" altLang="ko-KR" sz="2000" dirty="0"/>
              <a:t>Histogram Descriptor</a:t>
            </a:r>
            <a:endParaRPr lang="ko-KR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2967057" y="5013176"/>
            <a:ext cx="509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Temporally </a:t>
            </a:r>
            <a:r>
              <a:rPr lang="en-US" altLang="ko-KR" sz="2000" dirty="0"/>
              <a:t>Maximum Occurrence </a:t>
            </a:r>
            <a:r>
              <a:rPr lang="en-US" altLang="ko-KR" sz="2000" dirty="0" smtClean="0"/>
              <a:t>Frame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95120" cy="634082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비디오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검색시스템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012" y="1124744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+mn-ea"/>
              </a:rPr>
              <a:t>인포미디어</a:t>
            </a:r>
            <a:r>
              <a:rPr lang="en-US" altLang="ko-KR" sz="2400" b="1" dirty="0" smtClean="0">
                <a:latin typeface="+mn-ea"/>
              </a:rPr>
              <a:t>(www.informedia.cs.cmu.edu)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 flipV="1">
            <a:off x="649278" y="1240160"/>
            <a:ext cx="181734" cy="230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142" y="1772816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미국의 </a:t>
            </a:r>
            <a:r>
              <a:rPr lang="ko-KR" altLang="en-US" sz="2400" dirty="0" err="1" smtClean="0"/>
              <a:t>카네기</a:t>
            </a:r>
            <a:r>
              <a:rPr lang="ko-KR" altLang="en-US" sz="2400" dirty="0" smtClean="0"/>
              <a:t> 멜론 대학에서 개발한 비디오 디지털 도서관 시스템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구두로 전달된 오디오 문서들을 효율적으로 문자화 해주는 자동 스피치 인식 </a:t>
            </a:r>
            <a:r>
              <a:rPr lang="en-US" altLang="ko-KR" sz="2400" dirty="0" smtClean="0"/>
              <a:t>(ASR) </a:t>
            </a:r>
            <a:r>
              <a:rPr lang="ko-KR" altLang="en-US" sz="2400" dirty="0" smtClean="0"/>
              <a:t>시스템을 이용하여 비디오 내용을 자동 </a:t>
            </a:r>
            <a:r>
              <a:rPr lang="ko-KR" altLang="en-US" sz="2400" dirty="0" err="1" smtClean="0"/>
              <a:t>색인하는</a:t>
            </a:r>
            <a:r>
              <a:rPr lang="ko-KR" altLang="en-US" sz="2400" dirty="0" smtClean="0"/>
              <a:t> 방식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ASR</a:t>
            </a:r>
            <a:r>
              <a:rPr lang="ko-KR" altLang="en-US" sz="2400" dirty="0" smtClean="0"/>
              <a:t>을 이용하여 스피치의 내용을 인식한 후 이를 자연언어처리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이미지 분석 및 정보검색과 통합하여 비디오 내용 검색이 가능하게 한 실험시스템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5827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6552728" cy="648072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검색시스템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980728"/>
            <a:ext cx="7560840" cy="565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79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82758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검색시스템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445224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앤써미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Enswer.me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는 동영상 전문 검색사이트로 키워드 검색이 가능하고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mtClean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결과를 다시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재생시간별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정렬이 가능하며 기간별 또는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출처별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검색이 가능하다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83568" y="980728"/>
            <a:ext cx="7538086" cy="4248472"/>
            <a:chOff x="683568" y="980728"/>
            <a:chExt cx="7538086" cy="4248472"/>
          </a:xfrm>
        </p:grpSpPr>
        <p:pic>
          <p:nvPicPr>
            <p:cNvPr id="4" name="그림 3" descr="앤써미.bmp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568" y="980728"/>
              <a:ext cx="7538086" cy="424847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267744" y="980728"/>
              <a:ext cx="2448272" cy="360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08104" y="1340768"/>
              <a:ext cx="2592288" cy="20162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5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172200" cy="1894362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5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58645"/>
            <a:ext cx="7467600" cy="55153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내용기반 음악 검색 개요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1)</a:t>
            </a:r>
            <a:r>
              <a:rPr lang="ko-KR" altLang="en-US" sz="4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CBMR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Content-based music retrieval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마이크로폰을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사용하여 직접 노래를 부르거나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오선지 검색화면에서 음표를 표기하여 음악을 검색하는 것</a:t>
            </a:r>
            <a:endParaRPr lang="en-US" altLang="ko-KR" sz="23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7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일반 이용자가 음악을 찾는 데는 물론 </a:t>
            </a:r>
            <a:r>
              <a:rPr lang="ko-KR" altLang="en-US" sz="2300" b="1" dirty="0" err="1" smtClean="0">
                <a:latin typeface="맑은 고딕" pitchFamily="50" charset="-127"/>
                <a:ea typeface="맑은 고딕" pitchFamily="50" charset="-127"/>
              </a:rPr>
              <a:t>음원의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 저작권 관리 영역에서 표절 여부를 결정하는데 특히 유용하게 사용됨</a:t>
            </a:r>
            <a:endParaRPr lang="ko-KR" altLang="en-US" sz="23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615262" cy="549322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내용기반</a:t>
            </a:r>
            <a:r>
              <a:rPr lang="ko-KR" altLang="en-US" sz="3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음악 검색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v"/>
            </a:pP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4000" b="1" dirty="0" smtClean="0">
                <a:latin typeface="맑은 고딕" pitchFamily="50" charset="-127"/>
                <a:ea typeface="맑은 고딕" pitchFamily="50" charset="-127"/>
              </a:rPr>
              <a:t>QBH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(: query by humming)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Tx/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주제 선율을 흥얼거려서 음악을 검색하는 것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주제 선율을 추출하여 색인하고 검색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주제 선율을 나타내는 자질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1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100" b="1" dirty="0" smtClean="0">
                <a:latin typeface="맑은 고딕" pitchFamily="50" charset="-127"/>
                <a:ea typeface="맑은 고딕" pitchFamily="50" charset="-127"/>
              </a:rPr>
              <a:t>오디오 신호</a:t>
            </a:r>
            <a:r>
              <a:rPr lang="en-US" altLang="ko-KR" sz="2100" b="1" dirty="0" smtClean="0">
                <a:latin typeface="맑은 고딕" pitchFamily="50" charset="-127"/>
                <a:ea typeface="맑은 고딕" pitchFamily="50" charset="-127"/>
              </a:rPr>
              <a:t>(signal)</a:t>
            </a:r>
            <a:r>
              <a:rPr lang="ko-KR" altLang="en-US" sz="2100" b="1" dirty="0" smtClean="0">
                <a:latin typeface="맑은 고딕" pitchFamily="50" charset="-127"/>
                <a:ea typeface="맑은 고딕" pitchFamily="50" charset="-127"/>
              </a:rPr>
              <a:t>로 입력된 </a:t>
            </a:r>
            <a:r>
              <a:rPr lang="ko-KR" altLang="en-US" sz="2100" b="1" dirty="0" err="1" smtClean="0">
                <a:latin typeface="맑은 고딕" pitchFamily="50" charset="-127"/>
                <a:ea typeface="맑은 고딕" pitchFamily="50" charset="-127"/>
              </a:rPr>
              <a:t>음원에서는</a:t>
            </a:r>
            <a:r>
              <a:rPr lang="ko-KR" altLang="en-US" sz="2100" b="1" dirty="0" smtClean="0">
                <a:latin typeface="맑은 고딕" pitchFamily="50" charset="-127"/>
                <a:ea typeface="맑은 고딕" pitchFamily="50" charset="-127"/>
              </a:rPr>
              <a:t> 시그널 기반으로 색인</a:t>
            </a:r>
            <a:endParaRPr lang="en-US" altLang="ko-KR" sz="21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1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100" b="1" dirty="0" smtClean="0">
                <a:latin typeface="맑은 고딕" pitchFamily="50" charset="-127"/>
                <a:ea typeface="맑은 고딕" pitchFamily="50" charset="-127"/>
              </a:rPr>
              <a:t>악보형태로 입력된 음악에서는 문자열</a:t>
            </a:r>
            <a:r>
              <a:rPr lang="en-US" altLang="ko-KR" sz="2100" b="1" dirty="0" smtClean="0">
                <a:latin typeface="맑은 고딕" pitchFamily="50" charset="-127"/>
                <a:ea typeface="맑은 고딕" pitchFamily="50" charset="-127"/>
              </a:rPr>
              <a:t>(string) </a:t>
            </a:r>
            <a:r>
              <a:rPr lang="ko-KR" altLang="en-US" sz="2100" b="1" dirty="0" smtClean="0">
                <a:latin typeface="맑은 고딕" pitchFamily="50" charset="-127"/>
                <a:ea typeface="맑은 고딕" pitchFamily="50" charset="-127"/>
              </a:rPr>
              <a:t>기반</a:t>
            </a:r>
            <a:r>
              <a:rPr lang="en-US" altLang="ko-KR" sz="21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100" b="1" dirty="0" smtClean="0">
                <a:latin typeface="맑은 고딕" pitchFamily="50" charset="-127"/>
                <a:ea typeface="맑은 고딕" pitchFamily="50" charset="-127"/>
              </a:rPr>
              <a:t>색인</a:t>
            </a:r>
            <a:endParaRPr lang="ko-KR" altLang="en-US" sz="2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내용기반 음악자질 추출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음악 검색시스템의 입력데이터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악보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악보를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표현한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MusicXML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ScoreML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Finale, Sibelius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와 같은 표준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문서형식으로 입력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MusicXML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ScoreML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은 음정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박자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조성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리듬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화음 등의 모든 음악정보를 표현한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언어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검색 배경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67560"/>
            <a:ext cx="8465779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초기의 멀티미디어 검색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검색의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대상이 되는 모든 멀티미디어 데이터에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사람이 직접 색인을 첨가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검색자는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주제어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이용하여 원하는 정보를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검색하는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텍스트기반 검색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비용이 많이 든다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색인자와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검색자의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관점이 불일치 할 때 검색의 효율성이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떨어진다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멀티미디어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데이터가 가지는 복잡한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속성을 텍스트로 정확하게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구현할 수 없는 한계를 가짐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3861048"/>
            <a:ext cx="7848872" cy="180760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rot="5400000">
            <a:off x="1858720" y="5704971"/>
            <a:ext cx="602025" cy="609908"/>
          </a:xfrm>
          <a:prstGeom prst="bentUp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7616" y="5904426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내용기반 검색이 대두됨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2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3568" y="1844824"/>
            <a:ext cx="7241232" cy="4629128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오디오 검색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음표값을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추출하기 위해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ADC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(Analog to digital convert)</a:t>
            </a:r>
          </a:p>
          <a:p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포리에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변환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b="1" dirty="0" smtClean="0">
                <a:latin typeface="맑은 고딕" pitchFamily="50" charset="-127"/>
                <a:ea typeface="맑은 고딕" pitchFamily="50" charset="-127"/>
              </a:rPr>
              <a:t>Fourier transform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400420" cy="4900634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ADC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(Analog to </a:t>
            </a:r>
          </a:p>
          <a:p>
            <a:pP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digital convert)</a:t>
            </a:r>
          </a:p>
          <a:p>
            <a:pPr>
              <a:buClrTx/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음악 파일로부터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음표 값을 추출하기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위해 연속적인 소리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신호를 이산적인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 값으로 변환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시키는 과정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0" y="1428736"/>
            <a:ext cx="5072098" cy="52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068960"/>
            <a:ext cx="7632848" cy="309634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11560" y="1484784"/>
            <a:ext cx="7792338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포리에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변환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b="1" dirty="0">
                <a:latin typeface="맑은 고딕" pitchFamily="50" charset="-127"/>
                <a:ea typeface="맑은 고딕" pitchFamily="50" charset="-127"/>
              </a:rPr>
              <a:t>Fourier transform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ADC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과정을 거친 것을 주파수를 축으로 표현되는 스펙트럼의 형태로 변환시켜 입력신호의 주파수를 확인하는데 사용하는 방식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9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2928934"/>
            <a:ext cx="7894411" cy="288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오디오 검색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내용기반  음악자질  추출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dirty="0" smtClean="0"/>
              <a:t> </a:t>
            </a:r>
          </a:p>
          <a:p>
            <a:pPr>
              <a:buFont typeface="Wingdings" pitchFamily="2" charset="2"/>
              <a:buChar char="v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458483" cy="504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28596" y="857232"/>
            <a:ext cx="7467600" cy="4873752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내용기반  음악자질  추출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715200" cy="5277200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v"/>
            </a:pPr>
            <a:r>
              <a:rPr lang="ko-KR" altLang="en-US" sz="2700" b="1" dirty="0" smtClean="0">
                <a:latin typeface="맑은 고딕" pitchFamily="50" charset="-127"/>
                <a:ea typeface="맑은 고딕" pitchFamily="50" charset="-127"/>
              </a:rPr>
              <a:t>음악 파일에서 내용 기반 자질을 추출하는 과정</a:t>
            </a:r>
            <a:endParaRPr lang="en-US" altLang="ko-KR" sz="27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ClrTx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다성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(polyphonic)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파일에서 단성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(monophonic)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 선율을 추출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노래를 반주와 분리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주악기의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선율을 협주 악기의 선율과 분리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ClrTx/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ClrTx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단일 채널파일에서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스카이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라인 알고리즘이나 은닉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마코브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모델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(Hidden Markov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Model:HMM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과 같은 알고리즘을 사용하여 선율이나 보컬을 추출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ClrTx/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ClrTx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3)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추출된 선율을 색인 단위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(segment)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분할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85" y="0"/>
            <a:ext cx="3153215" cy="685800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379129" y="1124744"/>
            <a:ext cx="5611656" cy="51845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내용기반  음악자질  추출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500" b="1" dirty="0" smtClean="0">
                <a:latin typeface="맑은 고딕" pitchFamily="50" charset="-127"/>
                <a:ea typeface="맑은 고딕" pitchFamily="50" charset="-127"/>
              </a:rPr>
              <a:t>MIDI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음악 포맷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2500" b="1" dirty="0" smtClean="0">
                <a:latin typeface="맑은 고딕" pitchFamily="50" charset="-127"/>
                <a:ea typeface="맑은 고딕" pitchFamily="50" charset="-127"/>
              </a:rPr>
              <a:t>파일에서 다중 트랙의 </a:t>
            </a:r>
            <a:r>
              <a:rPr lang="en-US" altLang="ko-KR" sz="2500" b="1" dirty="0" smtClean="0">
                <a:latin typeface="맑은 고딕" pitchFamily="50" charset="-127"/>
                <a:ea typeface="맑은 고딕" pitchFamily="50" charset="-127"/>
              </a:rPr>
              <a:t>MIDI </a:t>
            </a:r>
            <a:r>
              <a:rPr lang="ko-KR" altLang="en-US" sz="2500" b="1" dirty="0" smtClean="0">
                <a:latin typeface="맑은 고딕" pitchFamily="50" charset="-127"/>
                <a:ea typeface="맑은 고딕" pitchFamily="50" charset="-127"/>
              </a:rPr>
              <a:t>파일을 단일 트랙의 </a:t>
            </a:r>
            <a:r>
              <a:rPr lang="en-US" altLang="ko-KR" sz="2500" b="1" dirty="0" smtClean="0">
                <a:latin typeface="맑은 고딕" pitchFamily="50" charset="-127"/>
                <a:ea typeface="맑은 고딕" pitchFamily="50" charset="-127"/>
              </a:rPr>
              <a:t>MIDI </a:t>
            </a:r>
            <a:r>
              <a:rPr lang="ko-KR" altLang="en-US" sz="2500" b="1" dirty="0" smtClean="0">
                <a:latin typeface="맑은 고딕" pitchFamily="50" charset="-127"/>
                <a:ea typeface="맑은 고딕" pitchFamily="50" charset="-127"/>
              </a:rPr>
              <a:t>파일로 분리</a:t>
            </a:r>
            <a:endParaRPr lang="en-US" altLang="ko-KR" sz="25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5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en-US" altLang="ko-KR" sz="25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500" b="1" dirty="0" smtClean="0">
                <a:latin typeface="맑은 고딕" pitchFamily="50" charset="-127"/>
                <a:ea typeface="맑은 고딕" pitchFamily="50" charset="-127"/>
              </a:rPr>
              <a:t>음악표기 </a:t>
            </a:r>
            <a:r>
              <a:rPr lang="ko-KR" altLang="en-US" sz="2500" b="1" dirty="0">
                <a:latin typeface="맑은 고딕" pitchFamily="50" charset="-127"/>
                <a:ea typeface="맑은 고딕" pitchFamily="50" charset="-127"/>
              </a:rPr>
              <a:t>정보 및 곡의 타이틀</a:t>
            </a:r>
            <a:r>
              <a:rPr lang="en-US" altLang="ko-KR" sz="25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b="1" dirty="0">
                <a:latin typeface="맑은 고딕" pitchFamily="50" charset="-127"/>
                <a:ea typeface="맑은 고딕" pitchFamily="50" charset="-127"/>
              </a:rPr>
              <a:t>작곡가</a:t>
            </a:r>
            <a:r>
              <a:rPr lang="en-US" altLang="ko-KR" sz="25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b="1" dirty="0" err="1">
                <a:latin typeface="맑은 고딕" pitchFamily="50" charset="-127"/>
                <a:ea typeface="맑은 고딕" pitchFamily="50" charset="-127"/>
              </a:rPr>
              <a:t>트랙명</a:t>
            </a:r>
            <a:r>
              <a:rPr lang="ko-KR" altLang="en-US" sz="2500" b="1" dirty="0">
                <a:latin typeface="맑은 고딕" pitchFamily="50" charset="-127"/>
                <a:ea typeface="맑은 고딕" pitchFamily="50" charset="-127"/>
              </a:rPr>
              <a:t> 등의 설명 정보를 가지고 </a:t>
            </a:r>
            <a:r>
              <a:rPr lang="ko-KR" altLang="en-US" sz="2500" b="1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25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sz="25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en-US" altLang="ko-KR" sz="25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500" b="1" dirty="0" smtClean="0">
                <a:latin typeface="맑은 고딕" pitchFamily="50" charset="-127"/>
                <a:ea typeface="맑은 고딕" pitchFamily="50" charset="-127"/>
              </a:rPr>
              <a:t>음악 </a:t>
            </a:r>
            <a:r>
              <a:rPr lang="ko-KR" altLang="en-US" sz="2500" b="1" dirty="0">
                <a:latin typeface="맑은 고딕" pitchFamily="50" charset="-127"/>
                <a:ea typeface="맑은 고딕" pitchFamily="50" charset="-127"/>
              </a:rPr>
              <a:t>교환 포맷</a:t>
            </a:r>
            <a:r>
              <a:rPr lang="en-US" altLang="ko-KR" sz="25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500" b="1" dirty="0">
                <a:latin typeface="맑은 고딕" pitchFamily="50" charset="-127"/>
                <a:ea typeface="맑은 고딕" pitchFamily="50" charset="-127"/>
              </a:rPr>
              <a:t>음악 검색 컬렉션 구축에 </a:t>
            </a:r>
            <a:r>
              <a:rPr lang="ko-KR" altLang="en-US" sz="2500" b="1" dirty="0" smtClean="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en-US" sz="2500" b="1" dirty="0">
                <a:latin typeface="맑은 고딕" pitchFamily="50" charset="-127"/>
                <a:ea typeface="맑은 고딕" pitchFamily="50" charset="-127"/>
              </a:rPr>
              <a:t>많이 </a:t>
            </a:r>
            <a:r>
              <a:rPr lang="ko-KR" altLang="en-US" sz="2500" b="1" dirty="0" smtClean="0">
                <a:latin typeface="맑은 고딕" pitchFamily="50" charset="-127"/>
                <a:ea typeface="맑은 고딕" pitchFamily="50" charset="-127"/>
              </a:rPr>
              <a:t>사용됨</a:t>
            </a:r>
            <a:endParaRPr lang="en-US" altLang="ko-KR" sz="25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FontTx/>
              <a:buChar char="-"/>
            </a:pPr>
            <a:endParaRPr lang="en-US" altLang="ko-KR" sz="25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en-US" altLang="ko-KR" sz="2500" b="1" dirty="0" smtClean="0">
                <a:latin typeface="맑은 고딕" pitchFamily="50" charset="-127"/>
                <a:ea typeface="맑은 고딕" pitchFamily="50" charset="-127"/>
              </a:rPr>
              <a:t>- MIDI </a:t>
            </a:r>
            <a:r>
              <a:rPr lang="ko-KR" altLang="en-US" sz="2500" b="1" dirty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2500" b="1" dirty="0" err="1">
                <a:latin typeface="맑은 고딕" pitchFamily="50" charset="-127"/>
                <a:ea typeface="맑은 고딕" pitchFamily="50" charset="-127"/>
              </a:rPr>
              <a:t>jMusic</a:t>
            </a:r>
            <a:r>
              <a:rPr lang="en-US" altLang="ko-KR" sz="2500" b="1" dirty="0">
                <a:latin typeface="맑은 고딕" pitchFamily="50" charset="-127"/>
                <a:ea typeface="맑은 고딕" pitchFamily="50" charset="-127"/>
              </a:rPr>
              <a:t> Java</a:t>
            </a:r>
            <a:r>
              <a:rPr lang="ko-KR" altLang="en-US" sz="2500" b="1" dirty="0">
                <a:latin typeface="맑은 고딕" pitchFamily="50" charset="-127"/>
                <a:ea typeface="맑은 고딕" pitchFamily="50" charset="-127"/>
              </a:rPr>
              <a:t>와 같은 라이브러리를 이용하여 음향 특징 정보를 추출할 수 </a:t>
            </a:r>
            <a:r>
              <a:rPr lang="ko-KR" altLang="en-US" sz="2500" b="1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25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FontTx/>
              <a:buChar char="-"/>
            </a:pPr>
            <a:endParaRPr lang="ko-KR" altLang="en-US" dirty="0"/>
          </a:p>
          <a:p>
            <a:pPr>
              <a:buClr>
                <a:srgbClr val="FFC000"/>
              </a:buClr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20130602_130409000_C566A36B-2D2F-4BD5-941D-DC424A7AC9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864675"/>
            <a:ext cx="2160240" cy="38344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1872208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응용 분야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오디오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제공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전자 도서관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오디오 검색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노래방 오디오 검색기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None/>
            </a:pP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5" name="그림 4" descr="P20130602_130432000_2288B82A-5FAE-4D1B-BDB9-1DDE42D1A54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2852936"/>
            <a:ext cx="2160240" cy="3834425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 rot="10800000">
            <a:off x="3828708" y="4397701"/>
            <a:ext cx="1128122" cy="744894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611560" y="286467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( </a:t>
            </a:r>
            <a:r>
              <a:rPr lang="ko-KR" altLang="en-US" sz="2400" dirty="0" smtClean="0"/>
              <a:t>예</a:t>
            </a:r>
            <a:r>
              <a:rPr lang="ko-KR" altLang="en-US" sz="2400" dirty="0"/>
              <a:t>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</a:rPr>
              <a:t>2)</a:t>
            </a:r>
            <a:r>
              <a:rPr lang="ko-KR" altLang="en-US" sz="3600" b="1" dirty="0" err="1" smtClean="0">
                <a:latin typeface="맑은 고딕" pitchFamily="50" charset="-127"/>
                <a:ea typeface="맑은 고딕" pitchFamily="50" charset="-127"/>
              </a:rPr>
              <a:t>스트링</a:t>
            </a:r>
            <a:r>
              <a:rPr lang="en-US" altLang="ko-KR" sz="3600" b="1" dirty="0" smtClean="0">
                <a:latin typeface="맑은 고딕" pitchFamily="50" charset="-127"/>
                <a:ea typeface="맑은 고딕" pitchFamily="50" charset="-127"/>
              </a:rPr>
              <a:t>(string) </a:t>
            </a:r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32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Font typeface="Wingdings" pitchFamily="2" charset="2"/>
              <a:buChar char="v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음표를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스트링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(string)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으로 표현하는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악보에서의 선율을 표현</a:t>
            </a:r>
            <a:endParaRPr lang="en-US" altLang="ko-KR" sz="23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3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300" b="1" dirty="0" err="1" smtClean="0">
                <a:latin typeface="맑은 고딕" pitchFamily="50" charset="-127"/>
                <a:ea typeface="맑은 고딕" pitchFamily="50" charset="-127"/>
              </a:rPr>
              <a:t>MelDex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300" b="1" dirty="0" err="1" smtClean="0">
                <a:latin typeface="맑은 고딕" pitchFamily="50" charset="-127"/>
                <a:ea typeface="맑은 고딕" pitchFamily="50" charset="-127"/>
              </a:rPr>
              <a:t>SoundComopass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등과 같이 오디오 데이터가 입력된 데이터인 시스템에서는 오디오 데이터를 악보로 변환하여 색인</a:t>
            </a:r>
            <a:endParaRPr lang="en-US" altLang="ko-KR" sz="23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3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선율을 나타내는 자질로는 음높이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b="1" dirty="0" err="1" smtClean="0">
                <a:latin typeface="맑은 고딕" pitchFamily="50" charset="-127"/>
                <a:ea typeface="맑은 고딕" pitchFamily="50" charset="-127"/>
              </a:rPr>
              <a:t>음길이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음의 흐름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(Contour), 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간격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300" b="1" dirty="0" err="1" smtClean="0">
                <a:latin typeface="맑은 고딕" pitchFamily="50" charset="-127"/>
                <a:ea typeface="맑은 고딕" pitchFamily="50" charset="-127"/>
              </a:rPr>
              <a:t>inaterval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등을 문자열로 표현</a:t>
            </a:r>
            <a:endParaRPr lang="ko-KR" altLang="en-US" sz="23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608512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itchFamily="2" charset="2"/>
              <a:buChar char="v"/>
            </a:pP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스트링</a:t>
            </a:r>
            <a:r>
              <a:rPr lang="en-US" altLang="ko-KR" sz="3200" b="1" dirty="0" smtClean="0">
                <a:latin typeface="맑은 고딕" pitchFamily="50" charset="-127"/>
                <a:ea typeface="맑은 고딕" pitchFamily="50" charset="-127"/>
              </a:rPr>
              <a:t>(string)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기법의 종류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음표를 문자로 음높이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(pitch)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를 표시하는 방법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음높이에 </a:t>
            </a: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음길이까지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자질로 포함한 방법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UDR </a:t>
            </a: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스트링기법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sz="2800" dirty="0" smtClean="0"/>
          </a:p>
          <a:p>
            <a:pPr>
              <a:buClrTx/>
              <a:buNone/>
            </a:pPr>
            <a:r>
              <a:rPr lang="en-US" altLang="ko-KR" sz="2800" dirty="0" smtClean="0"/>
              <a:t> </a:t>
            </a:r>
            <a:endParaRPr lang="en-US" altLang="ko-KR" dirty="0" smtClean="0"/>
          </a:p>
          <a:p>
            <a:pPr>
              <a:buClrTx/>
              <a:buNone/>
            </a:pPr>
            <a:endParaRPr lang="en-US" altLang="ko-KR" sz="2800" dirty="0" smtClean="0"/>
          </a:p>
          <a:p>
            <a:pPr>
              <a:buClrTx/>
              <a:buNone/>
            </a:pPr>
            <a:endParaRPr lang="en-US" altLang="ko-KR" dirty="0" smtClean="0"/>
          </a:p>
          <a:p>
            <a:pPr>
              <a:buClrTx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518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검색 배경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583700"/>
            <a:ext cx="7351693" cy="530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내용 기반 검색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멀티미디어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데이터의 내용을 대표할 수 있는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특징을 추출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하여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이를 기반으로 색인과 검색을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수행하는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검색방법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멀티미디어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데이터로부터 특징을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자동으로 추출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하여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색인과정에 사용함으로써 데이터베이스 구축에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필요한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시간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인력의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소모를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줄일 수 있다는 장점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 텍스트뿐만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아니라 색상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모양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멜로디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등의 멀티미디어 데이터의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내용을 이용하여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검색하는 기술로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MPEG-7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국제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표준과 상통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2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</a:pP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스트링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(string)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기법의 종류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음표를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문자로 음높이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(pitch)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를 표시하는 방법</a:t>
            </a:r>
            <a:endParaRPr lang="en-US" altLang="ko-KR" sz="23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3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None/>
            </a:pP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2300" b="1" dirty="0" smtClean="0">
                <a:latin typeface="맑은 고딕" pitchFamily="50" charset="-127"/>
                <a:ea typeface="맑은 고딕" pitchFamily="50" charset="-127"/>
              </a:rPr>
              <a:t>음높이의 변화를 표현하여 선율의 흐름을 나타내는 방법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300" b="1" dirty="0" err="1" smtClean="0">
                <a:latin typeface="맑은 고딕" pitchFamily="50" charset="-127"/>
                <a:ea typeface="맑은 고딕" pitchFamily="50" charset="-127"/>
              </a:rPr>
              <a:t>themefinder</a:t>
            </a:r>
            <a:r>
              <a:rPr lang="en-US" altLang="ko-KR" sz="23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3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3789040"/>
            <a:ext cx="7734529" cy="2286016"/>
            <a:chOff x="-71438" y="231927"/>
            <a:chExt cx="7734529" cy="85556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-71438" y="231927"/>
              <a:ext cx="7704856" cy="85556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모서리가 둥근 직사각형 4"/>
            <p:cNvSpPr/>
            <p:nvPr/>
          </p:nvSpPr>
          <p:spPr>
            <a:xfrm>
              <a:off x="72578" y="339725"/>
              <a:ext cx="7590513" cy="7181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b="1" dirty="0" err="1" smtClean="0">
                  <a:latin typeface="+mn-ea"/>
                </a:rPr>
                <a:t>도미미</a:t>
              </a:r>
              <a:r>
                <a:rPr lang="ko-KR" altLang="en-US" sz="2800" b="1" dirty="0" smtClean="0">
                  <a:latin typeface="+mn-ea"/>
                </a:rPr>
                <a:t>   </a:t>
              </a:r>
              <a:r>
                <a:rPr lang="ko-KR" altLang="en-US" sz="2800" b="1" dirty="0" err="1" smtClean="0">
                  <a:latin typeface="+mn-ea"/>
                </a:rPr>
                <a:t>미솔솔</a:t>
              </a:r>
              <a:r>
                <a:rPr lang="ko-KR" altLang="en-US" sz="2800" b="1" dirty="0" smtClean="0">
                  <a:latin typeface="+mn-ea"/>
                </a:rPr>
                <a:t>   </a:t>
              </a:r>
              <a:r>
                <a:rPr lang="ko-KR" altLang="en-US" sz="2800" b="1" dirty="0" err="1" smtClean="0">
                  <a:latin typeface="+mn-ea"/>
                </a:rPr>
                <a:t>레파파</a:t>
              </a:r>
              <a:r>
                <a:rPr lang="ko-KR" altLang="en-US" sz="2800" b="1" dirty="0" smtClean="0">
                  <a:latin typeface="+mn-ea"/>
                </a:rPr>
                <a:t>   </a:t>
              </a:r>
              <a:r>
                <a:rPr lang="ko-KR" altLang="en-US" sz="2800" b="1" dirty="0" err="1" smtClean="0">
                  <a:latin typeface="+mn-ea"/>
                </a:rPr>
                <a:t>라시시</a:t>
              </a:r>
              <a:endParaRPr lang="en-US" altLang="ko-KR" sz="2800" b="1" dirty="0" smtClean="0">
                <a:latin typeface="+mn-ea"/>
              </a:endParaRPr>
            </a:p>
            <a:p>
              <a:pPr lvl="0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b="1" kern="1200" dirty="0" smtClean="0">
                  <a:latin typeface="+mn-ea"/>
                </a:rPr>
                <a:t>   ⇒  CEE    EGG    BDD    ABB</a:t>
              </a:r>
            </a:p>
            <a:p>
              <a:pPr lvl="0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b="1" dirty="0" smtClean="0">
                  <a:latin typeface="+mn-ea"/>
                </a:rPr>
                <a:t>   ⇒  133    355     244    677</a:t>
              </a:r>
              <a:endParaRPr lang="ko-KR" altLang="en-US" sz="2800" b="1" kern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</a:pP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스트링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(string)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기법의 종류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음높이에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음길이까지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자질로 포함한 방법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- 1:16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분음표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2:8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분음표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4:4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분음표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8:2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분음표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16: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온음표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7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- sharp:#, flat:-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57161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4365104"/>
            <a:ext cx="7704856" cy="1871638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755576" y="4869160"/>
            <a:ext cx="6858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도미미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미솔솔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레파파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라시시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⇒ C4E4E2  E4G4G2  B4D4D2  A4B4B2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</a:pP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스트링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(string)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기법의 종류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UDR </a:t>
            </a: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스트링기법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선율의 흐름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(Contour)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기반으로 올라가고 내려가고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반복되는 것을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(p)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(own)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epeat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문자로 표현한 기법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</a:rPr>
              <a:t>Themefinder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UDR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사용함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4437112"/>
            <a:ext cx="7704856" cy="1871638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683568" y="4797152"/>
            <a:ext cx="69127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도미미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미솔솔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레파파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라시시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ko-KR" sz="2800" b="1" dirty="0" smtClean="0">
                <a:solidFill>
                  <a:schemeClr val="bg1"/>
                </a:solidFill>
                <a:latin typeface="+mn-ea"/>
              </a:rPr>
              <a:t>⇒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  U R   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R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 U R   D U R   U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U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 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pPr>
              <a:buClrTx/>
              <a:buFont typeface="Wingdings" pitchFamily="2" charset="2"/>
              <a:buChar char="v"/>
            </a:pPr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스트링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(string)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기법의 종류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UDR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스트링기법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음높이 변화의 차이까지 표현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- Up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의 경우는 차이의 정도에 따라 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 A-M, Down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의 경우는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O-P, Repeat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사용하는 방법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높고 낮음의 차이가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임계치보다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크고 작음에 따라 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uUdDr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로 표시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Themefinder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Musipedia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7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차이를 수치로 표현하는 방법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5157192"/>
            <a:ext cx="7776864" cy="1439590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395536" y="5445224"/>
            <a:ext cx="7704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도미미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미솔솔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레파파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</a:rPr>
              <a:t>     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+mn-ea"/>
              </a:rPr>
              <a:t>라시시</a:t>
            </a:r>
            <a:endParaRPr lang="en-US" altLang="ko-KR" sz="28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ko-KR" sz="2800" b="1" dirty="0" smtClean="0">
                <a:solidFill>
                  <a:schemeClr val="bg1"/>
                </a:solidFill>
                <a:latin typeface="+mn-ea"/>
              </a:rPr>
              <a:t>⇒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 U2 R   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</a:rPr>
              <a:t>R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</a:rPr>
              <a:t> U2 R   D3 U2 R   U2 U1 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916832"/>
            <a:ext cx="7632848" cy="2016224"/>
          </a:xfrm>
        </p:spPr>
        <p:txBody>
          <a:bodyPr>
            <a:noAutofit/>
          </a:bodyPr>
          <a:lstStyle/>
          <a:p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음높이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음길이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박자까지 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표기하는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스트링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방법이 반드시 좋은 방법은 아님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노래를 직접 불러 색인된 선율에서 음악을 검색할 때는 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불일치한 키</a:t>
            </a:r>
            <a:r>
              <a:rPr lang="en-US" altLang="ko-KR" sz="2200" b="1" dirty="0" smtClean="0">
                <a:latin typeface="맑은 고딕" pitchFamily="50" charset="-127"/>
                <a:ea typeface="맑은 고딕" pitchFamily="50" charset="-127"/>
              </a:rPr>
              <a:t>(key)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나 부정확한 음높이와 음길이 등이 문제가 됨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395536" y="980728"/>
            <a:ext cx="7467600" cy="648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UDR</a:t>
            </a:r>
            <a:r>
              <a:rPr kumimoji="0" lang="ko-KR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스트링기법을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통한 문제점 개선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04502293"/>
              </p:ext>
            </p:extLst>
          </p:nvPr>
        </p:nvGraphicFramePr>
        <p:xfrm>
          <a:off x="395536" y="332656"/>
          <a:ext cx="8136904" cy="61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2348880"/>
            <a:ext cx="7467600" cy="4125072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주제 선율을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스트링으로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색인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하는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내용기반 음악시스템은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부정확한 질의 멜로디를 고려하여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유사도 검색이 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수의 증가로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인한 검색 성능의 저하를 고려하여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Naive, KMP(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Knuath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-Morris-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Pratte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), </a:t>
            </a:r>
          </a:p>
          <a:p>
            <a:pP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BM(Boyer-Moore)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알고리즘 등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완전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일치기법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003232" cy="5326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그 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0000"/>
              <a:buFont typeface="Wingdings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v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8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4400" b="1" dirty="0" smtClean="0">
                <a:latin typeface="맑은 고딕" pitchFamily="50" charset="-127"/>
                <a:ea typeface="맑은 고딕" pitchFamily="50" charset="-127"/>
              </a:rPr>
              <a:t>3) CBRM </a:t>
            </a:r>
            <a:r>
              <a:rPr lang="ko-KR" altLang="en-US" sz="4400" b="1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sz="36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buClrTx/>
              <a:buFont typeface="Wingdings" pitchFamily="2" charset="2"/>
              <a:buChar char="v"/>
              <a:defRPr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질의에 사용되는 매체에 따라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문자열 검색시스템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키보드 검색시스템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멜로디 검색시스템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003232" cy="5565232"/>
          </a:xfrm>
        </p:spPr>
        <p:txBody>
          <a:bodyPr>
            <a:normAutofit/>
          </a:bodyPr>
          <a:lstStyle/>
          <a:p>
            <a:pPr lvl="0">
              <a:buClrTx/>
              <a:buFont typeface="Wingdings" pitchFamily="2" charset="2"/>
              <a:buChar char="v"/>
              <a:defRPr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질의에 사용되는 매체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문자열 검색시스템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1" dirty="0" err="1" smtClean="0">
                <a:latin typeface="맑은 고딕" pitchFamily="50" charset="-127"/>
                <a:ea typeface="맑은 고딕" pitchFamily="50" charset="-127"/>
              </a:rPr>
              <a:t>Themefinder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문자열 검색만 제공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질의를 텍스트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스트링으로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입력하여 완전 일치한 멜로디만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검색하는 대표적인 시스템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음악지식이 풍부한 사용자들을 대상으로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정확하게 찾고자 하는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음악의 기호들을 입력해야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검색가능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ClrTx/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rgbClr val="FFC000"/>
              </a:buClr>
              <a:buNone/>
            </a:pPr>
            <a:endParaRPr lang="en-US" altLang="ko-KR" dirty="0" smtClean="0">
              <a:latin typeface="+mn-ea"/>
            </a:endParaRPr>
          </a:p>
          <a:p>
            <a:pPr>
              <a:buClrTx/>
              <a:buNone/>
            </a:pPr>
            <a:endParaRPr lang="en-US" altLang="ko-KR" dirty="0">
              <a:latin typeface="+mn-ea"/>
            </a:endParaRPr>
          </a:p>
          <a:p>
            <a:pPr>
              <a:buClrTx/>
              <a:buFont typeface="Wingdings" pitchFamily="2" charset="2"/>
              <a:buChar char="v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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Pitch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탐색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CDEFGAB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#(sharp)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-(flat)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사용하여 음높이 질의를 표현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rgbClr val="FFC000"/>
              </a:buClr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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Scale Degree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탐색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-1(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)-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(7)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을 사용하여 선율의 흐름을 탐색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rgbClr val="FFC000"/>
              </a:buClr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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Gross contour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탐색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-/(U)\(D)-(S)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을 사용하여 선율의 흐름을 탐색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rgbClr val="FFC000"/>
              </a:buClr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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Refined contour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탐색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uUdDs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사용하여 선율의 흐름을 탐색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Clr>
                <a:srgbClr val="FFC000"/>
              </a:buClr>
              <a:buNone/>
            </a:pPr>
            <a:endParaRPr lang="en-US" altLang="ko-KR" dirty="0" smtClean="0">
              <a:latin typeface="+mn-ea"/>
            </a:endParaRPr>
          </a:p>
          <a:p>
            <a:pPr>
              <a:buClrTx/>
              <a:buNone/>
            </a:pPr>
            <a:endParaRPr lang="en-US" altLang="ko-KR" dirty="0">
              <a:latin typeface="+mn-ea"/>
            </a:endParaRPr>
          </a:p>
          <a:p>
            <a:pPr>
              <a:buClrTx/>
              <a:buFont typeface="Wingdings" pitchFamily="2" charset="2"/>
              <a:buChar char="v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0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0702"/>
            <a:ext cx="7560840" cy="510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3995936" y="1988840"/>
            <a:ext cx="4536504" cy="4608512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1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1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1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1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Pitch 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탐색</a:t>
            </a:r>
            <a:endParaRPr lang="en-US" altLang="ko-KR" sz="26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CDEFGAB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#(sharp)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과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-(flat)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사용하여 음높이 질의를 표현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Scale Degree 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탐색</a:t>
            </a:r>
            <a:endParaRPr lang="en-US" altLang="ko-KR" sz="26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1(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)-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(7)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 사용하여 선율의흐름 탐색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Gross contour 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탐색</a:t>
            </a:r>
            <a:endParaRPr lang="en-US" altLang="ko-KR" sz="26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/(U)\(D)-(S)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 사용하여 선율의흐름 탐색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Refined contour 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탐색</a:t>
            </a:r>
            <a:endParaRPr lang="en-US" altLang="ko-KR" sz="2600" b="1" dirty="0" smtClean="0">
              <a:solidFill>
                <a:schemeClr val="bg1"/>
              </a:solidFill>
              <a:latin typeface="+mn-ea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uUdDs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사용하여 선율의 흐름 탐색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994282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628800"/>
            <a:ext cx="6172200" cy="1894362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3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588224" y="1412776"/>
            <a:ext cx="2200672" cy="4873752"/>
          </a:xfrm>
        </p:spPr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Pitch = C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Interval = M =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maj.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Scale Degree = 1</a:t>
            </a:r>
          </a:p>
          <a:p>
            <a:pP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 검색한 결과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62769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18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760640"/>
          </a:xfrm>
        </p:spPr>
        <p:txBody>
          <a:bodyPr>
            <a:normAutofit fontScale="92500" lnSpcReduction="20000"/>
          </a:bodyPr>
          <a:lstStyle/>
          <a:p>
            <a:pPr lvl="0">
              <a:buClrTx/>
              <a:buFont typeface="Wingdings" pitchFamily="2" charset="2"/>
              <a:buChar char="v"/>
              <a:defRPr/>
            </a:pPr>
            <a:r>
              <a:rPr lang="ko-KR" altLang="en-US" sz="2800" dirty="0" smtClean="0"/>
              <a:t>질의에 사용되는 매체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문자열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키보드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멜로디 검색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 </a:t>
            </a:r>
            <a:r>
              <a:rPr lang="en-US" altLang="ko-KR" sz="3000" dirty="0" err="1" smtClean="0">
                <a:latin typeface="+mn-ea"/>
              </a:rPr>
              <a:t>Musipedia</a:t>
            </a:r>
            <a:endParaRPr lang="en-US" altLang="ko-KR" sz="2800" dirty="0" smtClean="0">
              <a:latin typeface="+mn-ea"/>
            </a:endParaRPr>
          </a:p>
          <a:p>
            <a:pPr>
              <a:buNone/>
            </a:pPr>
            <a:endParaRPr lang="en-US" altLang="ko-KR" sz="2800" dirty="0" smtClean="0">
              <a:latin typeface="+mn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n-ea"/>
                <a:sym typeface="Wingdings"/>
              </a:rPr>
              <a:t> </a:t>
            </a:r>
            <a:r>
              <a:rPr lang="ko-KR" altLang="en-US" sz="2600" dirty="0" smtClean="0">
                <a:latin typeface="+mn-ea"/>
                <a:sym typeface="Wingdings"/>
              </a:rPr>
              <a:t> </a:t>
            </a:r>
            <a:r>
              <a:rPr lang="ko-KR" altLang="en-US" sz="2600" dirty="0" smtClean="0">
                <a:latin typeface="+mn-ea"/>
              </a:rPr>
              <a:t>멜로디검색</a:t>
            </a:r>
            <a:r>
              <a:rPr lang="en-US" altLang="ko-KR" sz="2600" dirty="0" smtClean="0">
                <a:latin typeface="+mn-ea"/>
              </a:rPr>
              <a:t>(BY MICROPHONE)</a:t>
            </a:r>
          </a:p>
          <a:p>
            <a:pPr marL="0" indent="0">
              <a:buNone/>
            </a:pPr>
            <a:r>
              <a:rPr lang="en-US" altLang="ko-KR" sz="2600" dirty="0" smtClean="0">
                <a:latin typeface="+mn-ea"/>
              </a:rPr>
              <a:t>   - </a:t>
            </a:r>
            <a:r>
              <a:rPr lang="ko-KR" altLang="en-US" sz="2600" dirty="0" smtClean="0">
                <a:latin typeface="+mn-ea"/>
              </a:rPr>
              <a:t>마이크로폰을</a:t>
            </a:r>
            <a:r>
              <a:rPr lang="en-US" altLang="ko-KR" sz="2600" dirty="0" smtClean="0">
                <a:latin typeface="+mn-ea"/>
              </a:rPr>
              <a:t> </a:t>
            </a:r>
            <a:r>
              <a:rPr lang="ko-KR" altLang="en-US" sz="2600" dirty="0" smtClean="0">
                <a:latin typeface="+mn-ea"/>
              </a:rPr>
              <a:t>사용</a:t>
            </a:r>
            <a:endParaRPr lang="en-US" altLang="ko-KR" sz="2600" dirty="0" smtClean="0">
              <a:latin typeface="+mn-ea"/>
            </a:endParaRPr>
          </a:p>
          <a:p>
            <a:pPr marL="0" indent="0">
              <a:buNone/>
            </a:pP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r>
              <a:rPr lang="en-US" altLang="ko-KR" sz="2600" dirty="0" smtClean="0">
                <a:latin typeface="+mn-ea"/>
                <a:sym typeface="Wingdings"/>
              </a:rPr>
              <a:t>  </a:t>
            </a:r>
            <a:r>
              <a:rPr lang="en-US" altLang="ko-KR" sz="2600" dirty="0" smtClean="0">
                <a:latin typeface="+mn-ea"/>
              </a:rPr>
              <a:t>KEYBOARD SEARCH</a:t>
            </a:r>
          </a:p>
          <a:p>
            <a:pPr marL="0" indent="0">
              <a:buNone/>
            </a:pPr>
            <a:r>
              <a:rPr lang="en-US" altLang="ko-KR" sz="2600" dirty="0" smtClean="0">
                <a:latin typeface="+mn-ea"/>
              </a:rPr>
              <a:t>   - </a:t>
            </a:r>
            <a:r>
              <a:rPr lang="ko-KR" altLang="en-US" sz="2600" dirty="0" smtClean="0">
                <a:latin typeface="+mn-ea"/>
              </a:rPr>
              <a:t>키보드에 음표</a:t>
            </a:r>
            <a:r>
              <a:rPr lang="en-US" altLang="ko-KR" sz="2600" dirty="0" smtClean="0">
                <a:latin typeface="+mn-ea"/>
              </a:rPr>
              <a:t>(</a:t>
            </a:r>
            <a:r>
              <a:rPr lang="ko-KR" altLang="en-US" sz="2600" dirty="0" smtClean="0">
                <a:latin typeface="+mn-ea"/>
              </a:rPr>
              <a:t>음높이와 박자</a:t>
            </a:r>
            <a:r>
              <a:rPr lang="en-US" altLang="ko-KR" sz="2600" dirty="0" smtClean="0">
                <a:latin typeface="+mn-ea"/>
              </a:rPr>
              <a:t>)</a:t>
            </a:r>
            <a:r>
              <a:rPr lang="ko-KR" altLang="en-US" sz="2600" dirty="0" smtClean="0">
                <a:latin typeface="+mn-ea"/>
              </a:rPr>
              <a:t>를 그려 넣어 검색</a:t>
            </a:r>
            <a:endParaRPr lang="en-US" altLang="ko-KR" sz="2600" dirty="0" smtClean="0">
              <a:latin typeface="+mn-ea"/>
            </a:endParaRPr>
          </a:p>
          <a:p>
            <a:pPr marL="0" indent="0">
              <a:buNone/>
            </a:pP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r>
              <a:rPr lang="en-US" altLang="ko-KR" sz="2600" dirty="0" smtClean="0">
                <a:latin typeface="+mn-ea"/>
                <a:sym typeface="Wingdings"/>
              </a:rPr>
              <a:t>  </a:t>
            </a:r>
            <a:r>
              <a:rPr lang="en-US" altLang="ko-KR" sz="2600" dirty="0" smtClean="0">
                <a:latin typeface="+mn-ea"/>
              </a:rPr>
              <a:t>CONTOUR SEARCH</a:t>
            </a:r>
          </a:p>
          <a:p>
            <a:pPr marL="0" indent="0">
              <a:buNone/>
            </a:pPr>
            <a:r>
              <a:rPr lang="en-US" altLang="ko-KR" sz="2600" dirty="0" smtClean="0">
                <a:latin typeface="+mn-ea"/>
              </a:rPr>
              <a:t>   - </a:t>
            </a:r>
            <a:r>
              <a:rPr lang="ko-KR" altLang="en-US" sz="2600" dirty="0" smtClean="0">
                <a:latin typeface="+mn-ea"/>
              </a:rPr>
              <a:t>음높이 차이만으로 검색</a:t>
            </a:r>
            <a:endParaRPr lang="en-US" altLang="ko-KR" sz="2600" dirty="0" smtClean="0">
              <a:latin typeface="+mn-ea"/>
            </a:endParaRPr>
          </a:p>
          <a:p>
            <a:pPr marL="0" indent="0">
              <a:buNone/>
            </a:pP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r>
              <a:rPr lang="en-US" altLang="ko-KR" sz="2600" dirty="0" smtClean="0">
                <a:latin typeface="+mn-ea"/>
                <a:sym typeface="Wingdings"/>
              </a:rPr>
              <a:t>  </a:t>
            </a:r>
            <a:r>
              <a:rPr lang="en-US" altLang="ko-KR" sz="2600" dirty="0" smtClean="0">
                <a:latin typeface="+mn-ea"/>
              </a:rPr>
              <a:t>RHYTHM SEARCH</a:t>
            </a:r>
          </a:p>
          <a:p>
            <a:pPr marL="0" indent="0">
              <a:buNone/>
            </a:pPr>
            <a:r>
              <a:rPr lang="en-US" altLang="ko-KR" sz="2600" dirty="0" smtClean="0">
                <a:latin typeface="+mn-ea"/>
              </a:rPr>
              <a:t>   - </a:t>
            </a:r>
            <a:r>
              <a:rPr lang="ko-KR" altLang="en-US" sz="2600" dirty="0" smtClean="0">
                <a:latin typeface="+mn-ea"/>
              </a:rPr>
              <a:t>리듬만으로 검색</a:t>
            </a:r>
            <a:endParaRPr lang="ko-KR" altLang="en-US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84784"/>
            <a:ext cx="64674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52120" y="1124744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검색 종류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124744"/>
            <a:ext cx="6265886" cy="547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5816" y="155679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작성한 질의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299695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검색한 결과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400600"/>
          </a:xfrm>
        </p:spPr>
        <p:txBody>
          <a:bodyPr>
            <a:normAutofit/>
          </a:bodyPr>
          <a:lstStyle/>
          <a:p>
            <a:r>
              <a:rPr lang="en-US" altLang="ko-KR" sz="2800" b="1" dirty="0" err="1" smtClean="0">
                <a:latin typeface="맑은 고딕" pitchFamily="50" charset="-127"/>
                <a:ea typeface="맑은 고딕" pitchFamily="50" charset="-127"/>
              </a:rPr>
              <a:t>Musipedia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자체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탐색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수행하거나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(Search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Musipedia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artemotore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bsearch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등의 웹에 있는 내용기반 음악 탐색엔진으로 질의를 보내서 검색결과를 통합하는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메타엔진 탐색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(Search the Web)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도 가능함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탐색결과는 곡명과 함께 검색된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선율 악보가 디스플레이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되며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링크된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클릭하여 곡을 들을 수 있음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4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altLang="ko-KR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음악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2060848"/>
            <a:ext cx="7467600" cy="3989040"/>
          </a:xfrm>
        </p:spPr>
        <p:txBody>
          <a:bodyPr>
            <a:normAutofit/>
          </a:bodyPr>
          <a:lstStyle/>
          <a:p>
            <a:r>
              <a:rPr lang="en-US" altLang="ko-KR" sz="3000" b="1" dirty="0" smtClean="0">
                <a:latin typeface="맑은 고딕" pitchFamily="50" charset="-127"/>
                <a:ea typeface="맑은 고딕" pitchFamily="50" charset="-127"/>
              </a:rPr>
              <a:t>CONTOUR SEARCH</a:t>
            </a:r>
          </a:p>
          <a:p>
            <a:pPr marL="0" indent="0">
              <a:buNone/>
            </a:pP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음높이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차이만으로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- UDR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스트링을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텍스트창에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입력하여 탐색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재현율이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너무 높아짐을 막기 위해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음악장르로 제한 탐색하는 것이 가능함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클래식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팝송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민속음악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찬송가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캐롤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등이 사용됨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1124744"/>
            <a:ext cx="8003232" cy="5326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그 외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0000"/>
              <a:buFont typeface="Wingdings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v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9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참고자료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임은주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2006.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내용기반 멀티미디어 검색을 위한 메타데이터 요소에 관한 연구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블로그</a:t>
            </a:r>
            <a:r>
              <a:rPr lang="en-US" altLang="ko-KR" sz="2000" dirty="0" smtClean="0"/>
              <a:t>(http://ringblog.net/1404)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디지털 영상처리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전준철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정익사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2009)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9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7467600" cy="11430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</a:t>
            </a:r>
            <a:r>
              <a:rPr lang="ko-KR" altLang="en-US" sz="32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729587634"/>
              </p:ext>
            </p:extLst>
          </p:nvPr>
        </p:nvGraphicFramePr>
        <p:xfrm>
          <a:off x="179512" y="1844824"/>
          <a:ext cx="828092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520" y="1139145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비디오의 구성요소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7815" y="-171400"/>
            <a:ext cx="7467600" cy="11430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9094" y="2247040"/>
            <a:ext cx="768655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동영상의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파싱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과정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대용량의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비디오를 작은 용량의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요약형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비디오로 만들기 위해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  비디오를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분할 해 </a:t>
            </a:r>
            <a:r>
              <a:rPr lang="ko-KR" altLang="en-US" i="1" u="sng" dirty="0">
                <a:latin typeface="맑은 고딕" pitchFamily="50" charset="-127"/>
                <a:ea typeface="맑은 고딕" pitchFamily="50" charset="-127"/>
              </a:rPr>
              <a:t>자질을 </a:t>
            </a:r>
            <a:r>
              <a:rPr lang="ko-KR" altLang="en-US" i="1" u="sng" dirty="0" smtClean="0">
                <a:latin typeface="맑은 고딕" pitchFamily="50" charset="-127"/>
                <a:ea typeface="맑은 고딕" pitchFamily="50" charset="-127"/>
              </a:rPr>
              <a:t>추출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하여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색인 하는 과정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대용량의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동영상 데이터를 압축하여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0424" y="3861048"/>
            <a:ext cx="6539046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자질 추출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영상의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특징값을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추출하는 것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경계선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모서리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질감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윤곽 등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다른 부분과 구분되어 두드러지는 성질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815" y="1451200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내용기반 비디오검색 과정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4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 </a:t>
            </a:r>
            <a:r>
              <a:rPr lang="ko-KR" altLang="en-US" sz="3200" b="1" dirty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내용기반 비디오 검색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38" y="1728138"/>
            <a:ext cx="5122538" cy="48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1707486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내용기반 이미지 검색시스템 구조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(CBIR)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7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MANAGE_ASSETS" val="FALSE"/>
  <p:tag name="MMPROD_IS_H264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MANAGE_ASSETS" val="FALSE"/>
  <p:tag name="MMPROD_IS_H264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사용자 지정 1">
      <a:majorFont>
        <a:latin typeface="Century Schoolbook"/>
        <a:ea typeface="휴먼매직체"/>
        <a:cs typeface=""/>
      </a:majorFont>
      <a:minorFont>
        <a:latin typeface="Century Schoolbook"/>
        <a:ea typeface="휴먼모음T"/>
        <a:cs typeface="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1567</TotalTime>
  <Words>3486</Words>
  <Application>Microsoft Office PowerPoint</Application>
  <PresentationFormat>화면 슬라이드 쇼(4:3)</PresentationFormat>
  <Paragraphs>646</Paragraphs>
  <Slides>66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오렌지</vt:lpstr>
      <vt:lpstr>정 보 검 색 론                   14장 내용기반 비디오 검색                      내용기반 음악 검색</vt:lpstr>
      <vt:lpstr>[ 목   차 ]</vt:lpstr>
      <vt:lpstr>1.  내용기반 검색 배경</vt:lpstr>
      <vt:lpstr>1.  내용기반 검색 배경</vt:lpstr>
      <vt:lpstr>1.  내용기반 검색 배경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2.  내용기반 비디오 검색</vt:lpstr>
      <vt:lpstr>3.  내용기반 비디오 검색시스템</vt:lpstr>
      <vt:lpstr>3.  내용기반 비디오 검색시스템</vt:lpstr>
      <vt:lpstr>3.  내용기반 비디오 검색시스템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3.  내용기반 음악 검색</vt:lpstr>
      <vt:lpstr>참고자료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 보 검 색 론                   14장 내용기반 비디오 검색                      내용기반 음악 검색</dc:title>
  <dc:creator>user</dc:creator>
  <cp:lastModifiedBy>hansung</cp:lastModifiedBy>
  <cp:revision>164</cp:revision>
  <cp:lastPrinted>2013-06-04T06:16:14Z</cp:lastPrinted>
  <dcterms:created xsi:type="dcterms:W3CDTF">2013-05-16T05:04:25Z</dcterms:created>
  <dcterms:modified xsi:type="dcterms:W3CDTF">2013-06-04T06:18:39Z</dcterms:modified>
</cp:coreProperties>
</file>