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7" r:id="rId2"/>
    <p:sldId id="463" r:id="rId3"/>
    <p:sldId id="464" r:id="rId4"/>
    <p:sldId id="458" r:id="rId5"/>
    <p:sldId id="459" r:id="rId6"/>
    <p:sldId id="460" r:id="rId7"/>
    <p:sldId id="461" r:id="rId8"/>
    <p:sldId id="462" r:id="rId9"/>
    <p:sldId id="273" r:id="rId1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1" autoAdjust="0"/>
    <p:restoredTop sz="72024" autoAdjust="0"/>
  </p:normalViewPr>
  <p:slideViewPr>
    <p:cSldViewPr snapToGrid="0">
      <p:cViewPr varScale="1">
        <p:scale>
          <a:sx n="78" d="100"/>
          <a:sy n="78" d="100"/>
        </p:scale>
        <p:origin x="130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D0AE29-2633-4FC9-823F-4CF2DCAE29D0}" type="datetimeFigureOut">
              <a:rPr lang="zh-CN" altLang="en-US" smtClean="0"/>
              <a:t>2024/4/9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5F2C56-B050-4AE8-856A-A973D8F81E0F}" type="slidenum">
              <a:rPr lang="zh-CN" altLang="en-US" smtClean="0"/>
              <a:t>‹#›</a:t>
            </a:fld>
            <a:endParaRPr lang="zh-CN" altLang="en-US"/>
          </a:p>
        </p:txBody>
      </p:sp>
    </p:spTree>
    <p:extLst>
      <p:ext uri="{BB962C8B-B14F-4D97-AF65-F5344CB8AC3E}">
        <p14:creationId xmlns:p14="http://schemas.microsoft.com/office/powerpoint/2010/main" val="18529720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b="0" i="0" dirty="0">
                <a:solidFill>
                  <a:srgbClr val="060607"/>
                </a:solidFill>
                <a:effectLst/>
                <a:highlight>
                  <a:srgbClr val="FFFFFF"/>
                </a:highlight>
                <a:latin typeface="-apple-system"/>
              </a:rPr>
              <a:t>针对冷启动推荐的时序与分布鲁棒优化</a:t>
            </a:r>
            <a:endParaRPr lang="zh-CN" altLang="en-US" dirty="0"/>
          </a:p>
        </p:txBody>
      </p:sp>
      <p:sp>
        <p:nvSpPr>
          <p:cNvPr id="4" name="灯片编号占位符 3"/>
          <p:cNvSpPr>
            <a:spLocks noGrp="1"/>
          </p:cNvSpPr>
          <p:nvPr>
            <p:ph type="sldNum" sz="quarter" idx="5"/>
          </p:nvPr>
        </p:nvSpPr>
        <p:spPr/>
        <p:txBody>
          <a:bodyPr/>
          <a:lstStyle/>
          <a:p>
            <a:fld id="{68000409-1819-49BC-8141-772F954311FE}" type="slidenum">
              <a:rPr lang="zh-CN" altLang="en-US" smtClean="0"/>
              <a:t>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dirty="0"/>
              <a:t>简单来说 就是将用户和物品曾经的历史交互利用多种形式，如序列或者抽象成矩阵输入到模型进行训练，模型对用户下一次可能的交互物品进行概率预测。</a:t>
            </a:r>
          </a:p>
        </p:txBody>
      </p:sp>
      <p:sp>
        <p:nvSpPr>
          <p:cNvPr id="4" name="灯片编号占位符 3"/>
          <p:cNvSpPr>
            <a:spLocks noGrp="1"/>
          </p:cNvSpPr>
          <p:nvPr>
            <p:ph type="sldNum" sz="quarter" idx="5"/>
          </p:nvPr>
        </p:nvSpPr>
        <p:spPr/>
        <p:txBody>
          <a:bodyPr/>
          <a:lstStyle/>
          <a:p>
            <a:fld id="{68000409-1819-49BC-8141-772F954311FE}" type="slidenum">
              <a:rPr lang="zh-CN" altLang="en-US" smtClean="0"/>
              <a:t>2</a:t>
            </a:fld>
            <a:endParaRPr lang="zh-CN" altLang="en-US"/>
          </a:p>
        </p:txBody>
      </p:sp>
    </p:spTree>
    <p:extLst>
      <p:ext uri="{BB962C8B-B14F-4D97-AF65-F5344CB8AC3E}">
        <p14:creationId xmlns:p14="http://schemas.microsoft.com/office/powerpoint/2010/main" val="41007555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8000409-1819-49BC-8141-772F954311FE}" type="slidenum">
              <a:rPr lang="zh-CN" altLang="en-US" smtClean="0"/>
              <a:t>3</a:t>
            </a:fld>
            <a:endParaRPr lang="zh-CN" altLang="en-US"/>
          </a:p>
        </p:txBody>
      </p:sp>
    </p:spTree>
    <p:extLst>
      <p:ext uri="{BB962C8B-B14F-4D97-AF65-F5344CB8AC3E}">
        <p14:creationId xmlns:p14="http://schemas.microsoft.com/office/powerpoint/2010/main" val="42659690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8000409-1819-49BC-8141-772F954311FE}"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dirty="0"/>
              <a:t>对损失函数梯度下降，找到最小的参数使损失函数达到最小。从而提升这个最坏情况因子这个模块。</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68000409-1819-49BC-8141-772F954311FE}" type="slidenum">
              <a:rPr lang="zh-CN" altLang="en-US" smtClean="0"/>
              <a:t>5</a:t>
            </a:fld>
            <a:endParaRPr lang="zh-CN" altLang="en-US"/>
          </a:p>
        </p:txBody>
      </p:sp>
    </p:spTree>
    <p:extLst>
      <p:ext uri="{BB962C8B-B14F-4D97-AF65-F5344CB8AC3E}">
        <p14:creationId xmlns:p14="http://schemas.microsoft.com/office/powerpoint/2010/main" val="35427011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dirty="0"/>
              <a:t>划分为三个时间段，每个时间段分配一个权重，</a:t>
            </a:r>
            <a:r>
              <a:rPr lang="zh-CN" altLang="en-US" dirty="0">
                <a:solidFill>
                  <a:srgbClr val="060607"/>
                </a:solidFill>
                <a:latin typeface="PingFang SC"/>
              </a:rPr>
              <a:t>然后计算每个时间段内的平均损失梯度，并将其与相应的时间段落权重相乘，得到加权梯度。然后计算移动因子。</a:t>
            </a:r>
            <a:endParaRPr lang="zh-CN" altLang="en-US" dirty="0"/>
          </a:p>
        </p:txBody>
      </p:sp>
      <p:sp>
        <p:nvSpPr>
          <p:cNvPr id="4" name="灯片编号占位符 3"/>
          <p:cNvSpPr>
            <a:spLocks noGrp="1"/>
          </p:cNvSpPr>
          <p:nvPr>
            <p:ph type="sldNum" sz="quarter" idx="5"/>
          </p:nvPr>
        </p:nvSpPr>
        <p:spPr/>
        <p:txBody>
          <a:bodyPr/>
          <a:lstStyle/>
          <a:p>
            <a:fld id="{68000409-1819-49BC-8141-772F954311FE}" type="slidenum">
              <a:rPr lang="zh-CN" altLang="en-US" smtClean="0"/>
              <a:t>6</a:t>
            </a:fld>
            <a:endParaRPr lang="zh-CN" altLang="en-US"/>
          </a:p>
        </p:txBody>
      </p:sp>
    </p:spTree>
    <p:extLst>
      <p:ext uri="{BB962C8B-B14F-4D97-AF65-F5344CB8AC3E}">
        <p14:creationId xmlns:p14="http://schemas.microsoft.com/office/powerpoint/2010/main" val="22977839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a:t>对损失函数梯度下降，找到最小的参数使损失函数达到最小。从而提升这个最坏情况因子这个模块。</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68000409-1819-49BC-8141-772F954311FE}" type="slidenum">
              <a:rPr lang="zh-CN" altLang="en-US" smtClean="0"/>
              <a:t>7</a:t>
            </a:fld>
            <a:endParaRPr lang="zh-CN" altLang="en-US"/>
          </a:p>
        </p:txBody>
      </p:sp>
    </p:spTree>
    <p:extLst>
      <p:ext uri="{BB962C8B-B14F-4D97-AF65-F5344CB8AC3E}">
        <p14:creationId xmlns:p14="http://schemas.microsoft.com/office/powerpoint/2010/main" val="21202850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a:t>对损失函数梯度下降，找到最小的参数使损失函数达到最小。从而提升这个最坏情况因子这个模块。</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68000409-1819-49BC-8141-772F954311FE}" type="slidenum">
              <a:rPr lang="zh-CN" altLang="en-US" smtClean="0"/>
              <a:t>8</a:t>
            </a:fld>
            <a:endParaRPr lang="zh-CN" altLang="en-US"/>
          </a:p>
        </p:txBody>
      </p:sp>
    </p:spTree>
    <p:extLst>
      <p:ext uri="{BB962C8B-B14F-4D97-AF65-F5344CB8AC3E}">
        <p14:creationId xmlns:p14="http://schemas.microsoft.com/office/powerpoint/2010/main" val="7578543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CD8EC2-F7E3-17C6-D979-2702D68C89C2}"/>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D1A1593B-6C47-3C7F-C6E9-CD23A181626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9777EE74-6470-CCD1-DFDA-5D99A18F70CF}"/>
              </a:ext>
            </a:extLst>
          </p:cNvPr>
          <p:cNvSpPr>
            <a:spLocks noGrp="1"/>
          </p:cNvSpPr>
          <p:nvPr>
            <p:ph type="dt" sz="half" idx="10"/>
          </p:nvPr>
        </p:nvSpPr>
        <p:spPr/>
        <p:txBody>
          <a:bodyPr/>
          <a:lstStyle/>
          <a:p>
            <a:fld id="{1726BBF3-178A-4D72-AF19-B2367130B57B}" type="datetimeFigureOut">
              <a:rPr lang="zh-CN" altLang="en-US" smtClean="0"/>
              <a:t>2024/4/9</a:t>
            </a:fld>
            <a:endParaRPr lang="zh-CN" altLang="en-US"/>
          </a:p>
        </p:txBody>
      </p:sp>
      <p:sp>
        <p:nvSpPr>
          <p:cNvPr id="5" name="页脚占位符 4">
            <a:extLst>
              <a:ext uri="{FF2B5EF4-FFF2-40B4-BE49-F238E27FC236}">
                <a16:creationId xmlns:a16="http://schemas.microsoft.com/office/drawing/2014/main" id="{86E1866B-E69C-F8F4-69C0-D6259037460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21D3942-6515-977C-3AE6-E81719E94DAB}"/>
              </a:ext>
            </a:extLst>
          </p:cNvPr>
          <p:cNvSpPr>
            <a:spLocks noGrp="1"/>
          </p:cNvSpPr>
          <p:nvPr>
            <p:ph type="sldNum" sz="quarter" idx="12"/>
          </p:nvPr>
        </p:nvSpPr>
        <p:spPr/>
        <p:txBody>
          <a:bodyPr/>
          <a:lstStyle/>
          <a:p>
            <a:fld id="{625DDB4C-917E-491D-A9DD-98B87593D310}" type="slidenum">
              <a:rPr lang="zh-CN" altLang="en-US" smtClean="0"/>
              <a:t>‹#›</a:t>
            </a:fld>
            <a:endParaRPr lang="zh-CN" altLang="en-US"/>
          </a:p>
        </p:txBody>
      </p:sp>
    </p:spTree>
    <p:extLst>
      <p:ext uri="{BB962C8B-B14F-4D97-AF65-F5344CB8AC3E}">
        <p14:creationId xmlns:p14="http://schemas.microsoft.com/office/powerpoint/2010/main" val="29768023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134127-11DF-1497-63D0-FC96830B78A2}"/>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FF3D14C0-F336-43AB-43DF-0D4A83DC1F64}"/>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1677981-9C18-4B77-954F-3909AB588243}"/>
              </a:ext>
            </a:extLst>
          </p:cNvPr>
          <p:cNvSpPr>
            <a:spLocks noGrp="1"/>
          </p:cNvSpPr>
          <p:nvPr>
            <p:ph type="dt" sz="half" idx="10"/>
          </p:nvPr>
        </p:nvSpPr>
        <p:spPr/>
        <p:txBody>
          <a:bodyPr/>
          <a:lstStyle/>
          <a:p>
            <a:fld id="{1726BBF3-178A-4D72-AF19-B2367130B57B}" type="datetimeFigureOut">
              <a:rPr lang="zh-CN" altLang="en-US" smtClean="0"/>
              <a:t>2024/4/9</a:t>
            </a:fld>
            <a:endParaRPr lang="zh-CN" altLang="en-US"/>
          </a:p>
        </p:txBody>
      </p:sp>
      <p:sp>
        <p:nvSpPr>
          <p:cNvPr id="5" name="页脚占位符 4">
            <a:extLst>
              <a:ext uri="{FF2B5EF4-FFF2-40B4-BE49-F238E27FC236}">
                <a16:creationId xmlns:a16="http://schemas.microsoft.com/office/drawing/2014/main" id="{881D4308-4E2C-D318-E587-24DD8C74D1E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E7A5FC9-43A4-EA7F-0294-547C0001F0CF}"/>
              </a:ext>
            </a:extLst>
          </p:cNvPr>
          <p:cNvSpPr>
            <a:spLocks noGrp="1"/>
          </p:cNvSpPr>
          <p:nvPr>
            <p:ph type="sldNum" sz="quarter" idx="12"/>
          </p:nvPr>
        </p:nvSpPr>
        <p:spPr/>
        <p:txBody>
          <a:bodyPr/>
          <a:lstStyle/>
          <a:p>
            <a:fld id="{625DDB4C-917E-491D-A9DD-98B87593D310}" type="slidenum">
              <a:rPr lang="zh-CN" altLang="en-US" smtClean="0"/>
              <a:t>‹#›</a:t>
            </a:fld>
            <a:endParaRPr lang="zh-CN" altLang="en-US"/>
          </a:p>
        </p:txBody>
      </p:sp>
    </p:spTree>
    <p:extLst>
      <p:ext uri="{BB962C8B-B14F-4D97-AF65-F5344CB8AC3E}">
        <p14:creationId xmlns:p14="http://schemas.microsoft.com/office/powerpoint/2010/main" val="22656059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992B39D1-6313-2FE4-B88D-194B9BD5CBCF}"/>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CF49DA6E-675E-BCBD-09E2-54DCCD503BBA}"/>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E73C1C8-F855-CB4E-162C-80915A6783F6}"/>
              </a:ext>
            </a:extLst>
          </p:cNvPr>
          <p:cNvSpPr>
            <a:spLocks noGrp="1"/>
          </p:cNvSpPr>
          <p:nvPr>
            <p:ph type="dt" sz="half" idx="10"/>
          </p:nvPr>
        </p:nvSpPr>
        <p:spPr/>
        <p:txBody>
          <a:bodyPr/>
          <a:lstStyle/>
          <a:p>
            <a:fld id="{1726BBF3-178A-4D72-AF19-B2367130B57B}" type="datetimeFigureOut">
              <a:rPr lang="zh-CN" altLang="en-US" smtClean="0"/>
              <a:t>2024/4/9</a:t>
            </a:fld>
            <a:endParaRPr lang="zh-CN" altLang="en-US"/>
          </a:p>
        </p:txBody>
      </p:sp>
      <p:sp>
        <p:nvSpPr>
          <p:cNvPr id="5" name="页脚占位符 4">
            <a:extLst>
              <a:ext uri="{FF2B5EF4-FFF2-40B4-BE49-F238E27FC236}">
                <a16:creationId xmlns:a16="http://schemas.microsoft.com/office/drawing/2014/main" id="{A3B80D45-6F28-8402-28B0-014A1835630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E10740F-957A-3864-F064-015208BCB9BE}"/>
              </a:ext>
            </a:extLst>
          </p:cNvPr>
          <p:cNvSpPr>
            <a:spLocks noGrp="1"/>
          </p:cNvSpPr>
          <p:nvPr>
            <p:ph type="sldNum" sz="quarter" idx="12"/>
          </p:nvPr>
        </p:nvSpPr>
        <p:spPr/>
        <p:txBody>
          <a:bodyPr/>
          <a:lstStyle/>
          <a:p>
            <a:fld id="{625DDB4C-917E-491D-A9DD-98B87593D310}" type="slidenum">
              <a:rPr lang="zh-CN" altLang="en-US" smtClean="0"/>
              <a:t>‹#›</a:t>
            </a:fld>
            <a:endParaRPr lang="zh-CN" altLang="en-US"/>
          </a:p>
        </p:txBody>
      </p:sp>
    </p:spTree>
    <p:extLst>
      <p:ext uri="{BB962C8B-B14F-4D97-AF65-F5344CB8AC3E}">
        <p14:creationId xmlns:p14="http://schemas.microsoft.com/office/powerpoint/2010/main" val="30929461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F17C8F-D924-F1D5-9942-126135F53B7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9D9349D-A0D5-4EB1-2AD8-8D3A52B12E88}"/>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5D52738-5A54-827C-8316-58F92565F968}"/>
              </a:ext>
            </a:extLst>
          </p:cNvPr>
          <p:cNvSpPr>
            <a:spLocks noGrp="1"/>
          </p:cNvSpPr>
          <p:nvPr>
            <p:ph type="dt" sz="half" idx="10"/>
          </p:nvPr>
        </p:nvSpPr>
        <p:spPr/>
        <p:txBody>
          <a:bodyPr/>
          <a:lstStyle/>
          <a:p>
            <a:fld id="{1726BBF3-178A-4D72-AF19-B2367130B57B}" type="datetimeFigureOut">
              <a:rPr lang="zh-CN" altLang="en-US" smtClean="0"/>
              <a:t>2024/4/9</a:t>
            </a:fld>
            <a:endParaRPr lang="zh-CN" altLang="en-US"/>
          </a:p>
        </p:txBody>
      </p:sp>
      <p:sp>
        <p:nvSpPr>
          <p:cNvPr id="5" name="页脚占位符 4">
            <a:extLst>
              <a:ext uri="{FF2B5EF4-FFF2-40B4-BE49-F238E27FC236}">
                <a16:creationId xmlns:a16="http://schemas.microsoft.com/office/drawing/2014/main" id="{4764BF86-8155-8BD4-830B-619EF0F3EA9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C736B14-8978-58F6-55FB-DA7D99AC5726}"/>
              </a:ext>
            </a:extLst>
          </p:cNvPr>
          <p:cNvSpPr>
            <a:spLocks noGrp="1"/>
          </p:cNvSpPr>
          <p:nvPr>
            <p:ph type="sldNum" sz="quarter" idx="12"/>
          </p:nvPr>
        </p:nvSpPr>
        <p:spPr/>
        <p:txBody>
          <a:bodyPr/>
          <a:lstStyle/>
          <a:p>
            <a:fld id="{625DDB4C-917E-491D-A9DD-98B87593D310}" type="slidenum">
              <a:rPr lang="zh-CN" altLang="en-US" smtClean="0"/>
              <a:t>‹#›</a:t>
            </a:fld>
            <a:endParaRPr lang="zh-CN" altLang="en-US"/>
          </a:p>
        </p:txBody>
      </p:sp>
    </p:spTree>
    <p:extLst>
      <p:ext uri="{BB962C8B-B14F-4D97-AF65-F5344CB8AC3E}">
        <p14:creationId xmlns:p14="http://schemas.microsoft.com/office/powerpoint/2010/main" val="7553283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362056-3D8D-5307-9D64-4C7AC2DDE8AE}"/>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3269C9E7-5C72-DAF7-7080-2279E82DA6A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C89899F4-34AB-0786-CFD3-A3D1F128F1B9}"/>
              </a:ext>
            </a:extLst>
          </p:cNvPr>
          <p:cNvSpPr>
            <a:spLocks noGrp="1"/>
          </p:cNvSpPr>
          <p:nvPr>
            <p:ph type="dt" sz="half" idx="10"/>
          </p:nvPr>
        </p:nvSpPr>
        <p:spPr/>
        <p:txBody>
          <a:bodyPr/>
          <a:lstStyle/>
          <a:p>
            <a:fld id="{1726BBF3-178A-4D72-AF19-B2367130B57B}" type="datetimeFigureOut">
              <a:rPr lang="zh-CN" altLang="en-US" smtClean="0"/>
              <a:t>2024/4/9</a:t>
            </a:fld>
            <a:endParaRPr lang="zh-CN" altLang="en-US"/>
          </a:p>
        </p:txBody>
      </p:sp>
      <p:sp>
        <p:nvSpPr>
          <p:cNvPr id="5" name="页脚占位符 4">
            <a:extLst>
              <a:ext uri="{FF2B5EF4-FFF2-40B4-BE49-F238E27FC236}">
                <a16:creationId xmlns:a16="http://schemas.microsoft.com/office/drawing/2014/main" id="{D0BBF4AA-9E92-F197-6BEB-31A39F85EBA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B52AE28-3D9F-8A8E-54C1-05199E4C7906}"/>
              </a:ext>
            </a:extLst>
          </p:cNvPr>
          <p:cNvSpPr>
            <a:spLocks noGrp="1"/>
          </p:cNvSpPr>
          <p:nvPr>
            <p:ph type="sldNum" sz="quarter" idx="12"/>
          </p:nvPr>
        </p:nvSpPr>
        <p:spPr/>
        <p:txBody>
          <a:bodyPr/>
          <a:lstStyle/>
          <a:p>
            <a:fld id="{625DDB4C-917E-491D-A9DD-98B87593D310}" type="slidenum">
              <a:rPr lang="zh-CN" altLang="en-US" smtClean="0"/>
              <a:t>‹#›</a:t>
            </a:fld>
            <a:endParaRPr lang="zh-CN" altLang="en-US"/>
          </a:p>
        </p:txBody>
      </p:sp>
    </p:spTree>
    <p:extLst>
      <p:ext uri="{BB962C8B-B14F-4D97-AF65-F5344CB8AC3E}">
        <p14:creationId xmlns:p14="http://schemas.microsoft.com/office/powerpoint/2010/main" val="22939737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E4404D-2EDE-DF20-1D40-C5D5E71080C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C70209E-A2B2-4C6C-0C29-703473B85D8F}"/>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2CA656BB-8328-9F91-C17C-FF0CEA7B4F98}"/>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C21E1348-6EFB-34F3-3D03-0652A7E8C941}"/>
              </a:ext>
            </a:extLst>
          </p:cNvPr>
          <p:cNvSpPr>
            <a:spLocks noGrp="1"/>
          </p:cNvSpPr>
          <p:nvPr>
            <p:ph type="dt" sz="half" idx="10"/>
          </p:nvPr>
        </p:nvSpPr>
        <p:spPr/>
        <p:txBody>
          <a:bodyPr/>
          <a:lstStyle/>
          <a:p>
            <a:fld id="{1726BBF3-178A-4D72-AF19-B2367130B57B}" type="datetimeFigureOut">
              <a:rPr lang="zh-CN" altLang="en-US" smtClean="0"/>
              <a:t>2024/4/9</a:t>
            </a:fld>
            <a:endParaRPr lang="zh-CN" altLang="en-US"/>
          </a:p>
        </p:txBody>
      </p:sp>
      <p:sp>
        <p:nvSpPr>
          <p:cNvPr id="6" name="页脚占位符 5">
            <a:extLst>
              <a:ext uri="{FF2B5EF4-FFF2-40B4-BE49-F238E27FC236}">
                <a16:creationId xmlns:a16="http://schemas.microsoft.com/office/drawing/2014/main" id="{1B3D5E73-17C1-0329-5016-7A17FF61A94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FD9756E-A98E-44E6-5855-E06C9E8C8DCC}"/>
              </a:ext>
            </a:extLst>
          </p:cNvPr>
          <p:cNvSpPr>
            <a:spLocks noGrp="1"/>
          </p:cNvSpPr>
          <p:nvPr>
            <p:ph type="sldNum" sz="quarter" idx="12"/>
          </p:nvPr>
        </p:nvSpPr>
        <p:spPr/>
        <p:txBody>
          <a:bodyPr/>
          <a:lstStyle/>
          <a:p>
            <a:fld id="{625DDB4C-917E-491D-A9DD-98B87593D310}" type="slidenum">
              <a:rPr lang="zh-CN" altLang="en-US" smtClean="0"/>
              <a:t>‹#›</a:t>
            </a:fld>
            <a:endParaRPr lang="zh-CN" altLang="en-US"/>
          </a:p>
        </p:txBody>
      </p:sp>
    </p:spTree>
    <p:extLst>
      <p:ext uri="{BB962C8B-B14F-4D97-AF65-F5344CB8AC3E}">
        <p14:creationId xmlns:p14="http://schemas.microsoft.com/office/powerpoint/2010/main" val="42881296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62FDDB-D719-31E9-A8EA-C60DB259AC32}"/>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4ED4813D-1CE9-3D31-7CC8-BDD18556F78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5007AC4B-4861-31D8-9545-D02584D4A9B8}"/>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CAC84604-F30F-B58F-AF65-91B5294616E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5FBE0241-44BE-CFA6-59AA-60D2691A7DF8}"/>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199C5653-71ED-8D34-1A93-FA223155DD2A}"/>
              </a:ext>
            </a:extLst>
          </p:cNvPr>
          <p:cNvSpPr>
            <a:spLocks noGrp="1"/>
          </p:cNvSpPr>
          <p:nvPr>
            <p:ph type="dt" sz="half" idx="10"/>
          </p:nvPr>
        </p:nvSpPr>
        <p:spPr/>
        <p:txBody>
          <a:bodyPr/>
          <a:lstStyle/>
          <a:p>
            <a:fld id="{1726BBF3-178A-4D72-AF19-B2367130B57B}" type="datetimeFigureOut">
              <a:rPr lang="zh-CN" altLang="en-US" smtClean="0"/>
              <a:t>2024/4/9</a:t>
            </a:fld>
            <a:endParaRPr lang="zh-CN" altLang="en-US"/>
          </a:p>
        </p:txBody>
      </p:sp>
      <p:sp>
        <p:nvSpPr>
          <p:cNvPr id="8" name="页脚占位符 7">
            <a:extLst>
              <a:ext uri="{FF2B5EF4-FFF2-40B4-BE49-F238E27FC236}">
                <a16:creationId xmlns:a16="http://schemas.microsoft.com/office/drawing/2014/main" id="{C6F7E92A-F280-E333-1B16-0CA8C01660FB}"/>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7124CF5A-16D9-B375-2E8A-24C0F8198D70}"/>
              </a:ext>
            </a:extLst>
          </p:cNvPr>
          <p:cNvSpPr>
            <a:spLocks noGrp="1"/>
          </p:cNvSpPr>
          <p:nvPr>
            <p:ph type="sldNum" sz="quarter" idx="12"/>
          </p:nvPr>
        </p:nvSpPr>
        <p:spPr/>
        <p:txBody>
          <a:bodyPr/>
          <a:lstStyle/>
          <a:p>
            <a:fld id="{625DDB4C-917E-491D-A9DD-98B87593D310}" type="slidenum">
              <a:rPr lang="zh-CN" altLang="en-US" smtClean="0"/>
              <a:t>‹#›</a:t>
            </a:fld>
            <a:endParaRPr lang="zh-CN" altLang="en-US"/>
          </a:p>
        </p:txBody>
      </p:sp>
    </p:spTree>
    <p:extLst>
      <p:ext uri="{BB962C8B-B14F-4D97-AF65-F5344CB8AC3E}">
        <p14:creationId xmlns:p14="http://schemas.microsoft.com/office/powerpoint/2010/main" val="28239363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B26C0F-82E3-4920-A82A-BF12C88635CF}"/>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7DC9DFA1-661F-B250-FE6F-295FB2CCD72C}"/>
              </a:ext>
            </a:extLst>
          </p:cNvPr>
          <p:cNvSpPr>
            <a:spLocks noGrp="1"/>
          </p:cNvSpPr>
          <p:nvPr>
            <p:ph type="dt" sz="half" idx="10"/>
          </p:nvPr>
        </p:nvSpPr>
        <p:spPr/>
        <p:txBody>
          <a:bodyPr/>
          <a:lstStyle/>
          <a:p>
            <a:fld id="{1726BBF3-178A-4D72-AF19-B2367130B57B}" type="datetimeFigureOut">
              <a:rPr lang="zh-CN" altLang="en-US" smtClean="0"/>
              <a:t>2024/4/9</a:t>
            </a:fld>
            <a:endParaRPr lang="zh-CN" altLang="en-US"/>
          </a:p>
        </p:txBody>
      </p:sp>
      <p:sp>
        <p:nvSpPr>
          <p:cNvPr id="4" name="页脚占位符 3">
            <a:extLst>
              <a:ext uri="{FF2B5EF4-FFF2-40B4-BE49-F238E27FC236}">
                <a16:creationId xmlns:a16="http://schemas.microsoft.com/office/drawing/2014/main" id="{FCC858D2-AE29-F2E7-814E-742938890A40}"/>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FED7B8E0-9104-B48A-3905-B068B6CEFEDD}"/>
              </a:ext>
            </a:extLst>
          </p:cNvPr>
          <p:cNvSpPr>
            <a:spLocks noGrp="1"/>
          </p:cNvSpPr>
          <p:nvPr>
            <p:ph type="sldNum" sz="quarter" idx="12"/>
          </p:nvPr>
        </p:nvSpPr>
        <p:spPr/>
        <p:txBody>
          <a:bodyPr/>
          <a:lstStyle/>
          <a:p>
            <a:fld id="{625DDB4C-917E-491D-A9DD-98B87593D310}" type="slidenum">
              <a:rPr lang="zh-CN" altLang="en-US" smtClean="0"/>
              <a:t>‹#›</a:t>
            </a:fld>
            <a:endParaRPr lang="zh-CN" altLang="en-US"/>
          </a:p>
        </p:txBody>
      </p:sp>
    </p:spTree>
    <p:extLst>
      <p:ext uri="{BB962C8B-B14F-4D97-AF65-F5344CB8AC3E}">
        <p14:creationId xmlns:p14="http://schemas.microsoft.com/office/powerpoint/2010/main" val="12021350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2C4ABE5C-81CA-E0B0-6978-73FA3E690781}"/>
              </a:ext>
            </a:extLst>
          </p:cNvPr>
          <p:cNvSpPr>
            <a:spLocks noGrp="1"/>
          </p:cNvSpPr>
          <p:nvPr>
            <p:ph type="dt" sz="half" idx="10"/>
          </p:nvPr>
        </p:nvSpPr>
        <p:spPr/>
        <p:txBody>
          <a:bodyPr/>
          <a:lstStyle/>
          <a:p>
            <a:fld id="{1726BBF3-178A-4D72-AF19-B2367130B57B}" type="datetimeFigureOut">
              <a:rPr lang="zh-CN" altLang="en-US" smtClean="0"/>
              <a:t>2024/4/9</a:t>
            </a:fld>
            <a:endParaRPr lang="zh-CN" altLang="en-US"/>
          </a:p>
        </p:txBody>
      </p:sp>
      <p:sp>
        <p:nvSpPr>
          <p:cNvPr id="3" name="页脚占位符 2">
            <a:extLst>
              <a:ext uri="{FF2B5EF4-FFF2-40B4-BE49-F238E27FC236}">
                <a16:creationId xmlns:a16="http://schemas.microsoft.com/office/drawing/2014/main" id="{671CDB79-363F-47EE-3C2D-8CA9414005C3}"/>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22960F93-0FCB-10DB-CF6E-31B28C1687DB}"/>
              </a:ext>
            </a:extLst>
          </p:cNvPr>
          <p:cNvSpPr>
            <a:spLocks noGrp="1"/>
          </p:cNvSpPr>
          <p:nvPr>
            <p:ph type="sldNum" sz="quarter" idx="12"/>
          </p:nvPr>
        </p:nvSpPr>
        <p:spPr/>
        <p:txBody>
          <a:bodyPr/>
          <a:lstStyle/>
          <a:p>
            <a:fld id="{625DDB4C-917E-491D-A9DD-98B87593D310}" type="slidenum">
              <a:rPr lang="zh-CN" altLang="en-US" smtClean="0"/>
              <a:t>‹#›</a:t>
            </a:fld>
            <a:endParaRPr lang="zh-CN" altLang="en-US"/>
          </a:p>
        </p:txBody>
      </p:sp>
    </p:spTree>
    <p:extLst>
      <p:ext uri="{BB962C8B-B14F-4D97-AF65-F5344CB8AC3E}">
        <p14:creationId xmlns:p14="http://schemas.microsoft.com/office/powerpoint/2010/main" val="18761356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6E83F1-EACE-536B-4F5C-6FECF47BFCC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5CD238C9-7D0C-4EFE-75F1-99B1B0CFFD4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563F1563-2BE6-15CC-4B90-CBB15826FE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E66C3641-E858-73BA-1EB9-20040F3147B6}"/>
              </a:ext>
            </a:extLst>
          </p:cNvPr>
          <p:cNvSpPr>
            <a:spLocks noGrp="1"/>
          </p:cNvSpPr>
          <p:nvPr>
            <p:ph type="dt" sz="half" idx="10"/>
          </p:nvPr>
        </p:nvSpPr>
        <p:spPr/>
        <p:txBody>
          <a:bodyPr/>
          <a:lstStyle/>
          <a:p>
            <a:fld id="{1726BBF3-178A-4D72-AF19-B2367130B57B}" type="datetimeFigureOut">
              <a:rPr lang="zh-CN" altLang="en-US" smtClean="0"/>
              <a:t>2024/4/9</a:t>
            </a:fld>
            <a:endParaRPr lang="zh-CN" altLang="en-US"/>
          </a:p>
        </p:txBody>
      </p:sp>
      <p:sp>
        <p:nvSpPr>
          <p:cNvPr id="6" name="页脚占位符 5">
            <a:extLst>
              <a:ext uri="{FF2B5EF4-FFF2-40B4-BE49-F238E27FC236}">
                <a16:creationId xmlns:a16="http://schemas.microsoft.com/office/drawing/2014/main" id="{641D073B-4575-5A19-5A65-A8EC5CA08D0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58AF828-7505-DAD9-3F6E-3476957DD90B}"/>
              </a:ext>
            </a:extLst>
          </p:cNvPr>
          <p:cNvSpPr>
            <a:spLocks noGrp="1"/>
          </p:cNvSpPr>
          <p:nvPr>
            <p:ph type="sldNum" sz="quarter" idx="12"/>
          </p:nvPr>
        </p:nvSpPr>
        <p:spPr/>
        <p:txBody>
          <a:bodyPr/>
          <a:lstStyle/>
          <a:p>
            <a:fld id="{625DDB4C-917E-491D-A9DD-98B87593D310}" type="slidenum">
              <a:rPr lang="zh-CN" altLang="en-US" smtClean="0"/>
              <a:t>‹#›</a:t>
            </a:fld>
            <a:endParaRPr lang="zh-CN" altLang="en-US"/>
          </a:p>
        </p:txBody>
      </p:sp>
    </p:spTree>
    <p:extLst>
      <p:ext uri="{BB962C8B-B14F-4D97-AF65-F5344CB8AC3E}">
        <p14:creationId xmlns:p14="http://schemas.microsoft.com/office/powerpoint/2010/main" val="1916771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3CB28F-7601-ECA1-069C-B7CD7B042F9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C808312A-0D0E-B53D-AE7E-F704FE5EBB1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4296F3EE-F322-707A-547C-D23FB822F2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1FA8EE4-8699-E840-37F4-76DAB2554E2D}"/>
              </a:ext>
            </a:extLst>
          </p:cNvPr>
          <p:cNvSpPr>
            <a:spLocks noGrp="1"/>
          </p:cNvSpPr>
          <p:nvPr>
            <p:ph type="dt" sz="half" idx="10"/>
          </p:nvPr>
        </p:nvSpPr>
        <p:spPr/>
        <p:txBody>
          <a:bodyPr/>
          <a:lstStyle/>
          <a:p>
            <a:fld id="{1726BBF3-178A-4D72-AF19-B2367130B57B}" type="datetimeFigureOut">
              <a:rPr lang="zh-CN" altLang="en-US" smtClean="0"/>
              <a:t>2024/4/9</a:t>
            </a:fld>
            <a:endParaRPr lang="zh-CN" altLang="en-US"/>
          </a:p>
        </p:txBody>
      </p:sp>
      <p:sp>
        <p:nvSpPr>
          <p:cNvPr id="6" name="页脚占位符 5">
            <a:extLst>
              <a:ext uri="{FF2B5EF4-FFF2-40B4-BE49-F238E27FC236}">
                <a16:creationId xmlns:a16="http://schemas.microsoft.com/office/drawing/2014/main" id="{86E901D2-522C-B508-2C7C-71AC20C0B96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04413B8-E2BE-DD52-C419-88E6DD77B32C}"/>
              </a:ext>
            </a:extLst>
          </p:cNvPr>
          <p:cNvSpPr>
            <a:spLocks noGrp="1"/>
          </p:cNvSpPr>
          <p:nvPr>
            <p:ph type="sldNum" sz="quarter" idx="12"/>
          </p:nvPr>
        </p:nvSpPr>
        <p:spPr/>
        <p:txBody>
          <a:bodyPr/>
          <a:lstStyle/>
          <a:p>
            <a:fld id="{625DDB4C-917E-491D-A9DD-98B87593D310}" type="slidenum">
              <a:rPr lang="zh-CN" altLang="en-US" smtClean="0"/>
              <a:t>‹#›</a:t>
            </a:fld>
            <a:endParaRPr lang="zh-CN" altLang="en-US"/>
          </a:p>
        </p:txBody>
      </p:sp>
    </p:spTree>
    <p:extLst>
      <p:ext uri="{BB962C8B-B14F-4D97-AF65-F5344CB8AC3E}">
        <p14:creationId xmlns:p14="http://schemas.microsoft.com/office/powerpoint/2010/main" val="11445857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EB8D03B9-DD59-F19B-625C-360A51FD647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43066A10-5B25-EF87-B8F5-ED883C642D3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DED7B01-D0CA-71E6-ACD7-9B785309509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26BBF3-178A-4D72-AF19-B2367130B57B}" type="datetimeFigureOut">
              <a:rPr lang="zh-CN" altLang="en-US" smtClean="0"/>
              <a:t>2024/4/9</a:t>
            </a:fld>
            <a:endParaRPr lang="zh-CN" altLang="en-US"/>
          </a:p>
        </p:txBody>
      </p:sp>
      <p:sp>
        <p:nvSpPr>
          <p:cNvPr id="5" name="页脚占位符 4">
            <a:extLst>
              <a:ext uri="{FF2B5EF4-FFF2-40B4-BE49-F238E27FC236}">
                <a16:creationId xmlns:a16="http://schemas.microsoft.com/office/drawing/2014/main" id="{AEF3FF2C-6850-550F-52E8-4A61AB905D4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992E214A-F83B-040D-4805-C1E790CCD0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5DDB4C-917E-491D-A9DD-98B87593D310}" type="slidenum">
              <a:rPr lang="zh-CN" altLang="en-US" smtClean="0"/>
              <a:t>‹#›</a:t>
            </a:fld>
            <a:endParaRPr lang="zh-CN" altLang="en-US"/>
          </a:p>
        </p:txBody>
      </p:sp>
    </p:spTree>
    <p:extLst>
      <p:ext uri="{BB962C8B-B14F-4D97-AF65-F5344CB8AC3E}">
        <p14:creationId xmlns:p14="http://schemas.microsoft.com/office/powerpoint/2010/main" val="28777578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524000" y="2259414"/>
            <a:ext cx="9144000" cy="28502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p>
        </p:txBody>
      </p:sp>
      <p:sp>
        <p:nvSpPr>
          <p:cNvPr id="7" name="文本框 6"/>
          <p:cNvSpPr txBox="1"/>
          <p:nvPr/>
        </p:nvSpPr>
        <p:spPr>
          <a:xfrm>
            <a:off x="2130362" y="2607330"/>
            <a:ext cx="7931277" cy="1569660"/>
          </a:xfrm>
          <a:prstGeom prst="rect">
            <a:avLst/>
          </a:prstGeom>
          <a:noFill/>
        </p:spPr>
        <p:txBody>
          <a:bodyPr wrap="square" rtlCol="0">
            <a:spAutoFit/>
          </a:bodyPr>
          <a:lstStyle/>
          <a:p>
            <a:pPr algn="ctr" fontAlgn="base"/>
            <a:r>
              <a:rPr lang="en-US" altLang="zh-CN" sz="3200" dirty="0">
                <a:solidFill>
                  <a:schemeClr val="bg1"/>
                </a:solidFill>
                <a:latin typeface="+mn-ea"/>
              </a:rPr>
              <a:t>Temporally and Distributionally Robust Optimization for Cold-Start Recommendation</a:t>
            </a:r>
            <a:endParaRPr lang="en-US" altLang="zh-CN" sz="3200" b="1" dirty="0">
              <a:solidFill>
                <a:schemeClr val="bg1"/>
              </a:solidFill>
              <a:latin typeface="+mn-ea"/>
              <a:cs typeface="Times New Roman" panose="02020603050405020304" pitchFamily="18" charset="0"/>
            </a:endParaRPr>
          </a:p>
        </p:txBody>
      </p:sp>
      <p:grpSp>
        <p:nvGrpSpPr>
          <p:cNvPr id="15" name="组合 14"/>
          <p:cNvGrpSpPr/>
          <p:nvPr/>
        </p:nvGrpSpPr>
        <p:grpSpPr>
          <a:xfrm>
            <a:off x="6949896" y="4075792"/>
            <a:ext cx="3300614" cy="369332"/>
            <a:chOff x="7639812" y="4206276"/>
            <a:chExt cx="4400818" cy="492444"/>
          </a:xfrm>
        </p:grpSpPr>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39812" y="4242816"/>
              <a:ext cx="397764" cy="397764"/>
            </a:xfrm>
            <a:prstGeom prst="rect">
              <a:avLst/>
            </a:prstGeom>
          </p:spPr>
        </p:pic>
        <p:sp>
          <p:nvSpPr>
            <p:cNvPr id="10" name="文本框 9"/>
            <p:cNvSpPr txBox="1"/>
            <p:nvPr/>
          </p:nvSpPr>
          <p:spPr>
            <a:xfrm>
              <a:off x="8165165" y="4206276"/>
              <a:ext cx="3875465" cy="492444"/>
            </a:xfrm>
            <a:prstGeom prst="rect">
              <a:avLst/>
            </a:prstGeom>
            <a:noFill/>
          </p:spPr>
          <p:txBody>
            <a:bodyPr wrap="square" rtlCol="0">
              <a:spAutoFit/>
            </a:bodyPr>
            <a:lstStyle/>
            <a:p>
              <a:r>
                <a:rPr lang="zh-CN" altLang="en-US" dirty="0">
                  <a:solidFill>
                    <a:schemeClr val="bg1"/>
                  </a:solidFill>
                  <a:latin typeface="黑体" panose="02010609060101010101" pitchFamily="49" charset="-122"/>
                  <a:ea typeface="黑体" panose="02010609060101010101" pitchFamily="49" charset="-122"/>
                </a:rPr>
                <a:t>文章来源：</a:t>
              </a:r>
              <a:r>
                <a:rPr lang="en-US" altLang="zh-CN" dirty="0">
                  <a:solidFill>
                    <a:schemeClr val="bg1"/>
                  </a:solidFill>
                  <a:latin typeface="黑体" panose="02010609060101010101" pitchFamily="49" charset="-122"/>
                  <a:ea typeface="黑体" panose="02010609060101010101" pitchFamily="49" charset="-122"/>
                </a:rPr>
                <a:t>AAAI</a:t>
              </a:r>
              <a:endParaRPr lang="zh-CN" altLang="en-US" dirty="0">
                <a:solidFill>
                  <a:schemeClr val="bg1"/>
                </a:solidFill>
                <a:latin typeface="黑体" panose="02010609060101010101" pitchFamily="49" charset="-122"/>
                <a:ea typeface="黑体" panose="02010609060101010101" pitchFamily="49" charset="-122"/>
              </a:endParaRPr>
            </a:p>
          </p:txBody>
        </p:sp>
      </p:grpSp>
      <p:grpSp>
        <p:nvGrpSpPr>
          <p:cNvPr id="14" name="组合 13"/>
          <p:cNvGrpSpPr/>
          <p:nvPr/>
        </p:nvGrpSpPr>
        <p:grpSpPr>
          <a:xfrm>
            <a:off x="3041646" y="4123968"/>
            <a:ext cx="2438535" cy="369332"/>
            <a:chOff x="3358144" y="5322164"/>
            <a:chExt cx="3251381" cy="492443"/>
          </a:xfrm>
        </p:grpSpPr>
        <p:pic>
          <p:nvPicPr>
            <p:cNvPr id="12" name="图片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358144" y="5387319"/>
              <a:ext cx="439560" cy="399601"/>
            </a:xfrm>
            <a:prstGeom prst="rect">
              <a:avLst/>
            </a:prstGeom>
          </p:spPr>
        </p:pic>
        <p:sp>
          <p:nvSpPr>
            <p:cNvPr id="13" name="文本框 12"/>
            <p:cNvSpPr txBox="1"/>
            <p:nvPr/>
          </p:nvSpPr>
          <p:spPr>
            <a:xfrm>
              <a:off x="3814299" y="5322164"/>
              <a:ext cx="2795226" cy="492443"/>
            </a:xfrm>
            <a:prstGeom prst="rect">
              <a:avLst/>
            </a:prstGeom>
            <a:noFill/>
          </p:spPr>
          <p:txBody>
            <a:bodyPr wrap="square" rtlCol="0">
              <a:spAutoFit/>
            </a:bodyPr>
            <a:lstStyle/>
            <a:p>
              <a:r>
                <a:rPr lang="zh-CN" altLang="en-US" dirty="0">
                  <a:solidFill>
                    <a:schemeClr val="bg1"/>
                  </a:solidFill>
                  <a:latin typeface="黑体" panose="02010609060101010101" pitchFamily="49" charset="-122"/>
                  <a:ea typeface="黑体" panose="02010609060101010101" pitchFamily="49" charset="-122"/>
                </a:rPr>
                <a:t>汇报人：吴俊贤</a:t>
              </a:r>
              <a:r>
                <a:rPr lang="en-US" altLang="zh-CN" dirty="0">
                  <a:solidFill>
                    <a:schemeClr val="bg1"/>
                  </a:solidFill>
                  <a:latin typeface="黑体" panose="02010609060101010101" pitchFamily="49" charset="-122"/>
                  <a:ea typeface="黑体" panose="02010609060101010101" pitchFamily="49" charset="-122"/>
                </a:rPr>
                <a:t>          </a:t>
              </a:r>
            </a:p>
          </p:txBody>
        </p:sp>
      </p:grpSp>
      <p:pic>
        <p:nvPicPr>
          <p:cNvPr id="3" name="图片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24000" y="929420"/>
            <a:ext cx="9144000" cy="929898"/>
          </a:xfrm>
          <a:prstGeom prst="rect">
            <a:avLst/>
          </a:prstGeom>
        </p:spPr>
      </p:pic>
    </p:spTree>
  </p:cSld>
  <p:clrMapOvr>
    <a:masterClrMapping/>
  </p:clrMapOvr>
  <p:transition spd="slow">
    <p:strips dir="l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524001" y="857251"/>
            <a:ext cx="9144000" cy="5592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09335" y="897978"/>
            <a:ext cx="1588113" cy="477839"/>
          </a:xfrm>
          <a:prstGeom prst="rect">
            <a:avLst/>
          </a:prstGeom>
        </p:spPr>
      </p:pic>
      <p:sp>
        <p:nvSpPr>
          <p:cNvPr id="11" name="文本框 10"/>
          <p:cNvSpPr txBox="1"/>
          <p:nvPr/>
        </p:nvSpPr>
        <p:spPr>
          <a:xfrm>
            <a:off x="1649335" y="940689"/>
            <a:ext cx="5987326" cy="415498"/>
          </a:xfrm>
          <a:prstGeom prst="rect">
            <a:avLst/>
          </a:prstGeom>
          <a:noFill/>
        </p:spPr>
        <p:txBody>
          <a:bodyPr wrap="square" rtlCol="0">
            <a:spAutoFit/>
          </a:bodyPr>
          <a:lstStyle/>
          <a:p>
            <a:r>
              <a:rPr lang="zh-CN" altLang="en-US" sz="2100" b="1" dirty="0">
                <a:solidFill>
                  <a:schemeClr val="bg1"/>
                </a:solidFill>
                <a:latin typeface="黑体" panose="02010609060101010101" pitchFamily="49" charset="-122"/>
                <a:ea typeface="黑体" panose="02010609060101010101" pitchFamily="49" charset="-122"/>
              </a:rPr>
              <a:t>推荐系统</a:t>
            </a:r>
            <a:endParaRPr lang="zh-CN" altLang="en-US" sz="2400" b="1" dirty="0">
              <a:solidFill>
                <a:schemeClr val="bg1"/>
              </a:solidFill>
              <a:latin typeface="黑体" panose="02010609060101010101" pitchFamily="49" charset="-122"/>
              <a:ea typeface="黑体" panose="02010609060101010101" pitchFamily="49" charset="-122"/>
            </a:endParaRPr>
          </a:p>
        </p:txBody>
      </p:sp>
      <p:sp>
        <p:nvSpPr>
          <p:cNvPr id="2" name="文本框 1">
            <a:extLst>
              <a:ext uri="{FF2B5EF4-FFF2-40B4-BE49-F238E27FC236}">
                <a16:creationId xmlns:a16="http://schemas.microsoft.com/office/drawing/2014/main" id="{C1BF69AD-769E-0B16-7D6C-E2ABFF10074E}"/>
              </a:ext>
            </a:extLst>
          </p:cNvPr>
          <p:cNvSpPr txBox="1"/>
          <p:nvPr/>
        </p:nvSpPr>
        <p:spPr>
          <a:xfrm>
            <a:off x="1524001" y="1640336"/>
            <a:ext cx="9144000" cy="2031325"/>
          </a:xfrm>
          <a:prstGeom prst="rect">
            <a:avLst/>
          </a:prstGeom>
          <a:noFill/>
        </p:spPr>
        <p:txBody>
          <a:bodyPr wrap="square" rtlCol="0">
            <a:spAutoFit/>
          </a:bodyPr>
          <a:lstStyle/>
          <a:p>
            <a:r>
              <a:rPr lang="zh-CN" altLang="en-US" dirty="0"/>
              <a:t>推荐系统是一种信息技术系统，主要功能是通过分析用户的行为、兴趣、历史记录等信息，预测用户对商品的偏好，并向用户推荐他们可能感兴趣的产品、服务或信息。</a:t>
            </a:r>
            <a:endParaRPr lang="en-US" altLang="zh-CN" dirty="0"/>
          </a:p>
          <a:p>
            <a:endParaRPr lang="en-US" altLang="zh-CN" dirty="0"/>
          </a:p>
          <a:p>
            <a:r>
              <a:rPr lang="zh-CN" altLang="en-US" dirty="0"/>
              <a:t>推荐系统广泛应用于电子商务、音乐、电影、短视频等多个领域，帮助用户在信息过载的环境中快速找到感兴趣的内容，同时也帮助企业提高销售额和用户满意度。推荐系统通常基于机器学习技术，可以通过分析用户的浏览、购买、搜索等历史行为，学习用户的偏好，并据此生成个性化的推荐。</a:t>
            </a:r>
          </a:p>
        </p:txBody>
      </p:sp>
    </p:spTree>
    <p:extLst>
      <p:ext uri="{BB962C8B-B14F-4D97-AF65-F5344CB8AC3E}">
        <p14:creationId xmlns:p14="http://schemas.microsoft.com/office/powerpoint/2010/main" val="3428377520"/>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524001" y="857251"/>
            <a:ext cx="9144000" cy="5592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09335" y="897978"/>
            <a:ext cx="1588113" cy="477839"/>
          </a:xfrm>
          <a:prstGeom prst="rect">
            <a:avLst/>
          </a:prstGeom>
        </p:spPr>
      </p:pic>
      <p:sp>
        <p:nvSpPr>
          <p:cNvPr id="11" name="文本框 10"/>
          <p:cNvSpPr txBox="1"/>
          <p:nvPr/>
        </p:nvSpPr>
        <p:spPr>
          <a:xfrm>
            <a:off x="1649335" y="940689"/>
            <a:ext cx="5987326" cy="415498"/>
          </a:xfrm>
          <a:prstGeom prst="rect">
            <a:avLst/>
          </a:prstGeom>
          <a:noFill/>
        </p:spPr>
        <p:txBody>
          <a:bodyPr wrap="square" rtlCol="0">
            <a:spAutoFit/>
          </a:bodyPr>
          <a:lstStyle/>
          <a:p>
            <a:r>
              <a:rPr lang="zh-CN" altLang="en-US" sz="2100" b="1" dirty="0">
                <a:solidFill>
                  <a:schemeClr val="bg1"/>
                </a:solidFill>
                <a:latin typeface="黑体" panose="02010609060101010101" pitchFamily="49" charset="-122"/>
                <a:ea typeface="黑体" panose="02010609060101010101" pitchFamily="49" charset="-122"/>
              </a:rPr>
              <a:t>论文解决问题</a:t>
            </a:r>
            <a:endParaRPr lang="zh-CN" altLang="en-US" sz="2400" b="1" dirty="0">
              <a:solidFill>
                <a:schemeClr val="bg1"/>
              </a:solidFill>
              <a:latin typeface="黑体" panose="02010609060101010101" pitchFamily="49" charset="-122"/>
              <a:ea typeface="黑体" panose="02010609060101010101" pitchFamily="49" charset="-122"/>
            </a:endParaRPr>
          </a:p>
        </p:txBody>
      </p:sp>
      <p:sp>
        <p:nvSpPr>
          <p:cNvPr id="2" name="文本框 1">
            <a:extLst>
              <a:ext uri="{FF2B5EF4-FFF2-40B4-BE49-F238E27FC236}">
                <a16:creationId xmlns:a16="http://schemas.microsoft.com/office/drawing/2014/main" id="{C1BF69AD-769E-0B16-7D6C-E2ABFF10074E}"/>
              </a:ext>
            </a:extLst>
          </p:cNvPr>
          <p:cNvSpPr txBox="1"/>
          <p:nvPr/>
        </p:nvSpPr>
        <p:spPr>
          <a:xfrm>
            <a:off x="1524001" y="1640336"/>
            <a:ext cx="9144000" cy="3139321"/>
          </a:xfrm>
          <a:prstGeom prst="rect">
            <a:avLst/>
          </a:prstGeom>
          <a:noFill/>
        </p:spPr>
        <p:txBody>
          <a:bodyPr wrap="square" rtlCol="0">
            <a:spAutoFit/>
          </a:bodyPr>
          <a:lstStyle/>
          <a:p>
            <a:r>
              <a:rPr lang="zh-CN" altLang="en-US" dirty="0"/>
              <a:t>推荐系统在面对新加入的物品时，由于这些物品没有足够的历史交互数据，传统的协同过滤（</a:t>
            </a:r>
            <a:r>
              <a:rPr lang="en-US" altLang="zh-CN" dirty="0"/>
              <a:t>Collaborative Filtering, CF</a:t>
            </a:r>
            <a:r>
              <a:rPr lang="zh-CN" altLang="en-US" dirty="0"/>
              <a:t>）方法难以为这些冷物品生成有效的推荐。这种现象被称为冷启动问题。为了解决这个问题，以往的研究主要通过引入物品特征（例如缩略图）来辅助推荐冷启动物品。这些方法通过在热启动物品（已有足够历史交互数据的物品）上学习特征提取器，将物品特征与交互对齐，然后利用这个特征提取器来预测用户对冷物品的偏好。</a:t>
            </a:r>
          </a:p>
          <a:p>
            <a:endParaRPr lang="zh-CN" altLang="en-US" dirty="0"/>
          </a:p>
          <a:p>
            <a:r>
              <a:rPr lang="zh-CN" altLang="en-US" dirty="0"/>
              <a:t>然而，这些方法存在一个关键问题：随着时间的推移，物品特征会发生时序性变化（</a:t>
            </a:r>
            <a:r>
              <a:rPr lang="en-US" altLang="zh-CN" dirty="0"/>
              <a:t>temporal feature shifts</a:t>
            </a:r>
            <a:r>
              <a:rPr lang="zh-CN" altLang="en-US" dirty="0"/>
              <a:t>），导致冷启动物品的特征与热启动物品的特征出现偏离。这种时序性特征变化使得特征提取器难以准确地捕捉到冷启动物品的特征表示，从而降低了推荐系统对冷物品的推荐性能。</a:t>
            </a:r>
          </a:p>
        </p:txBody>
      </p:sp>
    </p:spTree>
    <p:extLst>
      <p:ext uri="{BB962C8B-B14F-4D97-AF65-F5344CB8AC3E}">
        <p14:creationId xmlns:p14="http://schemas.microsoft.com/office/powerpoint/2010/main" val="3044521931"/>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524001" y="857251"/>
            <a:ext cx="9144000" cy="5592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09335" y="897978"/>
            <a:ext cx="1588113" cy="477839"/>
          </a:xfrm>
          <a:prstGeom prst="rect">
            <a:avLst/>
          </a:prstGeom>
        </p:spPr>
      </p:pic>
      <p:sp>
        <p:nvSpPr>
          <p:cNvPr id="11" name="文本框 10"/>
          <p:cNvSpPr txBox="1"/>
          <p:nvPr/>
        </p:nvSpPr>
        <p:spPr>
          <a:xfrm>
            <a:off x="1649335" y="940689"/>
            <a:ext cx="5987326" cy="415498"/>
          </a:xfrm>
          <a:prstGeom prst="rect">
            <a:avLst/>
          </a:prstGeom>
          <a:noFill/>
        </p:spPr>
        <p:txBody>
          <a:bodyPr wrap="square" rtlCol="0">
            <a:spAutoFit/>
          </a:bodyPr>
          <a:lstStyle/>
          <a:p>
            <a:r>
              <a:rPr lang="zh-CN" altLang="en-US" sz="2100" b="1" dirty="0">
                <a:solidFill>
                  <a:schemeClr val="bg1"/>
                </a:solidFill>
                <a:latin typeface="黑体" panose="02010609060101010101" pitchFamily="49" charset="-122"/>
                <a:ea typeface="黑体" panose="02010609060101010101" pitchFamily="49" charset="-122"/>
              </a:rPr>
              <a:t>模型介绍</a:t>
            </a:r>
            <a:endParaRPr lang="zh-CN" altLang="en-US" sz="2400" b="1" dirty="0">
              <a:solidFill>
                <a:schemeClr val="bg1"/>
              </a:solidFill>
              <a:latin typeface="黑体" panose="02010609060101010101" pitchFamily="49" charset="-122"/>
              <a:ea typeface="黑体" panose="02010609060101010101" pitchFamily="49" charset="-122"/>
            </a:endParaRPr>
          </a:p>
        </p:txBody>
      </p:sp>
      <p:sp>
        <p:nvSpPr>
          <p:cNvPr id="2" name="TextBox 1"/>
          <p:cNvSpPr txBox="1"/>
          <p:nvPr/>
        </p:nvSpPr>
        <p:spPr>
          <a:xfrm>
            <a:off x="2014195" y="1778549"/>
            <a:ext cx="8186857" cy="1200329"/>
          </a:xfrm>
          <a:prstGeom prst="rect">
            <a:avLst/>
          </a:prstGeom>
          <a:noFill/>
        </p:spPr>
        <p:txBody>
          <a:bodyPr wrap="none" rtlCol="0">
            <a:spAutoFit/>
          </a:bodyPr>
          <a:lstStyle/>
          <a:p>
            <a:r>
              <a:rPr lang="en-US" altLang="zh-CN" sz="2400" dirty="0"/>
              <a:t>TDRO</a:t>
            </a:r>
          </a:p>
          <a:p>
            <a:r>
              <a:rPr lang="zh-CN" altLang="en-US" sz="2400" dirty="0"/>
              <a:t>核心概念：</a:t>
            </a:r>
            <a:r>
              <a:rPr lang="zh-CN" altLang="en-US" sz="2400" dirty="0">
                <a:solidFill>
                  <a:srgbClr val="060607"/>
                </a:solidFill>
                <a:latin typeface="PingFang SC"/>
              </a:rPr>
              <a:t>结合时间因素和分布式鲁棒优化来提升推荐系统</a:t>
            </a:r>
            <a:endParaRPr lang="en-US" altLang="zh-CN" sz="2400" dirty="0">
              <a:solidFill>
                <a:srgbClr val="060607"/>
              </a:solidFill>
              <a:latin typeface="PingFang SC"/>
            </a:endParaRPr>
          </a:p>
          <a:p>
            <a:r>
              <a:rPr lang="zh-CN" altLang="en-US" sz="2400" dirty="0">
                <a:solidFill>
                  <a:srgbClr val="060607"/>
                </a:solidFill>
                <a:latin typeface="PingFang SC"/>
              </a:rPr>
              <a:t>对冷启动物品的推荐质量</a:t>
            </a:r>
            <a:endParaRPr lang="zh-CN" altLang="en-US" sz="2400" dirty="0"/>
          </a:p>
        </p:txBody>
      </p:sp>
      <p:sp>
        <p:nvSpPr>
          <p:cNvPr id="3" name="文本框 2">
            <a:extLst>
              <a:ext uri="{FF2B5EF4-FFF2-40B4-BE49-F238E27FC236}">
                <a16:creationId xmlns:a16="http://schemas.microsoft.com/office/drawing/2014/main" id="{5B485ACD-7378-9FD3-9492-5FF1B9084EF6}"/>
              </a:ext>
            </a:extLst>
          </p:cNvPr>
          <p:cNvSpPr txBox="1"/>
          <p:nvPr/>
        </p:nvSpPr>
        <p:spPr>
          <a:xfrm>
            <a:off x="2014194" y="3205114"/>
            <a:ext cx="8465270" cy="3195687"/>
          </a:xfrm>
          <a:prstGeom prst="rect">
            <a:avLst/>
          </a:prstGeom>
          <a:noFill/>
        </p:spPr>
        <p:txBody>
          <a:bodyPr wrap="square" rtlCol="0">
            <a:spAutoFit/>
          </a:bodyPr>
          <a:lstStyle/>
          <a:p>
            <a:pPr algn="l"/>
            <a:r>
              <a:rPr lang="zh-CN" altLang="en-US" b="1" dirty="0">
                <a:solidFill>
                  <a:srgbClr val="060607"/>
                </a:solidFill>
                <a:latin typeface="PingFang SC"/>
              </a:rPr>
              <a:t>目标：</a:t>
            </a:r>
          </a:p>
          <a:p>
            <a:pPr algn="l">
              <a:buFont typeface="+mj-lt"/>
              <a:buAutoNum type="arabicPeriod"/>
            </a:pPr>
            <a:r>
              <a:rPr lang="zh-CN" altLang="en-US" b="1" dirty="0">
                <a:solidFill>
                  <a:srgbClr val="060607"/>
                </a:solidFill>
                <a:latin typeface="PingFang SC"/>
              </a:rPr>
              <a:t>最坏情况下的性能提升</a:t>
            </a:r>
            <a:r>
              <a:rPr lang="zh-CN" altLang="en-US" dirty="0">
                <a:solidFill>
                  <a:srgbClr val="060607"/>
                </a:solidFill>
                <a:latin typeface="PingFang SC"/>
              </a:rPr>
              <a:t>：通过优化最坏情况下的性能，</a:t>
            </a:r>
            <a:r>
              <a:rPr lang="en-US" altLang="zh-CN" dirty="0">
                <a:solidFill>
                  <a:srgbClr val="060607"/>
                </a:solidFill>
                <a:latin typeface="+mn-ea"/>
              </a:rPr>
              <a:t>TDRO</a:t>
            </a:r>
            <a:r>
              <a:rPr lang="zh-CN" altLang="en-US" dirty="0">
                <a:solidFill>
                  <a:srgbClr val="060607"/>
                </a:solidFill>
                <a:latin typeface="PingFang SC"/>
              </a:rPr>
              <a:t>旨在确保即使在极端情况下，推荐系统也能为冷启动物品提供合理的推荐。</a:t>
            </a:r>
          </a:p>
          <a:p>
            <a:pPr algn="l">
              <a:buFont typeface="+mj-lt"/>
              <a:buAutoNum type="arabicPeriod"/>
            </a:pPr>
            <a:r>
              <a:rPr lang="zh-CN" altLang="en-US" b="1" dirty="0">
                <a:solidFill>
                  <a:srgbClr val="060607"/>
                </a:solidFill>
                <a:latin typeface="PingFang SC"/>
              </a:rPr>
              <a:t>捕捉时序特征偏移</a:t>
            </a:r>
            <a:r>
              <a:rPr lang="zh-CN" altLang="en-US" dirty="0">
                <a:solidFill>
                  <a:srgbClr val="060607"/>
                </a:solidFill>
                <a:latin typeface="PingFang SC"/>
              </a:rPr>
              <a:t>：</a:t>
            </a:r>
            <a:r>
              <a:rPr lang="en-US" altLang="zh-CN" dirty="0">
                <a:solidFill>
                  <a:srgbClr val="060607"/>
                </a:solidFill>
                <a:latin typeface="PingFang SC"/>
              </a:rPr>
              <a:t>TDRO</a:t>
            </a:r>
            <a:r>
              <a:rPr lang="zh-CN" altLang="en-US" dirty="0">
                <a:solidFill>
                  <a:srgbClr val="060607"/>
                </a:solidFill>
                <a:latin typeface="PingFang SC"/>
              </a:rPr>
              <a:t>通过分析和理解物品特征随时间的变化趋势，调整推荐模型以适应这种变化，从而提高对新物品的推荐准确性。</a:t>
            </a:r>
          </a:p>
          <a:p>
            <a:pPr algn="l">
              <a:buFont typeface="+mj-lt"/>
              <a:buAutoNum type="arabicPeriod"/>
            </a:pPr>
            <a:r>
              <a:rPr lang="zh-CN" altLang="en-US" b="1" dirty="0">
                <a:solidFill>
                  <a:srgbClr val="060607"/>
                </a:solidFill>
                <a:latin typeface="PingFang SC"/>
              </a:rPr>
              <a:t>泛化能力增强</a:t>
            </a:r>
            <a:r>
              <a:rPr lang="zh-CN" altLang="en-US" dirty="0">
                <a:solidFill>
                  <a:srgbClr val="060607"/>
                </a:solidFill>
                <a:latin typeface="PingFang SC"/>
              </a:rPr>
              <a:t>：通过分布式鲁棒优化，</a:t>
            </a:r>
            <a:r>
              <a:rPr lang="en-US" altLang="zh-CN" dirty="0">
                <a:solidFill>
                  <a:srgbClr val="060607"/>
                </a:solidFill>
                <a:latin typeface="+mn-ea"/>
              </a:rPr>
              <a:t>TDRO</a:t>
            </a:r>
            <a:r>
              <a:rPr lang="zh-CN" altLang="en-US" dirty="0">
                <a:solidFill>
                  <a:srgbClr val="060607"/>
                </a:solidFill>
                <a:latin typeface="PingFang SC"/>
              </a:rPr>
              <a:t>强化了推荐模型在面对分布变化时的泛化能力，使其能够在不同的时间点和不同的物品集上都保持稳定的推荐效果。</a:t>
            </a:r>
          </a:p>
          <a:p>
            <a:pPr algn="l">
              <a:buFont typeface="+mj-lt"/>
              <a:buAutoNum type="arabicPeriod"/>
            </a:pPr>
            <a:r>
              <a:rPr lang="zh-CN" altLang="en-US" b="1" dirty="0">
                <a:solidFill>
                  <a:srgbClr val="060607"/>
                </a:solidFill>
                <a:latin typeface="PingFang SC"/>
              </a:rPr>
              <a:t>避免不一致性问题</a:t>
            </a:r>
            <a:r>
              <a:rPr lang="zh-CN" altLang="en-US" dirty="0">
                <a:solidFill>
                  <a:srgbClr val="060607"/>
                </a:solidFill>
                <a:latin typeface="PingFang SC"/>
              </a:rPr>
              <a:t>：</a:t>
            </a:r>
            <a:r>
              <a:rPr lang="en-US" altLang="zh-CN" dirty="0">
                <a:solidFill>
                  <a:srgbClr val="060607"/>
                </a:solidFill>
                <a:latin typeface="+mn-ea"/>
              </a:rPr>
              <a:t>TDRO</a:t>
            </a:r>
            <a:r>
              <a:rPr lang="zh-CN" altLang="en-US" dirty="0">
                <a:solidFill>
                  <a:srgbClr val="060607"/>
                </a:solidFill>
                <a:latin typeface="PingFang SC"/>
              </a:rPr>
              <a:t>特别设计来解决传统分布式鲁棒优化在冷启动推荐中可能遇到的不一致性问题，即不过度强调在训练数据中表现不佳的少数群体，而是更加关注那些在新数据中可能变得流行的群体</a:t>
            </a:r>
          </a:p>
          <a:p>
            <a:endParaRPr lang="zh-CN" altLang="en-US" dirty="0"/>
          </a:p>
        </p:txBody>
      </p:sp>
    </p:spTree>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524001" y="857251"/>
            <a:ext cx="9144000" cy="5592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09335" y="897978"/>
            <a:ext cx="1588113" cy="477839"/>
          </a:xfrm>
          <a:prstGeom prst="rect">
            <a:avLst/>
          </a:prstGeom>
        </p:spPr>
      </p:pic>
      <p:sp>
        <p:nvSpPr>
          <p:cNvPr id="11" name="文本框 10"/>
          <p:cNvSpPr txBox="1"/>
          <p:nvPr/>
        </p:nvSpPr>
        <p:spPr>
          <a:xfrm>
            <a:off x="1649335" y="940689"/>
            <a:ext cx="5987326" cy="415498"/>
          </a:xfrm>
          <a:prstGeom prst="rect">
            <a:avLst/>
          </a:prstGeom>
          <a:noFill/>
        </p:spPr>
        <p:txBody>
          <a:bodyPr wrap="square" rtlCol="0">
            <a:spAutoFit/>
          </a:bodyPr>
          <a:lstStyle/>
          <a:p>
            <a:r>
              <a:rPr lang="zh-CN" altLang="en-US" sz="2100" b="1" dirty="0">
                <a:solidFill>
                  <a:schemeClr val="bg1"/>
                </a:solidFill>
                <a:latin typeface="黑体" panose="02010609060101010101" pitchFamily="49" charset="-122"/>
                <a:ea typeface="黑体" panose="02010609060101010101" pitchFamily="49" charset="-122"/>
              </a:rPr>
              <a:t>模型介绍</a:t>
            </a:r>
            <a:endParaRPr lang="zh-CN" altLang="en-US" sz="2400" b="1" dirty="0">
              <a:solidFill>
                <a:schemeClr val="bg1"/>
              </a:solidFill>
              <a:latin typeface="黑体" panose="02010609060101010101" pitchFamily="49" charset="-122"/>
              <a:ea typeface="黑体" panose="02010609060101010101" pitchFamily="49" charset="-122"/>
            </a:endParaRPr>
          </a:p>
        </p:txBody>
      </p:sp>
      <p:sp>
        <p:nvSpPr>
          <p:cNvPr id="2" name="TextBox 1"/>
          <p:cNvSpPr txBox="1"/>
          <p:nvPr/>
        </p:nvSpPr>
        <p:spPr>
          <a:xfrm>
            <a:off x="2014195" y="1778549"/>
            <a:ext cx="3119765" cy="461665"/>
          </a:xfrm>
          <a:prstGeom prst="rect">
            <a:avLst/>
          </a:prstGeom>
          <a:noFill/>
        </p:spPr>
        <p:txBody>
          <a:bodyPr wrap="none" rtlCol="0">
            <a:spAutoFit/>
          </a:bodyPr>
          <a:lstStyle/>
          <a:p>
            <a:r>
              <a:rPr lang="en-US" altLang="zh-CN" sz="2400" dirty="0"/>
              <a:t>TDRO</a:t>
            </a:r>
            <a:r>
              <a:rPr lang="zh-CN" altLang="en-US" sz="2400" dirty="0"/>
              <a:t>核心模块介绍：</a:t>
            </a:r>
          </a:p>
        </p:txBody>
      </p:sp>
      <p:sp>
        <p:nvSpPr>
          <p:cNvPr id="3" name="文本框 2">
            <a:extLst>
              <a:ext uri="{FF2B5EF4-FFF2-40B4-BE49-F238E27FC236}">
                <a16:creationId xmlns:a16="http://schemas.microsoft.com/office/drawing/2014/main" id="{5B485ACD-7378-9FD3-9492-5FF1B9084EF6}"/>
              </a:ext>
            </a:extLst>
          </p:cNvPr>
          <p:cNvSpPr txBox="1"/>
          <p:nvPr/>
        </p:nvSpPr>
        <p:spPr>
          <a:xfrm>
            <a:off x="1863365" y="2483539"/>
            <a:ext cx="8465270" cy="3693319"/>
          </a:xfrm>
          <a:prstGeom prst="rect">
            <a:avLst/>
          </a:prstGeom>
          <a:noFill/>
        </p:spPr>
        <p:txBody>
          <a:bodyPr wrap="square" rtlCol="0">
            <a:spAutoFit/>
          </a:bodyPr>
          <a:lstStyle/>
          <a:p>
            <a:r>
              <a:rPr lang="zh-CN" altLang="en-US" dirty="0"/>
              <a:t>最坏情况因子（</a:t>
            </a:r>
            <a:r>
              <a:rPr lang="en-US" altLang="zh-CN" dirty="0">
                <a:latin typeface="+mn-ea"/>
              </a:rPr>
              <a:t>Worst-case Factor</a:t>
            </a:r>
            <a:r>
              <a:rPr lang="zh-CN" altLang="en-US" dirty="0"/>
              <a:t>）</a:t>
            </a:r>
            <a:endParaRPr lang="en-US" altLang="zh-CN" dirty="0"/>
          </a:p>
          <a:p>
            <a:pPr algn="l">
              <a:buFont typeface="+mj-lt"/>
              <a:buAutoNum type="arabicPeriod"/>
            </a:pPr>
            <a:r>
              <a:rPr lang="zh-CN" altLang="en-US" dirty="0">
                <a:solidFill>
                  <a:srgbClr val="060607"/>
                </a:solidFill>
                <a:latin typeface="PingFang SC"/>
              </a:rPr>
              <a:t>识别并分组：通过聚类算法（</a:t>
            </a:r>
            <a:r>
              <a:rPr lang="en-US" altLang="zh-CN" dirty="0">
                <a:solidFill>
                  <a:srgbClr val="060607"/>
                </a:solidFill>
                <a:latin typeface="PingFang SC"/>
              </a:rPr>
              <a:t>K-means</a:t>
            </a:r>
            <a:r>
              <a:rPr lang="zh-CN" altLang="en-US" dirty="0">
                <a:solidFill>
                  <a:srgbClr val="060607"/>
                </a:solidFill>
                <a:latin typeface="PingFang SC"/>
              </a:rPr>
              <a:t>）将物品进行多个分组，并计算其当前模型下的平均损失，选择最大平均损失的组作为最坏情况组。</a:t>
            </a:r>
          </a:p>
          <a:p>
            <a:pPr algn="l">
              <a:buFont typeface="+mj-lt"/>
              <a:buAutoNum type="arabicPeriod"/>
            </a:pPr>
            <a:r>
              <a:rPr lang="zh-CN" altLang="en-US" dirty="0">
                <a:solidFill>
                  <a:srgbClr val="060607"/>
                </a:solidFill>
                <a:latin typeface="PingFang SC"/>
              </a:rPr>
              <a:t>优先优化：在训练过程中，给予这些最坏情况群体更高的优先级，通过优化它们的损失来提升整体模型的性能。</a:t>
            </a:r>
            <a:endParaRPr lang="en-US" altLang="zh-CN" dirty="0">
              <a:solidFill>
                <a:srgbClr val="060607"/>
              </a:solidFill>
              <a:latin typeface="PingFang SC"/>
            </a:endParaRPr>
          </a:p>
          <a:p>
            <a:pPr algn="l">
              <a:buFont typeface="+mj-lt"/>
              <a:buAutoNum type="arabicPeriod"/>
            </a:pPr>
            <a:r>
              <a:rPr lang="zh-CN" altLang="en-US" dirty="0">
                <a:solidFill>
                  <a:srgbClr val="060607"/>
                </a:solidFill>
                <a:latin typeface="PingFang SC"/>
              </a:rPr>
              <a:t>最后引入一个超参数</a:t>
            </a:r>
            <a:r>
              <a:rPr lang="zh-CN" altLang="en-US" b="0" i="0" dirty="0">
                <a:solidFill>
                  <a:srgbClr val="060607"/>
                </a:solidFill>
                <a:effectLst/>
                <a:highlight>
                  <a:srgbClr val="FFFFFF"/>
                </a:highlight>
                <a:latin typeface="-apple-system"/>
              </a:rPr>
              <a:t>来控制最坏情况因子与其他因子（例如，移动因子）之间的权重。</a:t>
            </a:r>
            <a:endParaRPr lang="en-US" altLang="zh-CN" dirty="0">
              <a:solidFill>
                <a:srgbClr val="060607"/>
              </a:solidFill>
              <a:latin typeface="PingFang SC"/>
            </a:endParaRPr>
          </a:p>
          <a:p>
            <a:pPr algn="l">
              <a:buFont typeface="+mj-lt"/>
              <a:buAutoNum type="arabicPeriod"/>
            </a:pPr>
            <a:endParaRPr lang="en-US" altLang="zh-CN" dirty="0">
              <a:solidFill>
                <a:srgbClr val="060607"/>
              </a:solidFill>
              <a:latin typeface="PingFang SC"/>
            </a:endParaRPr>
          </a:p>
          <a:p>
            <a:pPr algn="l"/>
            <a:r>
              <a:rPr lang="zh-CN" altLang="en-US" dirty="0">
                <a:solidFill>
                  <a:srgbClr val="060607"/>
                </a:solidFill>
                <a:latin typeface="PingFang SC"/>
              </a:rPr>
              <a:t>时序偏移因子（</a:t>
            </a:r>
            <a:r>
              <a:rPr lang="en-US" altLang="zh-CN" dirty="0">
                <a:latin typeface="+mn-ea"/>
              </a:rPr>
              <a:t>Shifting Factor</a:t>
            </a:r>
            <a:r>
              <a:rPr lang="zh-CN" altLang="en-US" dirty="0">
                <a:solidFill>
                  <a:srgbClr val="060607"/>
                </a:solidFill>
                <a:latin typeface="PingFang SC"/>
              </a:rPr>
              <a:t>）</a:t>
            </a:r>
          </a:p>
          <a:p>
            <a:r>
              <a:rPr lang="en-US" altLang="zh-CN" dirty="0"/>
              <a:t>1.</a:t>
            </a:r>
            <a:r>
              <a:rPr lang="zh-CN" altLang="en-US" dirty="0"/>
              <a:t>将</a:t>
            </a:r>
            <a:r>
              <a:rPr lang="zh-CN" altLang="en-US" dirty="0">
                <a:solidFill>
                  <a:srgbClr val="060607"/>
                </a:solidFill>
                <a:latin typeface="PingFang SC"/>
              </a:rPr>
              <a:t>将用户</a:t>
            </a:r>
            <a:r>
              <a:rPr lang="en-US" altLang="zh-CN" dirty="0">
                <a:solidFill>
                  <a:srgbClr val="060607"/>
                </a:solidFill>
                <a:latin typeface="PingFang SC"/>
              </a:rPr>
              <a:t>-</a:t>
            </a:r>
            <a:r>
              <a:rPr lang="zh-CN" altLang="en-US" dirty="0">
                <a:solidFill>
                  <a:srgbClr val="060607"/>
                </a:solidFill>
                <a:latin typeface="PingFang SC"/>
              </a:rPr>
              <a:t>物品交互数据按时间顺序排序，并将其划分为若干个时间段落。每个段落分配一个权重。然后计算每个时间段内的平均损失梯度，并将其与相应的时间段落权重相乘，得到加权梯度。这些加权梯度反映了随时间变化的物品特征的优化方向。</a:t>
            </a:r>
            <a:endParaRPr lang="zh-CN" altLang="en-US" dirty="0"/>
          </a:p>
        </p:txBody>
      </p:sp>
    </p:spTree>
    <p:extLst>
      <p:ext uri="{BB962C8B-B14F-4D97-AF65-F5344CB8AC3E}">
        <p14:creationId xmlns:p14="http://schemas.microsoft.com/office/powerpoint/2010/main" val="2253184639"/>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524001" y="857251"/>
            <a:ext cx="9144000" cy="5592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09335" y="897978"/>
            <a:ext cx="1588113" cy="477839"/>
          </a:xfrm>
          <a:prstGeom prst="rect">
            <a:avLst/>
          </a:prstGeom>
        </p:spPr>
      </p:pic>
      <p:sp>
        <p:nvSpPr>
          <p:cNvPr id="11" name="文本框 10"/>
          <p:cNvSpPr txBox="1"/>
          <p:nvPr/>
        </p:nvSpPr>
        <p:spPr>
          <a:xfrm>
            <a:off x="1649335" y="940689"/>
            <a:ext cx="5987326" cy="415498"/>
          </a:xfrm>
          <a:prstGeom prst="rect">
            <a:avLst/>
          </a:prstGeom>
          <a:noFill/>
        </p:spPr>
        <p:txBody>
          <a:bodyPr wrap="square" rtlCol="0">
            <a:spAutoFit/>
          </a:bodyPr>
          <a:lstStyle/>
          <a:p>
            <a:r>
              <a:rPr lang="zh-CN" altLang="en-US" sz="2100" b="1" dirty="0">
                <a:solidFill>
                  <a:schemeClr val="bg1"/>
                </a:solidFill>
                <a:latin typeface="黑体" panose="02010609060101010101" pitchFamily="49" charset="-122"/>
                <a:ea typeface="黑体" panose="02010609060101010101" pitchFamily="49" charset="-122"/>
              </a:rPr>
              <a:t>模型介绍</a:t>
            </a:r>
            <a:endParaRPr lang="zh-CN" altLang="en-US" sz="2400" b="1" dirty="0">
              <a:solidFill>
                <a:schemeClr val="bg1"/>
              </a:solidFill>
              <a:latin typeface="黑体" panose="02010609060101010101" pitchFamily="49" charset="-122"/>
              <a:ea typeface="黑体" panose="02010609060101010101" pitchFamily="49" charset="-122"/>
            </a:endParaRPr>
          </a:p>
        </p:txBody>
      </p:sp>
      <p:pic>
        <p:nvPicPr>
          <p:cNvPr id="6" name="图片 5">
            <a:extLst>
              <a:ext uri="{FF2B5EF4-FFF2-40B4-BE49-F238E27FC236}">
                <a16:creationId xmlns:a16="http://schemas.microsoft.com/office/drawing/2014/main" id="{37663AF4-B58D-5818-3F42-D45935A3006F}"/>
              </a:ext>
            </a:extLst>
          </p:cNvPr>
          <p:cNvPicPr>
            <a:picLocks noChangeAspect="1"/>
          </p:cNvPicPr>
          <p:nvPr/>
        </p:nvPicPr>
        <p:blipFill>
          <a:blip r:embed="rId4"/>
          <a:stretch>
            <a:fillRect/>
          </a:stretch>
        </p:blipFill>
        <p:spPr>
          <a:xfrm>
            <a:off x="1649336" y="1914002"/>
            <a:ext cx="8738313" cy="273341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7" name="文本框 6">
            <a:extLst>
              <a:ext uri="{FF2B5EF4-FFF2-40B4-BE49-F238E27FC236}">
                <a16:creationId xmlns:a16="http://schemas.microsoft.com/office/drawing/2014/main" id="{4504D2D7-6686-99F4-35BD-E8C6E36CA944}"/>
              </a:ext>
            </a:extLst>
          </p:cNvPr>
          <p:cNvSpPr txBox="1"/>
          <p:nvPr/>
        </p:nvSpPr>
        <p:spPr>
          <a:xfrm>
            <a:off x="4795101" y="4775540"/>
            <a:ext cx="4180166" cy="369332"/>
          </a:xfrm>
          <a:prstGeom prst="rect">
            <a:avLst/>
          </a:prstGeom>
          <a:noFill/>
        </p:spPr>
        <p:txBody>
          <a:bodyPr wrap="square" rtlCol="0">
            <a:spAutoFit/>
          </a:bodyPr>
          <a:lstStyle/>
          <a:p>
            <a:r>
              <a:rPr lang="en-US" altLang="zh-CN" dirty="0">
                <a:latin typeface="+mn-ea"/>
              </a:rPr>
              <a:t>Shifting Factor</a:t>
            </a:r>
            <a:endParaRPr lang="zh-CN" altLang="en-US" dirty="0">
              <a:latin typeface="+mn-ea"/>
            </a:endParaRPr>
          </a:p>
        </p:txBody>
      </p:sp>
    </p:spTree>
    <p:extLst>
      <p:ext uri="{BB962C8B-B14F-4D97-AF65-F5344CB8AC3E}">
        <p14:creationId xmlns:p14="http://schemas.microsoft.com/office/powerpoint/2010/main" val="1388074696"/>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524001" y="857251"/>
            <a:ext cx="9144000" cy="5592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09335" y="897978"/>
            <a:ext cx="1588113" cy="477839"/>
          </a:xfrm>
          <a:prstGeom prst="rect">
            <a:avLst/>
          </a:prstGeom>
        </p:spPr>
      </p:pic>
      <p:sp>
        <p:nvSpPr>
          <p:cNvPr id="11" name="文本框 10"/>
          <p:cNvSpPr txBox="1"/>
          <p:nvPr/>
        </p:nvSpPr>
        <p:spPr>
          <a:xfrm>
            <a:off x="1649335" y="940689"/>
            <a:ext cx="5987326" cy="415498"/>
          </a:xfrm>
          <a:prstGeom prst="rect">
            <a:avLst/>
          </a:prstGeom>
          <a:noFill/>
        </p:spPr>
        <p:txBody>
          <a:bodyPr wrap="square" rtlCol="0">
            <a:spAutoFit/>
          </a:bodyPr>
          <a:lstStyle/>
          <a:p>
            <a:r>
              <a:rPr lang="zh-CN" altLang="en-US" sz="2100" b="1" dirty="0">
                <a:solidFill>
                  <a:schemeClr val="bg1"/>
                </a:solidFill>
                <a:latin typeface="黑体" panose="02010609060101010101" pitchFamily="49" charset="-122"/>
                <a:ea typeface="黑体" panose="02010609060101010101" pitchFamily="49" charset="-122"/>
              </a:rPr>
              <a:t>实验结果</a:t>
            </a:r>
            <a:endParaRPr lang="zh-CN" altLang="en-US" sz="2400" b="1" dirty="0">
              <a:solidFill>
                <a:schemeClr val="bg1"/>
              </a:solidFill>
              <a:latin typeface="黑体" panose="02010609060101010101" pitchFamily="49" charset="-122"/>
              <a:ea typeface="黑体" panose="02010609060101010101" pitchFamily="49" charset="-122"/>
            </a:endParaRPr>
          </a:p>
        </p:txBody>
      </p:sp>
      <p:pic>
        <p:nvPicPr>
          <p:cNvPr id="3" name="图片 2">
            <a:extLst>
              <a:ext uri="{FF2B5EF4-FFF2-40B4-BE49-F238E27FC236}">
                <a16:creationId xmlns:a16="http://schemas.microsoft.com/office/drawing/2014/main" id="{C392F4EA-4887-57B6-D915-CFD251263239}"/>
              </a:ext>
            </a:extLst>
          </p:cNvPr>
          <p:cNvPicPr>
            <a:picLocks noChangeAspect="1"/>
          </p:cNvPicPr>
          <p:nvPr/>
        </p:nvPicPr>
        <p:blipFill>
          <a:blip r:embed="rId4"/>
          <a:stretch>
            <a:fillRect/>
          </a:stretch>
        </p:blipFill>
        <p:spPr>
          <a:xfrm>
            <a:off x="2089608" y="1499982"/>
            <a:ext cx="8150102" cy="455745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907523564"/>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524001" y="857251"/>
            <a:ext cx="9144000" cy="5592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09335" y="897978"/>
            <a:ext cx="1588113" cy="477839"/>
          </a:xfrm>
          <a:prstGeom prst="rect">
            <a:avLst/>
          </a:prstGeom>
        </p:spPr>
      </p:pic>
      <p:sp>
        <p:nvSpPr>
          <p:cNvPr id="11" name="文本框 10"/>
          <p:cNvSpPr txBox="1"/>
          <p:nvPr/>
        </p:nvSpPr>
        <p:spPr>
          <a:xfrm>
            <a:off x="1649335" y="940689"/>
            <a:ext cx="5987326" cy="415498"/>
          </a:xfrm>
          <a:prstGeom prst="rect">
            <a:avLst/>
          </a:prstGeom>
          <a:noFill/>
        </p:spPr>
        <p:txBody>
          <a:bodyPr wrap="square" rtlCol="0">
            <a:spAutoFit/>
          </a:bodyPr>
          <a:lstStyle/>
          <a:p>
            <a:r>
              <a:rPr lang="zh-CN" altLang="en-US" sz="2100" b="1" dirty="0">
                <a:solidFill>
                  <a:schemeClr val="bg1"/>
                </a:solidFill>
                <a:latin typeface="黑体" panose="02010609060101010101" pitchFamily="49" charset="-122"/>
                <a:ea typeface="黑体" panose="02010609060101010101" pitchFamily="49" charset="-122"/>
              </a:rPr>
              <a:t>复现结果</a:t>
            </a:r>
            <a:endParaRPr lang="zh-CN" altLang="en-US" sz="2400" b="1" dirty="0">
              <a:solidFill>
                <a:schemeClr val="bg1"/>
              </a:solidFill>
              <a:latin typeface="黑体" panose="02010609060101010101" pitchFamily="49" charset="-122"/>
              <a:ea typeface="黑体" panose="02010609060101010101" pitchFamily="49" charset="-122"/>
            </a:endParaRPr>
          </a:p>
        </p:txBody>
      </p:sp>
      <p:sp>
        <p:nvSpPr>
          <p:cNvPr id="5" name="文本框 4">
            <a:extLst>
              <a:ext uri="{FF2B5EF4-FFF2-40B4-BE49-F238E27FC236}">
                <a16:creationId xmlns:a16="http://schemas.microsoft.com/office/drawing/2014/main" id="{0DDEEBB2-0E34-3E20-725B-797B6DE15C77}"/>
              </a:ext>
            </a:extLst>
          </p:cNvPr>
          <p:cNvSpPr txBox="1"/>
          <p:nvPr/>
        </p:nvSpPr>
        <p:spPr>
          <a:xfrm>
            <a:off x="5419627" y="5958038"/>
            <a:ext cx="4586140" cy="369332"/>
          </a:xfrm>
          <a:prstGeom prst="rect">
            <a:avLst/>
          </a:prstGeom>
          <a:noFill/>
        </p:spPr>
        <p:txBody>
          <a:bodyPr wrap="square">
            <a:spAutoFit/>
          </a:bodyPr>
          <a:lstStyle/>
          <a:p>
            <a:r>
              <a:rPr lang="zh-CN" altLang="en-US" dirty="0"/>
              <a:t>kwai</a:t>
            </a:r>
          </a:p>
        </p:txBody>
      </p:sp>
      <p:pic>
        <p:nvPicPr>
          <p:cNvPr id="7" name="图片 6">
            <a:extLst>
              <a:ext uri="{FF2B5EF4-FFF2-40B4-BE49-F238E27FC236}">
                <a16:creationId xmlns:a16="http://schemas.microsoft.com/office/drawing/2014/main" id="{61E29426-1618-DE5A-71A5-E161E5A57E3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53447" y="4566829"/>
            <a:ext cx="9144000" cy="1393195"/>
          </a:xfrm>
          <a:prstGeom prst="rect">
            <a:avLst/>
          </a:prstGeom>
        </p:spPr>
      </p:pic>
      <p:pic>
        <p:nvPicPr>
          <p:cNvPr id="10" name="图片 9">
            <a:extLst>
              <a:ext uri="{FF2B5EF4-FFF2-40B4-BE49-F238E27FC236}">
                <a16:creationId xmlns:a16="http://schemas.microsoft.com/office/drawing/2014/main" id="{2A2572A3-084C-E4A4-79E7-4E077135AF9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24000" y="1798849"/>
            <a:ext cx="9144000" cy="927450"/>
          </a:xfrm>
          <a:prstGeom prst="rect">
            <a:avLst/>
          </a:prstGeom>
        </p:spPr>
      </p:pic>
      <p:sp>
        <p:nvSpPr>
          <p:cNvPr id="12" name="文本框 11">
            <a:extLst>
              <a:ext uri="{FF2B5EF4-FFF2-40B4-BE49-F238E27FC236}">
                <a16:creationId xmlns:a16="http://schemas.microsoft.com/office/drawing/2014/main" id="{7F0A458A-F678-5EF9-3870-AE2897799419}"/>
              </a:ext>
            </a:extLst>
          </p:cNvPr>
          <p:cNvSpPr txBox="1"/>
          <p:nvPr/>
        </p:nvSpPr>
        <p:spPr>
          <a:xfrm>
            <a:off x="5313575" y="2767026"/>
            <a:ext cx="1282046" cy="369332"/>
          </a:xfrm>
          <a:prstGeom prst="rect">
            <a:avLst/>
          </a:prstGeom>
          <a:noFill/>
        </p:spPr>
        <p:txBody>
          <a:bodyPr wrap="square" rtlCol="0">
            <a:spAutoFit/>
          </a:bodyPr>
          <a:lstStyle/>
          <a:p>
            <a:r>
              <a:rPr lang="en-US" altLang="zh-CN" dirty="0">
                <a:latin typeface="Arial" panose="020B0604020202020204" pitchFamily="34" charset="0"/>
                <a:cs typeface="Arial" panose="020B0604020202020204" pitchFamily="34" charset="0"/>
              </a:rPr>
              <a:t>Amazon</a:t>
            </a:r>
            <a:endParaRPr lang="zh-CN" alt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28324235"/>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524001" y="857251"/>
            <a:ext cx="9144000" cy="5592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 name="矩形 6"/>
          <p:cNvSpPr/>
          <p:nvPr/>
        </p:nvSpPr>
        <p:spPr>
          <a:xfrm>
            <a:off x="3134796" y="2932712"/>
            <a:ext cx="5922411" cy="1015663"/>
          </a:xfrm>
          <a:prstGeom prst="rect">
            <a:avLst/>
          </a:prstGeom>
        </p:spPr>
        <p:txBody>
          <a:bodyPr wrap="square">
            <a:spAutoFit/>
          </a:bodyPr>
          <a:lstStyle/>
          <a:p>
            <a:pPr algn="ctr"/>
            <a:r>
              <a:rPr lang="en-US" altLang="zh-CN" sz="6000" dirty="0">
                <a:solidFill>
                  <a:srgbClr val="4472C4"/>
                </a:solidFill>
                <a:latin typeface="Arial Rounded MT Bold" panose="020F0704030504030204" pitchFamily="34" charset="0"/>
                <a:ea typeface="黑体" panose="02010609060101010101" pitchFamily="49" charset="-122"/>
              </a:rPr>
              <a:t>THANK YOU</a:t>
            </a: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09335" y="897978"/>
            <a:ext cx="1588113" cy="477839"/>
          </a:xfrm>
          <a:prstGeom prst="rect">
            <a:avLst/>
          </a:prstGeom>
        </p:spPr>
      </p:pic>
      <p:sp>
        <p:nvSpPr>
          <p:cNvPr id="3" name="灯片编号占位符 2"/>
          <p:cNvSpPr>
            <a:spLocks noGrp="1"/>
          </p:cNvSpPr>
          <p:nvPr>
            <p:ph type="sldNum" sz="quarter" idx="12"/>
          </p:nvPr>
        </p:nvSpPr>
        <p:spPr/>
        <p:txBody>
          <a:bodyPr/>
          <a:lstStyle/>
          <a:p>
            <a:fld id="{4A48B14A-30E1-4E76-8EB9-EEB747BACB5D}" type="slidenum">
              <a:rPr lang="zh-CN" altLang="en-US" smtClean="0"/>
              <a:t>9</a:t>
            </a:fld>
            <a:endParaRPr lang="zh-CN" altLang="en-US"/>
          </a:p>
        </p:txBody>
      </p:sp>
    </p:spTree>
  </p:cSld>
  <p:clrMapOvr>
    <a:masterClrMapping/>
  </p:clrMapOvr>
  <p:transition spd="slow">
    <p:strips dir="l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300"/>
                                        <p:tgtEl>
                                          <p:spTgt spid="7"/>
                                        </p:tgtEl>
                                      </p:cBhvr>
                                    </p:animEffect>
                                    <p:anim calcmode="lin" valueType="num">
                                      <p:cBhvr>
                                        <p:cTn id="8" dur="300" fill="hold"/>
                                        <p:tgtEl>
                                          <p:spTgt spid="7"/>
                                        </p:tgtEl>
                                        <p:attrNameLst>
                                          <p:attrName>ppt_x</p:attrName>
                                        </p:attrNameLst>
                                      </p:cBhvr>
                                      <p:tavLst>
                                        <p:tav tm="0">
                                          <p:val>
                                            <p:strVal val="#ppt_x"/>
                                          </p:val>
                                        </p:tav>
                                        <p:tav tm="100000">
                                          <p:val>
                                            <p:strVal val="#ppt_x"/>
                                          </p:val>
                                        </p:tav>
                                      </p:tavLst>
                                    </p:anim>
                                    <p:anim calcmode="lin" valueType="num">
                                      <p:cBhvr>
                                        <p:cTn id="9" dur="3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TotalTime>
  <Words>889</Words>
  <Application>Microsoft Office PowerPoint</Application>
  <PresentationFormat>宽屏</PresentationFormat>
  <Paragraphs>51</Paragraphs>
  <Slides>9</Slides>
  <Notes>8</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9</vt:i4>
      </vt:variant>
    </vt:vector>
  </HeadingPairs>
  <TitlesOfParts>
    <vt:vector size="17" baseType="lpstr">
      <vt:lpstr>-apple-system</vt:lpstr>
      <vt:lpstr>PingFang SC</vt:lpstr>
      <vt:lpstr>等线</vt:lpstr>
      <vt:lpstr>等线 Light</vt:lpstr>
      <vt:lpstr>黑体</vt:lpstr>
      <vt:lpstr>Arial</vt:lpstr>
      <vt:lpstr>Arial Rounded MT Bold</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junxian wu</dc:creator>
  <cp:lastModifiedBy>junxian wu</cp:lastModifiedBy>
  <cp:revision>4</cp:revision>
  <dcterms:created xsi:type="dcterms:W3CDTF">2024-03-30T10:22:25Z</dcterms:created>
  <dcterms:modified xsi:type="dcterms:W3CDTF">2024-04-09T07:27:44Z</dcterms:modified>
</cp:coreProperties>
</file>