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sldIdLst>
    <p:sldId id="256" r:id="rId3"/>
    <p:sldId id="515" r:id="rId4"/>
    <p:sldId id="449" r:id="rId5"/>
    <p:sldId id="516" r:id="rId6"/>
    <p:sldId id="517" r:id="rId7"/>
    <p:sldId id="552" r:id="rId8"/>
    <p:sldId id="522" r:id="rId9"/>
    <p:sldId id="523" r:id="rId10"/>
    <p:sldId id="525" r:id="rId11"/>
    <p:sldId id="527" r:id="rId12"/>
    <p:sldId id="553" r:id="rId13"/>
    <p:sldId id="529" r:id="rId14"/>
    <p:sldId id="554" r:id="rId15"/>
    <p:sldId id="555" r:id="rId16"/>
    <p:sldId id="557" r:id="rId17"/>
    <p:sldId id="558" r:id="rId18"/>
    <p:sldId id="559" r:id="rId19"/>
    <p:sldId id="537" r:id="rId20"/>
    <p:sldId id="538" r:id="rId21"/>
    <p:sldId id="31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515"/>
            <p14:sldId id="449"/>
            <p14:sldId id="516"/>
            <p14:sldId id="517"/>
            <p14:sldId id="552"/>
            <p14:sldId id="522"/>
            <p14:sldId id="523"/>
            <p14:sldId id="525"/>
            <p14:sldId id="527"/>
            <p14:sldId id="553"/>
            <p14:sldId id="529"/>
            <p14:sldId id="554"/>
            <p14:sldId id="555"/>
            <p14:sldId id="557"/>
            <p14:sldId id="558"/>
            <p14:sldId id="559"/>
            <p14:sldId id="537"/>
            <p14:sldId id="538"/>
            <p14:sldId id="31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F2B"/>
    <a:srgbClr val="FB4005"/>
    <a:srgbClr val="FFCC66"/>
    <a:srgbClr val="F5E6C7"/>
    <a:srgbClr val="FF6600"/>
    <a:srgbClr val="E8E0D4"/>
    <a:srgbClr val="FFFF66"/>
    <a:srgbClr val="FFFF99"/>
    <a:srgbClr val="FF3737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1698" autoAdjust="0"/>
  </p:normalViewPr>
  <p:slideViewPr>
    <p:cSldViewPr snapToGrid="0">
      <p:cViewPr varScale="1">
        <p:scale>
          <a:sx n="50" d="100"/>
          <a:sy n="50" d="100"/>
        </p:scale>
        <p:origin x="-1842" y="-84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2019/7/10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46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9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81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7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5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7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80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88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36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2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65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6555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5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、小而独立，部署容易</a:t>
            </a:r>
            <a:endParaRPr lang="en-US" altLang="zh-CN" dirty="0"/>
          </a:p>
          <a:p>
            <a:r>
              <a:rPr lang="en-US" dirty="0"/>
              <a:t>2</a:t>
            </a:r>
            <a:r>
              <a:rPr lang="zh-CN" altLang="en-US" dirty="0"/>
              <a:t>、交易，账务，会员服务，分为三个团队，每个团队负责各自的系统；单体会搅合在一起开发，职责会更加分明清晰一些</a:t>
            </a:r>
            <a:endParaRPr lang="en-US" altLang="zh-CN" dirty="0"/>
          </a:p>
          <a:p>
            <a:r>
              <a:rPr lang="en-US" dirty="0"/>
              <a:t>3</a:t>
            </a:r>
            <a:r>
              <a:rPr lang="zh-CN" altLang="en-US" dirty="0"/>
              <a:t>、服务组合（前面已经提过）</a:t>
            </a:r>
            <a:endParaRPr lang="en-US" altLang="zh-CN" dirty="0"/>
          </a:p>
          <a:p>
            <a:r>
              <a:rPr lang="en-US" dirty="0"/>
              <a:t>4</a:t>
            </a:r>
            <a:r>
              <a:rPr lang="zh-CN" altLang="en-US" dirty="0"/>
              <a:t>、做改造时，用其它服务替代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7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6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62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8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64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2019/7/10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2019/7/10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9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itchFamily="2" charset="-122"/>
                <a:ea typeface="黑体" pitchFamily="2" charset="-122"/>
              </a:rPr>
              <a:t>仅供汉得公司内部阅读与使用</a:t>
            </a: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2019/7/10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73823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73823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738231"/>
          </a:xfrm>
        </p:spPr>
        <p:txBody>
          <a:bodyPr anchor="ctr">
            <a:normAutofit/>
          </a:bodyPr>
          <a:lstStyle>
            <a:lvl1pPr latinLnBrk="0">
              <a:defRPr 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2019/7/10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pic>
        <p:nvPicPr>
          <p:cNvPr id="9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itchFamily="2" charset="-122"/>
                <a:ea typeface="黑体" pitchFamily="2" charset="-122"/>
              </a:rPr>
              <a:t>仅供汉得公司内部阅读与使用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2019/7/10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9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itchFamily="2" charset="-122"/>
                <a:ea typeface="黑体" pitchFamily="2" charset="-122"/>
              </a:rPr>
              <a:t>仅供汉得公司内部阅读与使用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2019/7/10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0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itchFamily="2" charset="-122"/>
                <a:ea typeface="黑体" pitchFamily="2" charset="-122"/>
              </a:rPr>
              <a:t>仅供汉得公司内部阅读与使用</a:t>
            </a: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2019/7/10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2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itchFamily="2" charset="-122"/>
                <a:ea typeface="黑体" pitchFamily="2" charset="-122"/>
              </a:rPr>
              <a:t>仅供汉得公司内部阅读与使用</a:t>
            </a: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2019/7/10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8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itchFamily="2" charset="-122"/>
                <a:ea typeface="黑体" pitchFamily="2" charset="-122"/>
              </a:rPr>
              <a:t>仅供汉得公司内部阅读与使用</a:t>
            </a: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2019/7/10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pic>
        <p:nvPicPr>
          <p:cNvPr id="5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itchFamily="2" charset="-122"/>
                <a:ea typeface="黑体" pitchFamily="2" charset="-122"/>
              </a:rPr>
              <a:t>仅供汉得公司内部阅读与使用</a:t>
            </a:r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2019/7/10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pic>
        <p:nvPicPr>
          <p:cNvPr id="8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itchFamily="2" charset="-122"/>
                <a:ea typeface="黑体" pitchFamily="2" charset="-122"/>
              </a:rPr>
              <a:t>仅供汉得公司内部阅读与使用</a:t>
            </a:r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2019/7/10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pic>
        <p:nvPicPr>
          <p:cNvPr id="8" name="图片 13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1400" y="6608763"/>
            <a:ext cx="9906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853446" y="4276578"/>
            <a:ext cx="338554" cy="227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algn="r">
              <a:defRPr/>
            </a:pPr>
            <a:r>
              <a:rPr lang="zh-CN" altLang="en-US" sz="1000" b="0" dirty="0">
                <a:solidFill>
                  <a:srgbClr val="777777"/>
                </a:solidFill>
                <a:latin typeface="黑体" pitchFamily="2" charset="-122"/>
                <a:ea typeface="黑体" pitchFamily="2" charset="-122"/>
              </a:rPr>
              <a:t>仅供汉得公司内部阅读与使用</a:t>
            </a:r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7/10/2019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5275" y="1041400"/>
            <a:ext cx="4758751" cy="2387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Spring Cloud</a:t>
            </a:r>
            <a:endParaRPr 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5352" y="5433442"/>
            <a:ext cx="9383971" cy="113779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姓名</a:t>
            </a:r>
            <a:r>
              <a:rPr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西安技术中心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日期：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2019.07</a:t>
            </a:r>
          </a:p>
        </p:txBody>
      </p:sp>
      <p:pic>
        <p:nvPicPr>
          <p:cNvPr id="6" name="Picture 2" descr="C:\Users\hand\AppData\Roaming\Foxmail7\Temp-2028-20160122153227\2015-01-07 hand 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631" y="4878963"/>
            <a:ext cx="2585844" cy="19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6"/>
          <a:stretch/>
        </p:blipFill>
        <p:spPr>
          <a:xfrm>
            <a:off x="5343526" y="0"/>
            <a:ext cx="6846895" cy="48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4B8D9354-6144-4D7F-867B-ACD16C39CE8B}"/>
              </a:ext>
            </a:extLst>
          </p:cNvPr>
          <p:cNvSpPr/>
          <p:nvPr/>
        </p:nvSpPr>
        <p:spPr>
          <a:xfrm>
            <a:off x="2059168" y="2191472"/>
            <a:ext cx="5642894" cy="420384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(Spring Cloud Netflix)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服务熔断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Netflix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Hystrix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Config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服务网关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分布式消息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Stream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F87A23C-ACEF-4C76-92F3-6E2C626A4909}"/>
              </a:ext>
            </a:extLst>
          </p:cNvPr>
          <p:cNvSpPr/>
          <p:nvPr/>
        </p:nvSpPr>
        <p:spPr>
          <a:xfrm>
            <a:off x="1695291" y="961541"/>
            <a:ext cx="8201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/>
              <a:t>Spring Cloud</a:t>
            </a:r>
            <a:r>
              <a:rPr lang="zh-CN" altLang="en-US" sz="4400" dirty="0"/>
              <a:t>的主要功能</a:t>
            </a:r>
          </a:p>
        </p:txBody>
      </p:sp>
    </p:spTree>
    <p:extLst>
      <p:ext uri="{BB962C8B-B14F-4D97-AF65-F5344CB8AC3E}">
        <p14:creationId xmlns:p14="http://schemas.microsoft.com/office/powerpoint/2010/main" val="410757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F87A23C-ACEF-4C76-92F3-6E2C626A4909}"/>
              </a:ext>
            </a:extLst>
          </p:cNvPr>
          <p:cNvSpPr/>
          <p:nvPr/>
        </p:nvSpPr>
        <p:spPr>
          <a:xfrm>
            <a:off x="1695291" y="961541"/>
            <a:ext cx="8201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/>
              <a:t>Spring Cloud</a:t>
            </a:r>
            <a:r>
              <a:rPr lang="zh-CN" altLang="en-US" sz="4400" dirty="0"/>
              <a:t>与</a:t>
            </a:r>
            <a:r>
              <a:rPr lang="en-US" altLang="zh-CN" sz="4400" dirty="0"/>
              <a:t>Spring Boot</a:t>
            </a:r>
            <a:r>
              <a:rPr lang="zh-CN" altLang="en-US" sz="4400" dirty="0"/>
              <a:t>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E0D8B3E8-23FD-4029-804E-B7C28400AD95}"/>
              </a:ext>
            </a:extLst>
          </p:cNvPr>
          <p:cNvSpPr/>
          <p:nvPr/>
        </p:nvSpPr>
        <p:spPr>
          <a:xfrm>
            <a:off x="919480" y="2360692"/>
            <a:ext cx="10353040" cy="297273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的一套快速配置脚手架，可以基于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快速开发单个微服务，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实现的云应用开发工具；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专注于快速、方便集成的单个个体，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是关注全局的服务治理框架；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使用了默认大于配置的理念，很多集成方案已经帮你选择好了，能不配置就不配置，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很大的一部分是基于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可以不基于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吗？不可以。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可以离开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独立使用开发项目，但是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离不开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，属于依赖的关系。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-&gt; spring boot &gt; Spring Cloud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这样的关系。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88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F87A23C-ACEF-4C76-92F3-6E2C626A4909}"/>
              </a:ext>
            </a:extLst>
          </p:cNvPr>
          <p:cNvSpPr/>
          <p:nvPr/>
        </p:nvSpPr>
        <p:spPr>
          <a:xfrm>
            <a:off x="1652891" y="14389"/>
            <a:ext cx="8201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注册中心</a:t>
            </a:r>
            <a:r>
              <a:rPr lang="en-US" altLang="zh-CN" sz="4400" dirty="0">
                <a:solidFill>
                  <a:schemeClr val="bg1"/>
                </a:solidFill>
              </a:rPr>
              <a:t>Eureka-</a:t>
            </a:r>
            <a:r>
              <a:rPr lang="zh-CN" altLang="en-US" sz="4400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2050" name="Picture 2" descr="http://www.itmind.net/assets/images/2017/springcloud/ab.jpg">
            <a:extLst>
              <a:ext uri="{FF2B5EF4-FFF2-40B4-BE49-F238E27FC236}">
                <a16:creationId xmlns:a16="http://schemas.microsoft.com/office/drawing/2014/main" xmlns="" id="{172CE3AF-B1C6-494A-9DCD-1E15D1C1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2" y="844734"/>
            <a:ext cx="3867055" cy="148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://www.itmind.net/assets/images/2017/springcloud/a2b.jpg">
            <a:extLst>
              <a:ext uri="{FF2B5EF4-FFF2-40B4-BE49-F238E27FC236}">
                <a16:creationId xmlns:a16="http://schemas.microsoft.com/office/drawing/2014/main" xmlns="" id="{648259A3-2C31-4F46-B03C-B50F30FAA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http://www.itmind.net/assets/images/2017/springcloud/a2b.jpg">
            <a:extLst>
              <a:ext uri="{FF2B5EF4-FFF2-40B4-BE49-F238E27FC236}">
                <a16:creationId xmlns:a16="http://schemas.microsoft.com/office/drawing/2014/main" xmlns="" id="{FD3765BA-AC71-4500-984D-325C6BB41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176" y="757996"/>
            <a:ext cx="4605741" cy="201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itmind.net/assets/images/2017/springcloud/abc.jpg">
            <a:extLst>
              <a:ext uri="{FF2B5EF4-FFF2-40B4-BE49-F238E27FC236}">
                <a16:creationId xmlns:a16="http://schemas.microsoft.com/office/drawing/2014/main" xmlns="" id="{69DFCCF3-6376-4994-929C-1466C8BD2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071"/>
            <a:ext cx="5243253" cy="16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itmind.net/assets/images/2017/springcloud/a2b2c.jpg">
            <a:extLst>
              <a:ext uri="{FF2B5EF4-FFF2-40B4-BE49-F238E27FC236}">
                <a16:creationId xmlns:a16="http://schemas.microsoft.com/office/drawing/2014/main" xmlns="" id="{6A434C57-9E91-44ED-951A-CC4D0EE5A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6" y="2929090"/>
            <a:ext cx="5742889" cy="33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xmlns="" id="{02C1AB75-E382-4DE4-9C2A-510E29606E94}"/>
              </a:ext>
            </a:extLst>
          </p:cNvPr>
          <p:cNvSpPr/>
          <p:nvPr/>
        </p:nvSpPr>
        <p:spPr>
          <a:xfrm>
            <a:off x="4912521" y="1394329"/>
            <a:ext cx="1682629" cy="481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xmlns="" id="{895C39DC-2B8C-439C-B9F1-1CC44137C1C2}"/>
              </a:ext>
            </a:extLst>
          </p:cNvPr>
          <p:cNvSpPr/>
          <p:nvPr/>
        </p:nvSpPr>
        <p:spPr>
          <a:xfrm>
            <a:off x="5243253" y="3928910"/>
            <a:ext cx="1682629" cy="481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F87A23C-ACEF-4C76-92F3-6E2C626A4909}"/>
              </a:ext>
            </a:extLst>
          </p:cNvPr>
          <p:cNvSpPr/>
          <p:nvPr/>
        </p:nvSpPr>
        <p:spPr>
          <a:xfrm>
            <a:off x="1652891" y="14389"/>
            <a:ext cx="8201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注册中心</a:t>
            </a:r>
            <a:r>
              <a:rPr lang="en-US" altLang="zh-CN" sz="4400" dirty="0">
                <a:solidFill>
                  <a:schemeClr val="bg1"/>
                </a:solidFill>
              </a:rPr>
              <a:t>Eureka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AutoShape 4" descr="http://www.itmind.net/assets/images/2017/springcloud/a2b.jpg">
            <a:extLst>
              <a:ext uri="{FF2B5EF4-FFF2-40B4-BE49-F238E27FC236}">
                <a16:creationId xmlns:a16="http://schemas.microsoft.com/office/drawing/2014/main" xmlns="" id="{648259A3-2C31-4F46-B03C-B50F30FAA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http://www.itmind.net/assets/images/2017/springcloud/eureka-architecture-overview.png">
            <a:extLst>
              <a:ext uri="{FF2B5EF4-FFF2-40B4-BE49-F238E27FC236}">
                <a16:creationId xmlns:a16="http://schemas.microsoft.com/office/drawing/2014/main" xmlns="" id="{EF90157B-BE4A-47C5-B2C5-0413EAB53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98220"/>
            <a:ext cx="5943600" cy="291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A64EA04-81F4-473F-9CD9-604B2CDD22CF}"/>
              </a:ext>
            </a:extLst>
          </p:cNvPr>
          <p:cNvSpPr/>
          <p:nvPr/>
        </p:nvSpPr>
        <p:spPr>
          <a:xfrm>
            <a:off x="524612" y="4442954"/>
            <a:ext cx="10234309" cy="142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Eureka Server  </a:t>
            </a:r>
            <a:r>
              <a:rPr lang="zh-CN" altLang="en-US" sz="2000" dirty="0"/>
              <a:t>提供服务注册和发现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Service Provider </a:t>
            </a:r>
            <a:r>
              <a:rPr lang="zh-CN" altLang="en-US" sz="2000" dirty="0"/>
              <a:t>服务提供方  将自身服务注册到</a:t>
            </a:r>
            <a:r>
              <a:rPr lang="en-US" altLang="zh-CN" sz="2000" dirty="0"/>
              <a:t>Eureka</a:t>
            </a:r>
            <a:r>
              <a:rPr lang="zh-CN" altLang="en-US" sz="2000" dirty="0"/>
              <a:t>，从而使服务消费方能够找到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Service Consumer </a:t>
            </a:r>
            <a:r>
              <a:rPr lang="zh-CN" altLang="en-US" sz="2000" dirty="0"/>
              <a:t>服务消费方 从</a:t>
            </a:r>
            <a:r>
              <a:rPr lang="en-US" altLang="zh-CN" sz="2000" dirty="0"/>
              <a:t>Eureka</a:t>
            </a:r>
            <a:r>
              <a:rPr lang="zh-CN" altLang="en-US" sz="2000" dirty="0"/>
              <a:t>获取注册服务列表，从而能够消费服务</a:t>
            </a:r>
          </a:p>
        </p:txBody>
      </p:sp>
    </p:spTree>
    <p:extLst>
      <p:ext uri="{BB962C8B-B14F-4D97-AF65-F5344CB8AC3E}">
        <p14:creationId xmlns:p14="http://schemas.microsoft.com/office/powerpoint/2010/main" val="400043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F87A23C-ACEF-4C76-92F3-6E2C626A4909}"/>
              </a:ext>
            </a:extLst>
          </p:cNvPr>
          <p:cNvSpPr/>
          <p:nvPr/>
        </p:nvSpPr>
        <p:spPr>
          <a:xfrm>
            <a:off x="1652891" y="14389"/>
            <a:ext cx="8201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注册中心</a:t>
            </a:r>
            <a:r>
              <a:rPr lang="en-US" altLang="zh-CN" sz="4400" dirty="0">
                <a:solidFill>
                  <a:schemeClr val="bg1"/>
                </a:solidFill>
              </a:rPr>
              <a:t>Eureka-</a:t>
            </a:r>
            <a:r>
              <a:rPr lang="zh-CN" altLang="en-US" sz="4400" dirty="0">
                <a:solidFill>
                  <a:schemeClr val="bg1"/>
                </a:solidFill>
              </a:rPr>
              <a:t>单点</a:t>
            </a:r>
          </a:p>
        </p:txBody>
      </p:sp>
      <p:sp>
        <p:nvSpPr>
          <p:cNvPr id="4" name="AutoShape 4" descr="http://www.itmind.net/assets/images/2017/springcloud/a2b.jpg">
            <a:extLst>
              <a:ext uri="{FF2B5EF4-FFF2-40B4-BE49-F238E27FC236}">
                <a16:creationId xmlns:a16="http://schemas.microsoft.com/office/drawing/2014/main" xmlns="" id="{648259A3-2C31-4F46-B03C-B50F30FAA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A64EA04-81F4-473F-9CD9-604B2CDD22CF}"/>
              </a:ext>
            </a:extLst>
          </p:cNvPr>
          <p:cNvSpPr/>
          <p:nvPr/>
        </p:nvSpPr>
        <p:spPr>
          <a:xfrm>
            <a:off x="118659" y="1016221"/>
            <a:ext cx="10596233" cy="419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pom.xml </a:t>
            </a:r>
            <a:r>
              <a:rPr lang="zh-CN" altLang="en-US" sz="2000" dirty="0"/>
              <a:t>添加依赖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、添加启动代码中添加</a:t>
            </a:r>
            <a:r>
              <a:rPr lang="en-US" altLang="zh-CN" sz="2000" dirty="0"/>
              <a:t>@</a:t>
            </a:r>
            <a:r>
              <a:rPr lang="en-US" altLang="zh-CN" sz="2000" dirty="0" err="1"/>
              <a:t>EnableEurekaServer</a:t>
            </a:r>
            <a:r>
              <a:rPr lang="zh-CN" altLang="en-US" sz="2000" dirty="0"/>
              <a:t>注解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、在默认设置下，该服务注册中心也会将自己作为客户端来尝试注册它自己，所以我们需要禁用它的客户端注册行为，在</a:t>
            </a:r>
            <a:r>
              <a:rPr lang="en-US" altLang="zh-CN" sz="2000" dirty="0" err="1"/>
              <a:t>application.properties</a:t>
            </a:r>
            <a:r>
              <a:rPr lang="zh-CN" altLang="en-US" sz="2000" dirty="0"/>
              <a:t>添加以下配置：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A7B9345-D2DD-4F98-834C-3BA05820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12" y="2029947"/>
            <a:ext cx="8469215" cy="2026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5448697-209E-4415-B584-291D13165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732" y="682376"/>
            <a:ext cx="6282268" cy="23469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06E06515-A0EB-4A1C-BB8B-7B17CCBD6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58" y="5208587"/>
            <a:ext cx="10619054" cy="16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F87A23C-ACEF-4C76-92F3-6E2C626A4909}"/>
              </a:ext>
            </a:extLst>
          </p:cNvPr>
          <p:cNvSpPr/>
          <p:nvPr/>
        </p:nvSpPr>
        <p:spPr>
          <a:xfrm>
            <a:off x="1652891" y="14389"/>
            <a:ext cx="8201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注册中心</a:t>
            </a:r>
            <a:r>
              <a:rPr lang="en-US" altLang="zh-CN" sz="4400" dirty="0">
                <a:solidFill>
                  <a:schemeClr val="bg1"/>
                </a:solidFill>
              </a:rPr>
              <a:t>Eureka-</a:t>
            </a:r>
            <a:r>
              <a:rPr lang="zh-CN" altLang="en-US" sz="4400" dirty="0">
                <a:solidFill>
                  <a:schemeClr val="bg1"/>
                </a:solidFill>
              </a:rPr>
              <a:t>集群</a:t>
            </a:r>
          </a:p>
        </p:txBody>
      </p:sp>
      <p:sp>
        <p:nvSpPr>
          <p:cNvPr id="4" name="AutoShape 4" descr="http://www.itmind.net/assets/images/2017/springcloud/a2b.jpg">
            <a:extLst>
              <a:ext uri="{FF2B5EF4-FFF2-40B4-BE49-F238E27FC236}">
                <a16:creationId xmlns:a16="http://schemas.microsoft.com/office/drawing/2014/main" xmlns="" id="{648259A3-2C31-4F46-B03C-B50F30FAA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FB44A78-24AB-4063-AFF4-DA159FD5CA84}"/>
              </a:ext>
            </a:extLst>
          </p:cNvPr>
          <p:cNvSpPr/>
          <p:nvPr/>
        </p:nvSpPr>
        <p:spPr>
          <a:xfrm>
            <a:off x="-58609" y="816958"/>
            <a:ext cx="9913391" cy="261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4292E"/>
                </a:solidFill>
                <a:latin typeface="-apple-system"/>
              </a:rPr>
              <a:t>课后作业</a:t>
            </a:r>
            <a:r>
              <a:rPr lang="en-US" altLang="zh-CN" sz="2400" b="1" dirty="0">
                <a:solidFill>
                  <a:srgbClr val="24292E"/>
                </a:solidFill>
                <a:latin typeface="-apple-system"/>
              </a:rPr>
              <a:t>1</a:t>
            </a:r>
            <a:r>
              <a:rPr lang="zh-CN" altLang="en-US" sz="2400" b="1" dirty="0">
                <a:solidFill>
                  <a:srgbClr val="24292E"/>
                </a:solidFill>
                <a:latin typeface="-apple-system"/>
              </a:rPr>
              <a:t>：</a:t>
            </a:r>
            <a:endParaRPr lang="en-US" altLang="zh-CN" sz="2400" b="1" dirty="0">
              <a:solidFill>
                <a:srgbClr val="24292E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需要将</a:t>
            </a:r>
            <a:r>
              <a:rPr lang="en-US" altLang="zh-CN" sz="2400" dirty="0" err="1"/>
              <a:t>Eureke</a:t>
            </a:r>
            <a:r>
              <a:rPr lang="en-US" altLang="zh-CN" sz="2400" dirty="0"/>
              <a:t> Server</a:t>
            </a:r>
            <a:r>
              <a:rPr lang="zh-CN" altLang="en-US" sz="2400" dirty="0"/>
              <a:t>配置其他可用的</a:t>
            </a:r>
            <a:r>
              <a:rPr lang="en-US" altLang="zh-CN" sz="2400" dirty="0" err="1"/>
              <a:t>serviceUrl</a:t>
            </a:r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2429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双节点的注册中心的搭建</a:t>
            </a:r>
            <a:endParaRPr lang="en-US" altLang="zh-CN" sz="2400" dirty="0">
              <a:solidFill>
                <a:srgbClr val="24292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i="0" dirty="0">
                <a:solidFill>
                  <a:srgbClr val="24292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节点</a:t>
            </a:r>
            <a:r>
              <a:rPr lang="en-US" altLang="zh-CN" sz="2400" i="0" dirty="0">
                <a:solidFill>
                  <a:srgbClr val="24292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en-US" altLang="zh-CN" sz="2400" dirty="0">
                <a:solidFill>
                  <a:srgbClr val="2429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peer1</a:t>
            </a:r>
          </a:p>
          <a:p>
            <a:pPr>
              <a:lnSpc>
                <a:spcPct val="150000"/>
              </a:lnSpc>
            </a:pPr>
            <a:r>
              <a:rPr lang="zh-CN" altLang="en-US" sz="2400" i="0" dirty="0">
                <a:solidFill>
                  <a:srgbClr val="24292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节点</a:t>
            </a:r>
            <a:r>
              <a:rPr lang="en-US" altLang="zh-CN" sz="2400" i="0" dirty="0">
                <a:solidFill>
                  <a:srgbClr val="24292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 peer2</a:t>
            </a:r>
            <a:endParaRPr lang="zh-CN" altLang="en-US" sz="2400" i="0" dirty="0">
              <a:solidFill>
                <a:srgbClr val="24292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 descr="http://img.ccblog.cn/img/20170122/QQ20170122-143308.png">
            <a:extLst>
              <a:ext uri="{FF2B5EF4-FFF2-40B4-BE49-F238E27FC236}">
                <a16:creationId xmlns:a16="http://schemas.microsoft.com/office/drawing/2014/main" xmlns="" id="{EA031CCA-E30B-4A74-B3EF-F7AF1A9E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65" y="1423730"/>
            <a:ext cx="4994389" cy="50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4" descr="https://img-blog.csdn.net/20180926133910804?watermark/2/text/aHR0cHM6Ly9ibG9nLmNzZG4ubmV0L1dlaXhpYW9odWFp/font/5a6L5L2T/fontsize/400/fill/I0JBQkFCMA==/dissolve/70">
            <a:extLst>
              <a:ext uri="{FF2B5EF4-FFF2-40B4-BE49-F238E27FC236}">
                <a16:creationId xmlns:a16="http://schemas.microsoft.com/office/drawing/2014/main" xmlns="" id="{5F83B229-E5C5-4137-B118-9204A59B72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4526" y="47069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8AF56A8-525C-402B-BCB7-0279BBF83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442" y="2524534"/>
            <a:ext cx="5405539" cy="38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F87A23C-ACEF-4C76-92F3-6E2C626A4909}"/>
              </a:ext>
            </a:extLst>
          </p:cNvPr>
          <p:cNvSpPr/>
          <p:nvPr/>
        </p:nvSpPr>
        <p:spPr>
          <a:xfrm>
            <a:off x="1652891" y="14389"/>
            <a:ext cx="8201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服务提供与调用</a:t>
            </a:r>
          </a:p>
        </p:txBody>
      </p:sp>
      <p:sp>
        <p:nvSpPr>
          <p:cNvPr id="4" name="AutoShape 4" descr="http://www.itmind.net/assets/images/2017/springcloud/a2b.jpg">
            <a:extLst>
              <a:ext uri="{FF2B5EF4-FFF2-40B4-BE49-F238E27FC236}">
                <a16:creationId xmlns:a16="http://schemas.microsoft.com/office/drawing/2014/main" xmlns="" id="{648259A3-2C31-4F46-B03C-B50F30FAA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A64EA04-81F4-473F-9CD9-604B2CDD22CF}"/>
              </a:ext>
            </a:extLst>
          </p:cNvPr>
          <p:cNvSpPr/>
          <p:nvPr/>
        </p:nvSpPr>
        <p:spPr>
          <a:xfrm>
            <a:off x="118659" y="1000480"/>
            <a:ext cx="10234309" cy="5113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spring-cloud-producer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（服务提供方）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pom.xml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、配置文件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、启动类中添加</a:t>
            </a:r>
            <a:r>
              <a:rPr lang="en-US" altLang="zh-CN" sz="2000" dirty="0"/>
              <a:t>@</a:t>
            </a:r>
            <a:r>
              <a:rPr lang="en-US" altLang="zh-CN" sz="2000" dirty="0" err="1"/>
              <a:t>EnableDiscoveryClient</a:t>
            </a:r>
            <a:r>
              <a:rPr lang="zh-CN" altLang="en-US" sz="2000" dirty="0"/>
              <a:t>注解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controller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8CA1A38-A2E0-4590-B00A-BCE25AFD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798219"/>
            <a:ext cx="6117042" cy="22062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7CA4063-0ED8-4D16-8C44-4506E9B90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59" y="3137290"/>
            <a:ext cx="10234310" cy="10765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9DE314D-453F-4D59-8C74-1634DF553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154" y="4837169"/>
            <a:ext cx="6349971" cy="19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27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F87A23C-ACEF-4C76-92F3-6E2C626A4909}"/>
              </a:ext>
            </a:extLst>
          </p:cNvPr>
          <p:cNvSpPr/>
          <p:nvPr/>
        </p:nvSpPr>
        <p:spPr>
          <a:xfrm>
            <a:off x="1652891" y="14389"/>
            <a:ext cx="8201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服务提供与调用</a:t>
            </a:r>
          </a:p>
        </p:txBody>
      </p:sp>
      <p:sp>
        <p:nvSpPr>
          <p:cNvPr id="4" name="AutoShape 4" descr="http://www.itmind.net/assets/images/2017/springcloud/a2b.jpg">
            <a:extLst>
              <a:ext uri="{FF2B5EF4-FFF2-40B4-BE49-F238E27FC236}">
                <a16:creationId xmlns:a16="http://schemas.microsoft.com/office/drawing/2014/main" xmlns="" id="{648259A3-2C31-4F46-B03C-B50F30FAA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A64EA04-81F4-473F-9CD9-604B2CDD22CF}"/>
              </a:ext>
            </a:extLst>
          </p:cNvPr>
          <p:cNvSpPr/>
          <p:nvPr/>
        </p:nvSpPr>
        <p:spPr>
          <a:xfrm>
            <a:off x="118659" y="1000480"/>
            <a:ext cx="10234309" cy="6005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spring-cloud-consumer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（服务调用）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pom.xml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、配置文件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、启动类添加</a:t>
            </a:r>
            <a:r>
              <a:rPr lang="en-US" altLang="zh-CN" sz="2000" dirty="0"/>
              <a:t>@</a:t>
            </a:r>
            <a:r>
              <a:rPr lang="en-US" altLang="zh-CN" sz="2000" dirty="0" err="1"/>
              <a:t>EnableDiscoveryClient</a:t>
            </a:r>
            <a:r>
              <a:rPr lang="zh-CN" altLang="en-US" sz="2000" dirty="0"/>
              <a:t>和</a:t>
            </a:r>
            <a:r>
              <a:rPr lang="en-US" altLang="zh-CN" sz="2000" dirty="0"/>
              <a:t>@</a:t>
            </a:r>
            <a:r>
              <a:rPr lang="en-US" altLang="zh-CN" sz="2000" dirty="0" err="1"/>
              <a:t>EnableFeignClients</a:t>
            </a:r>
            <a:r>
              <a:rPr lang="zh-CN" altLang="en-US" sz="2000" dirty="0"/>
              <a:t>注解。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feign</a:t>
            </a:r>
            <a:r>
              <a:rPr lang="zh-CN" altLang="en-US" sz="2000" dirty="0"/>
              <a:t>调用实现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/>
              <a:t>web</a:t>
            </a:r>
            <a:r>
              <a:rPr lang="zh-CN" altLang="en-US" sz="2000" dirty="0"/>
              <a:t>层调用远程服务</a:t>
            </a:r>
          </a:p>
          <a:p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9B85198-FFE2-4F0F-B52C-2047B73A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576" y="738231"/>
            <a:ext cx="5243014" cy="25605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484CAB24-5C79-4E32-AF1E-2A870D527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10" y="2465725"/>
            <a:ext cx="6669416" cy="7025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631AE373-F6B0-4F55-A026-220A98D0A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165" y="4937148"/>
            <a:ext cx="5633269" cy="19208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57EB4346-2F75-4B96-8468-63D6D183D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001" y="3849511"/>
            <a:ext cx="5891028" cy="106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1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A49FEB5-5EA1-4194-999A-51AD512DEEE9}"/>
              </a:ext>
            </a:extLst>
          </p:cNvPr>
          <p:cNvSpPr/>
          <p:nvPr/>
        </p:nvSpPr>
        <p:spPr>
          <a:xfrm>
            <a:off x="919996" y="14847"/>
            <a:ext cx="99720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服务熔断</a:t>
            </a:r>
          </a:p>
        </p:txBody>
      </p:sp>
      <p:pic>
        <p:nvPicPr>
          <p:cNvPr id="7170" name="Picture 2" descr="http://www.itmind.net/assets/images/2017/springcloud/hystrix-1.png">
            <a:extLst>
              <a:ext uri="{FF2B5EF4-FFF2-40B4-BE49-F238E27FC236}">
                <a16:creationId xmlns:a16="http://schemas.microsoft.com/office/drawing/2014/main" xmlns="" id="{E7867CC5-15FC-4F9E-8DF8-CE42D148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7907"/>
            <a:ext cx="55435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2F14648-9049-4403-9734-0E42A40C5486}"/>
              </a:ext>
            </a:extLst>
          </p:cNvPr>
          <p:cNvSpPr/>
          <p:nvPr/>
        </p:nvSpPr>
        <p:spPr>
          <a:xfrm>
            <a:off x="1711569" y="1094128"/>
            <a:ext cx="1465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雪崩效应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172" name="Picture 4" descr="http://www.itmind.net/assets/images/2017/springcloud/hystrix-2.png">
            <a:extLst>
              <a:ext uri="{FF2B5EF4-FFF2-40B4-BE49-F238E27FC236}">
                <a16:creationId xmlns:a16="http://schemas.microsoft.com/office/drawing/2014/main" xmlns="" id="{56FCE245-B5EF-4C59-B146-BBA3E6F4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4" y="2978750"/>
            <a:ext cx="6080979" cy="305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90E9844-52D9-4C84-8658-A641350218EE}"/>
              </a:ext>
            </a:extLst>
          </p:cNvPr>
          <p:cNvSpPr/>
          <p:nvPr/>
        </p:nvSpPr>
        <p:spPr>
          <a:xfrm>
            <a:off x="7973340" y="1569988"/>
            <a:ext cx="1465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熔断器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32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4B8D9354-6144-4D7F-867B-ACD16C39CE8B}"/>
              </a:ext>
            </a:extLst>
          </p:cNvPr>
          <p:cNvSpPr/>
          <p:nvPr/>
        </p:nvSpPr>
        <p:spPr>
          <a:xfrm>
            <a:off x="501791" y="1501223"/>
            <a:ext cx="11188417" cy="38840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、配置文件添加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、创建回调类：创建</a:t>
            </a:r>
            <a:r>
              <a:rPr lang="en-US" altLang="zh-CN" dirty="0" err="1"/>
              <a:t>HelloRemoteHystrix</a:t>
            </a:r>
            <a:r>
              <a:rPr lang="zh-CN" altLang="en-US" dirty="0"/>
              <a:t>类继承与</a:t>
            </a:r>
            <a:r>
              <a:rPr lang="en-US" altLang="zh-CN" dirty="0" err="1"/>
              <a:t>HelloRemote</a:t>
            </a:r>
            <a:r>
              <a:rPr lang="zh-CN" altLang="en-US" dirty="0"/>
              <a:t>实现回调的方法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、添加</a:t>
            </a:r>
            <a:r>
              <a:rPr lang="en-US" altLang="zh-CN" dirty="0"/>
              <a:t>fallback</a:t>
            </a:r>
            <a:r>
              <a:rPr lang="zh-CN" altLang="en-US" dirty="0"/>
              <a:t>属性：在</a:t>
            </a:r>
            <a:r>
              <a:rPr lang="en-US" altLang="zh-CN" dirty="0" err="1"/>
              <a:t>HelloRemote</a:t>
            </a:r>
            <a:r>
              <a:rPr lang="zh-CN" altLang="en-US" dirty="0"/>
              <a:t>类添加指定</a:t>
            </a:r>
            <a:r>
              <a:rPr lang="en-US" altLang="zh-CN" dirty="0"/>
              <a:t>fallback</a:t>
            </a:r>
            <a:r>
              <a:rPr lang="zh-CN" altLang="en-US" dirty="0"/>
              <a:t>类，在服务熔断的时候返回</a:t>
            </a:r>
            <a:r>
              <a:rPr lang="en-US" altLang="zh-CN" dirty="0"/>
              <a:t>fallback</a:t>
            </a:r>
            <a:r>
              <a:rPr lang="zh-CN" altLang="en-US" dirty="0"/>
              <a:t>类中的内容。</a:t>
            </a:r>
          </a:p>
          <a:p>
            <a:pPr>
              <a:lnSpc>
                <a:spcPct val="200000"/>
              </a:lnSpc>
            </a:pPr>
            <a:endParaRPr lang="zh-CN" altLang="en-US" dirty="0"/>
          </a:p>
          <a:p>
            <a:pPr>
              <a:lnSpc>
                <a:spcPct val="200000"/>
              </a:lnSpc>
            </a:pPr>
            <a:endParaRPr lang="zh-CN" altLang="en-US" dirty="0"/>
          </a:p>
          <a:p>
            <a:pPr>
              <a:lnSpc>
                <a:spcPct val="200000"/>
              </a:lnSpc>
            </a:pPr>
            <a:endParaRPr lang="zh-CN" altLang="en-US" dirty="0"/>
          </a:p>
          <a:p>
            <a:pPr>
              <a:lnSpc>
                <a:spcPct val="200000"/>
              </a:lnSpc>
            </a:pP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A49FEB5-5EA1-4194-999A-51AD512DEEE9}"/>
              </a:ext>
            </a:extLst>
          </p:cNvPr>
          <p:cNvSpPr/>
          <p:nvPr/>
        </p:nvSpPr>
        <p:spPr>
          <a:xfrm>
            <a:off x="919996" y="14847"/>
            <a:ext cx="99720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Feign </a:t>
            </a:r>
            <a:r>
              <a:rPr lang="en-US" altLang="zh-CN" sz="4400" dirty="0" err="1">
                <a:solidFill>
                  <a:schemeClr val="bg1"/>
                </a:solidFill>
              </a:rPr>
              <a:t>Hystrix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1DCD6ED-EB93-474F-8541-431A3FA4AE33}"/>
              </a:ext>
            </a:extLst>
          </p:cNvPr>
          <p:cNvSpPr/>
          <p:nvPr/>
        </p:nvSpPr>
        <p:spPr>
          <a:xfrm>
            <a:off x="2271546" y="1664160"/>
            <a:ext cx="284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feign.hystrix.enabled</a:t>
            </a:r>
            <a:r>
              <a:rPr lang="en-US" altLang="zh-CN" dirty="0"/>
              <a:t>=true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56180D2-D6BC-403E-A8E8-9CFF02A35F07}"/>
              </a:ext>
            </a:extLst>
          </p:cNvPr>
          <p:cNvSpPr/>
          <p:nvPr/>
        </p:nvSpPr>
        <p:spPr>
          <a:xfrm>
            <a:off x="954635" y="1131891"/>
            <a:ext cx="3555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修改 </a:t>
            </a:r>
            <a:r>
              <a:rPr lang="en-US" altLang="zh-CN" dirty="0"/>
              <a:t>spring-cloud-consumer</a:t>
            </a:r>
            <a:r>
              <a:rPr lang="zh-CN" altLang="en-US" dirty="0"/>
              <a:t>项目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AAF1DE5-9BEB-4ADE-B317-040E55E7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098" y="738231"/>
            <a:ext cx="6782902" cy="15817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B044A37-E0FE-4B73-B73F-B8750DA8C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67" y="3330881"/>
            <a:ext cx="10383625" cy="16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2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微服务</a:t>
            </a:r>
          </a:p>
        </p:txBody>
      </p:sp>
      <p:sp>
        <p:nvSpPr>
          <p:cNvPr id="3" name="矩形 2"/>
          <p:cNvSpPr/>
          <p:nvPr/>
        </p:nvSpPr>
        <p:spPr>
          <a:xfrm>
            <a:off x="1995054" y="3093894"/>
            <a:ext cx="82018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微服务就是一些</a:t>
            </a:r>
            <a:r>
              <a:rPr lang="zh-CN" altLang="en-US" sz="3200" dirty="0">
                <a:solidFill>
                  <a:srgbClr val="FF0000"/>
                </a:solidFill>
              </a:rPr>
              <a:t>协同工作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小</a:t>
            </a:r>
            <a:r>
              <a:rPr lang="zh-CN" altLang="en-US" sz="3200" dirty="0"/>
              <a:t>而</a:t>
            </a:r>
            <a:r>
              <a:rPr lang="zh-CN" altLang="en-US" sz="3200" dirty="0">
                <a:solidFill>
                  <a:srgbClr val="FF0000"/>
                </a:solidFill>
              </a:rPr>
              <a:t>自治</a:t>
            </a:r>
            <a:r>
              <a:rPr lang="zh-CN" altLang="en-US" sz="3200" dirty="0"/>
              <a:t>的服务</a:t>
            </a:r>
            <a:endParaRPr lang="en-US" altLang="zh-CN" sz="3200" dirty="0"/>
          </a:p>
          <a:p>
            <a:pPr algn="ctr"/>
            <a:r>
              <a:rPr lang="en-US" altLang="zh-CN" sz="3200" dirty="0"/>
              <a:t>							</a:t>
            </a:r>
          </a:p>
          <a:p>
            <a:pPr algn="ctr"/>
            <a:r>
              <a:rPr lang="en-US" altLang="zh-CN" sz="3200" dirty="0"/>
              <a:t>							</a:t>
            </a:r>
            <a:r>
              <a:rPr lang="en-US" altLang="zh-CN" dirty="0"/>
              <a:t>-Sam Newman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779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/>
          <a:lstStyle/>
          <a:p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感谢您的支持</a:t>
            </a:r>
            <a:endParaRPr 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8"/>
            <a:ext cx="5859506" cy="2187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欢迎您的意见</a:t>
            </a:r>
            <a:endParaRPr 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61298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   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微服务的优点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4B8D9354-6144-4D7F-867B-ACD16C39CE8B}"/>
              </a:ext>
            </a:extLst>
          </p:cNvPr>
          <p:cNvSpPr/>
          <p:nvPr/>
        </p:nvSpPr>
        <p:spPr>
          <a:xfrm>
            <a:off x="1307376" y="1392385"/>
            <a:ext cx="10098405" cy="36922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异构性</a:t>
            </a:r>
            <a:endParaRPr lang="en-US" altLang="zh-CN" sz="2000" b="1" dirty="0"/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000" dirty="0"/>
              <a:t>语言、存储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b="1" dirty="0"/>
              <a:t>弹性</a:t>
            </a:r>
            <a:r>
              <a:rPr lang="en-US" altLang="zh-CN" sz="2000" b="1" dirty="0"/>
              <a:t>	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000" dirty="0"/>
              <a:t>一个组件不可用，不会导致级联故障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b="1" dirty="0"/>
              <a:t>扩展</a:t>
            </a:r>
            <a:endParaRPr lang="en-US" altLang="zh-CN" sz="2000" dirty="0"/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000" dirty="0"/>
              <a:t>单体应用不易拓展，多个较小的服务可以按需扩展</a:t>
            </a:r>
          </a:p>
        </p:txBody>
      </p:sp>
    </p:spTree>
    <p:extLst>
      <p:ext uri="{BB962C8B-B14F-4D97-AF65-F5344CB8AC3E}">
        <p14:creationId xmlns:p14="http://schemas.microsoft.com/office/powerpoint/2010/main" val="292020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   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微服务的优点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4B8D9354-6144-4D7F-867B-ACD16C39CE8B}"/>
              </a:ext>
            </a:extLst>
          </p:cNvPr>
          <p:cNvSpPr/>
          <p:nvPr/>
        </p:nvSpPr>
        <p:spPr>
          <a:xfrm>
            <a:off x="1046797" y="1992460"/>
            <a:ext cx="10098405" cy="24587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000" dirty="0"/>
              <a:t>易于部署</a:t>
            </a:r>
            <a:r>
              <a:rPr lang="en-US" altLang="zh-CN" sz="2000" b="1" dirty="0"/>
              <a:t>	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000" dirty="0"/>
              <a:t>与组织结构对齐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000" dirty="0"/>
              <a:t>可组合性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000" dirty="0"/>
              <a:t>可替代性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5451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   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微服务的代价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4B8D9354-6144-4D7F-867B-ACD16C39CE8B}"/>
              </a:ext>
            </a:extLst>
          </p:cNvPr>
          <p:cNvSpPr/>
          <p:nvPr/>
        </p:nvSpPr>
        <p:spPr>
          <a:xfrm>
            <a:off x="1046797" y="1992460"/>
            <a:ext cx="10098405" cy="381296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400" b="1" dirty="0"/>
              <a:t>没有银弹</a:t>
            </a:r>
            <a:endParaRPr lang="en-US" altLang="zh-CN" sz="2400" b="1" dirty="0"/>
          </a:p>
          <a:p>
            <a:pPr>
              <a:lnSpc>
                <a:spcPct val="200000"/>
              </a:lnSpc>
            </a:pPr>
            <a:r>
              <a:rPr lang="en-US" altLang="zh-CN" sz="2000" b="1" dirty="0"/>
              <a:t>	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000" dirty="0"/>
              <a:t>分布式系统的复杂性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000" dirty="0"/>
              <a:t>开发、测试等诸多研发过程中的复杂性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000" dirty="0"/>
              <a:t>部署、监控等诸多运维复杂性</a:t>
            </a:r>
            <a:endParaRPr lang="en-US" altLang="zh-CN" sz="2000" dirty="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en-US" altLang="zh-CN" sz="2000" dirty="0"/>
              <a:t>……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F87A23C-ACEF-4C76-92F3-6E2C626A4909}"/>
              </a:ext>
            </a:extLst>
          </p:cNvPr>
          <p:cNvSpPr/>
          <p:nvPr/>
        </p:nvSpPr>
        <p:spPr>
          <a:xfrm>
            <a:off x="1695291" y="961541"/>
            <a:ext cx="8201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微服务的代价</a:t>
            </a:r>
          </a:p>
        </p:txBody>
      </p:sp>
    </p:spTree>
    <p:extLst>
      <p:ext uri="{BB962C8B-B14F-4D97-AF65-F5344CB8AC3E}">
        <p14:creationId xmlns:p14="http://schemas.microsoft.com/office/powerpoint/2010/main" val="254632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   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云原生（</a:t>
            </a: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Cloud Native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F87A23C-ACEF-4C76-92F3-6E2C626A4909}"/>
              </a:ext>
            </a:extLst>
          </p:cNvPr>
          <p:cNvSpPr/>
          <p:nvPr/>
        </p:nvSpPr>
        <p:spPr>
          <a:xfrm>
            <a:off x="1175174" y="2630950"/>
            <a:ext cx="107493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“云原生技术有利于各组织在公有云、私有云和混合云等新型动态环境中，构建和运行可弹性扩展的应用。”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							</a:t>
            </a:r>
            <a:r>
              <a:rPr lang="en-US" altLang="zh-CN" sz="2000" dirty="0"/>
              <a:t>– CNCF Cloud Native Definition v1.0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709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   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云原生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F87A23C-ACEF-4C76-92F3-6E2C626A4909}"/>
              </a:ext>
            </a:extLst>
          </p:cNvPr>
          <p:cNvSpPr/>
          <p:nvPr/>
        </p:nvSpPr>
        <p:spPr>
          <a:xfrm>
            <a:off x="1695291" y="961541"/>
            <a:ext cx="8201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云原生应用要求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14C9600-9216-4E7E-9B4A-C0942007C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206" y="1730982"/>
            <a:ext cx="5360345" cy="46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0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59" y="0"/>
            <a:ext cx="10749367" cy="73823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: 圆角 1"/>
          <p:cNvSpPr/>
          <p:nvPr/>
        </p:nvSpPr>
        <p:spPr>
          <a:xfrm rot="2700000">
            <a:off x="220543" y="96253"/>
            <a:ext cx="608141" cy="608141"/>
          </a:xfrm>
          <a:prstGeom prst="roundRect">
            <a:avLst/>
          </a:prstGeom>
          <a:solidFill>
            <a:srgbClr val="D54F2B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0758" y="17013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03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4B8D9354-6144-4D7F-867B-ACD16C39CE8B}"/>
              </a:ext>
            </a:extLst>
          </p:cNvPr>
          <p:cNvSpPr/>
          <p:nvPr/>
        </p:nvSpPr>
        <p:spPr>
          <a:xfrm>
            <a:off x="1046797" y="1601935"/>
            <a:ext cx="10098405" cy="492064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/>
              <a:t>DevOps	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000" dirty="0"/>
              <a:t>开发与运维一同致力交付高品质的软件服务于客户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b="1" dirty="0"/>
              <a:t>持续交付</a:t>
            </a:r>
            <a:endParaRPr lang="en-US" altLang="zh-CN" sz="2000" b="1" dirty="0"/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000" dirty="0"/>
              <a:t>软件的构建、测试和发布，要更快、更频繁、更稳定</a:t>
            </a:r>
            <a:endParaRPr lang="en-US" altLang="zh-CN" sz="2000" dirty="0"/>
          </a:p>
          <a:p>
            <a:pPr marL="0" lvl="1">
              <a:lnSpc>
                <a:spcPct val="200000"/>
              </a:lnSpc>
            </a:pPr>
            <a:r>
              <a:rPr lang="zh-CN" altLang="en-US" sz="2000" b="1" dirty="0"/>
              <a:t>微服务</a:t>
            </a:r>
            <a:endParaRPr lang="en-US" altLang="zh-CN" sz="2000" b="1" dirty="0"/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000" dirty="0"/>
              <a:t>以一组小型服务的形式来部署应用</a:t>
            </a:r>
            <a:endParaRPr lang="en-US" altLang="zh-CN" sz="2000" dirty="0"/>
          </a:p>
          <a:p>
            <a:pPr marL="0" lvl="1">
              <a:lnSpc>
                <a:spcPct val="200000"/>
              </a:lnSpc>
            </a:pPr>
            <a:r>
              <a:rPr lang="zh-CN" altLang="en-US" sz="2000" b="1" dirty="0"/>
              <a:t>容器</a:t>
            </a:r>
            <a:endParaRPr lang="en-US" altLang="zh-CN" sz="2000" b="1" dirty="0"/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"/>
            </a:pPr>
            <a:r>
              <a:rPr lang="zh-CN" altLang="en-US" sz="2000" dirty="0"/>
              <a:t>提供比传统虚拟机更高的效率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F87A23C-ACEF-4C76-92F3-6E2C626A4909}"/>
              </a:ext>
            </a:extLst>
          </p:cNvPr>
          <p:cNvSpPr/>
          <p:nvPr/>
        </p:nvSpPr>
        <p:spPr>
          <a:xfrm>
            <a:off x="1695291" y="961541"/>
            <a:ext cx="8201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云原生应用要求</a:t>
            </a:r>
          </a:p>
        </p:txBody>
      </p:sp>
    </p:spTree>
    <p:extLst>
      <p:ext uri="{BB962C8B-B14F-4D97-AF65-F5344CB8AC3E}">
        <p14:creationId xmlns:p14="http://schemas.microsoft.com/office/powerpoint/2010/main" val="98681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Spring Cloud</a:t>
            </a:r>
            <a:endParaRPr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4434" y="1708742"/>
            <a:ext cx="11078688" cy="212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       Spring Cloud</a:t>
            </a:r>
            <a:r>
              <a:rPr lang="zh-CN" altLang="en-US" dirty="0"/>
              <a:t>是一系列框架的有序集合。它利用</a:t>
            </a:r>
            <a:r>
              <a:rPr lang="en-US" altLang="zh-CN" dirty="0"/>
              <a:t>Spring Boot</a:t>
            </a:r>
            <a:r>
              <a:rPr lang="zh-CN" altLang="en-US" dirty="0"/>
              <a:t>的开发便利性巧妙地简化了分布式系统基础设施的开发，如服务发现注册、配置中心、消息总线、负载均衡、断路器、数据监控等，都可以用</a:t>
            </a:r>
            <a:r>
              <a:rPr lang="en-US" altLang="zh-CN" dirty="0"/>
              <a:t>Spring Boot</a:t>
            </a:r>
            <a:r>
              <a:rPr lang="zh-CN" altLang="en-US" dirty="0"/>
              <a:t>的开发风格做到一键启动和部署。</a:t>
            </a:r>
            <a:r>
              <a:rPr lang="en-US" altLang="zh-CN" dirty="0"/>
              <a:t>Spring</a:t>
            </a:r>
            <a:r>
              <a:rPr lang="zh-CN" altLang="en-US" dirty="0"/>
              <a:t>并没有重复制造轮子，它只是将目前各家公司开发的比较成熟、经得起实际考验的服务框架组合起来，通过</a:t>
            </a:r>
            <a:r>
              <a:rPr lang="en-US" altLang="zh-CN" dirty="0"/>
              <a:t>Spring Boot</a:t>
            </a:r>
            <a:r>
              <a:rPr lang="zh-CN" altLang="en-US" dirty="0"/>
              <a:t>风格进行再封装屏蔽掉了复杂的配置和实现原理，最终给开发者留出了一套简单易懂、易部署和易维护的分布式系统开发工具包。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5899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802</Words>
  <Application>Microsoft Office PowerPoint</Application>
  <PresentationFormat>自定义</PresentationFormat>
  <Paragraphs>161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WelcomeDoc</vt:lpstr>
      <vt:lpstr>Spring Cloud</vt:lpstr>
      <vt:lpstr>微服务</vt:lpstr>
      <vt:lpstr>       微服务的优点</vt:lpstr>
      <vt:lpstr>       微服务的优点</vt:lpstr>
      <vt:lpstr>       微服务的代价</vt:lpstr>
      <vt:lpstr>       云原生（Cloud Native）</vt:lpstr>
      <vt:lpstr>       云原生</vt:lpstr>
      <vt:lpstr>      </vt:lpstr>
      <vt:lpstr>Spring Cloud</vt:lpstr>
      <vt:lpstr>      </vt:lpstr>
      <vt:lpstr>      </vt:lpstr>
      <vt:lpstr>      </vt:lpstr>
      <vt:lpstr>      </vt:lpstr>
      <vt:lpstr>      </vt:lpstr>
      <vt:lpstr>      </vt:lpstr>
      <vt:lpstr>    </vt:lpstr>
      <vt:lpstr>    </vt:lpstr>
      <vt:lpstr>      </vt:lpstr>
      <vt:lpstr>      </vt:lpstr>
      <vt:lpstr>感谢您的支持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2014-12-18T01:58:08Z</dcterms:created>
  <dcterms:modified xsi:type="dcterms:W3CDTF">2019-07-10T06:19:49Z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