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67" r:id="rId3"/>
    <p:sldId id="304" r:id="rId4"/>
    <p:sldId id="494" r:id="rId5"/>
    <p:sldId id="495" r:id="rId6"/>
    <p:sldId id="496" r:id="rId7"/>
    <p:sldId id="497" r:id="rId8"/>
    <p:sldId id="416" r:id="rId9"/>
    <p:sldId id="498" r:id="rId10"/>
    <p:sldId id="493" r:id="rId11"/>
    <p:sldId id="4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EC"/>
    <a:srgbClr val="2E2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3659"/>
  </p:normalViewPr>
  <p:slideViewPr>
    <p:cSldViewPr snapToGrid="0" snapToObjects="1">
      <p:cViewPr varScale="1">
        <p:scale>
          <a:sx n="80" d="100"/>
          <a:sy n="80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9E1BD-B5B2-7348-A769-42AE8AE02AE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DE42-F6F7-AB4A-B444-2295A6360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charset="-122"/>
                <a:ea typeface="KaiTi" charset="-122"/>
                <a:cs typeface="KaiTi" charset="-122"/>
              </a:defRPr>
            </a:lvl1pPr>
            <a:lvl2pPr>
              <a:defRPr>
                <a:latin typeface="KaiTi" charset="-122"/>
                <a:ea typeface="KaiTi" charset="-122"/>
                <a:cs typeface="KaiTi" charset="-122"/>
              </a:defRPr>
            </a:lvl2pPr>
            <a:lvl3pPr>
              <a:defRPr>
                <a:latin typeface="KaiTi" charset="-122"/>
                <a:ea typeface="KaiTi" charset="-122"/>
                <a:cs typeface="KaiTi" charset="-122"/>
              </a:defRPr>
            </a:lvl3pPr>
            <a:lvl4pPr>
              <a:defRPr>
                <a:latin typeface="KaiTi" charset="-122"/>
                <a:ea typeface="KaiTi" charset="-122"/>
                <a:cs typeface="KaiTi" charset="-122"/>
              </a:defRPr>
            </a:lvl4pPr>
            <a:lvl5pPr>
              <a:defRPr>
                <a:latin typeface="KaiTi" charset="-122"/>
                <a:ea typeface="KaiTi" charset="-122"/>
                <a:cs typeface="KaiTi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A9F7-C288-7549-B961-0D86B83726D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856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《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计算机系统综合设计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》</a:t>
            </a:r>
            <a:br>
              <a:rPr lang="zh-CN" altLang="en-US" dirty="0">
                <a:latin typeface="KaiTi" charset="0"/>
                <a:ea typeface="KaiTi" charset="0"/>
                <a:cs typeface="KaiTi" charset="0"/>
              </a:rPr>
            </a:br>
            <a:endParaRPr lang="en-US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KaiTi" charset="0"/>
              <a:ea typeface="KaiTi" charset="0"/>
              <a:cs typeface="KaiTi" charset="0"/>
            </a:endParaRPr>
          </a:p>
          <a:p>
            <a:r>
              <a:rPr lang="en-US" dirty="0">
                <a:latin typeface="KaiTi" charset="0"/>
                <a:ea typeface="KaiTi" charset="0"/>
                <a:cs typeface="KaiTi" charset="0"/>
              </a:rPr>
              <a:t>2022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年第二学期</a:t>
            </a:r>
            <a:endParaRPr lang="en-US" altLang="zh-CN" dirty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武汉大学计算机学院 蔡朝晖</a:t>
            </a:r>
            <a:endParaRPr lang="en-US" dirty="0">
              <a:latin typeface="KaiTi" charset="0"/>
              <a:ea typeface="KaiTi" charset="0"/>
              <a:cs typeface="K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Sword</a:t>
            </a:r>
            <a:r>
              <a:rPr lang="zh-CN" altLang="en-US"/>
              <a:t>实验板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74" y="1621899"/>
            <a:ext cx="7618132" cy="47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8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FPGA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" pitchFamily="49" charset="-122"/>
                <a:ea typeface="楷体" pitchFamily="49" charset="-122"/>
                <a:sym typeface="+mn-ea"/>
              </a:rPr>
              <a:t>开发工具</a:t>
            </a:r>
            <a:br>
              <a:rPr lang="zh-CN" altLang="en-US" dirty="0">
                <a:latin typeface="楷体" pitchFamily="49" charset="-122"/>
                <a:ea typeface="楷体" pitchFamily="49" charset="-122"/>
              </a:rPr>
            </a:b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50" y="1503913"/>
            <a:ext cx="4857008" cy="416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编程语言</a:t>
            </a:r>
            <a:endParaRPr lang="en-US" altLang="zh-CN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Verilog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VHDL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硬件逻辑描述语言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 开发工具</a:t>
            </a:r>
            <a:endParaRPr lang="en-US" altLang="zh-CN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ISE 2018.4     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开发板卡</a:t>
            </a:r>
            <a:endParaRPr lang="en-US" altLang="zh-CN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Clr>
                <a:srgbClr val="0070C0"/>
              </a:buClr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SWORD</a:t>
            </a:r>
            <a:endParaRPr lang="en-US" altLang="zh-CN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 芯片型号</a:t>
            </a:r>
            <a:endParaRPr lang="en-US" altLang="zh-CN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XC7A100TCSG324-1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图片 174" descr="QQ截图20150613130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89" y="448252"/>
            <a:ext cx="6891496" cy="563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7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KaiTi" charset="0"/>
                <a:ea typeface="KaiTi" charset="0"/>
                <a:cs typeface="KaiTi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实验内容</a:t>
            </a:r>
            <a:r>
              <a:rPr lang="en-US" altLang="zh-CN" b="1" dirty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考核方式</a:t>
            </a:r>
            <a:endParaRPr lang="en-US" altLang="zh-CN" b="1" dirty="0">
              <a:solidFill>
                <a:srgbClr val="FF0000"/>
              </a:solidFill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b="1" dirty="0">
                <a:latin typeface="KaiTi" charset="0"/>
                <a:ea typeface="KaiTi" charset="0"/>
                <a:cs typeface="KaiTi" charset="0"/>
              </a:rPr>
              <a:t>设计方法</a:t>
            </a:r>
            <a:endParaRPr lang="en-US" altLang="zh-CN" b="1" dirty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>
                <a:latin typeface="KaiTi" charset="0"/>
                <a:ea typeface="KaiTi" charset="0"/>
                <a:cs typeface="KaiTi" charset="0"/>
              </a:rPr>
              <a:t>Verilog</a:t>
            </a:r>
            <a:r>
              <a:rPr lang="zh-CN" altLang="en-US" b="1" dirty="0">
                <a:latin typeface="KaiTi" charset="0"/>
                <a:ea typeface="KaiTi" charset="0"/>
                <a:cs typeface="KaiTi" charset="0"/>
              </a:rPr>
              <a:t>语言</a:t>
            </a:r>
            <a:endParaRPr lang="en-US" altLang="zh-CN" b="1" dirty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err="1"/>
              <a:t>ModelSim</a:t>
            </a:r>
            <a:r>
              <a:rPr lang="zh-CN" altLang="en-US" b="1" dirty="0"/>
              <a:t>使用及示例分析</a:t>
            </a:r>
            <a:endParaRPr lang="en-US" altLang="zh-CN" b="1" dirty="0"/>
          </a:p>
          <a:p>
            <a:r>
              <a:rPr lang="en-US" altLang="zh-CN" b="1" dirty="0"/>
              <a:t>SWORD</a:t>
            </a:r>
            <a:r>
              <a:rPr lang="zh-CN" altLang="en-US" b="1" dirty="0"/>
              <a:t>开发版介绍</a:t>
            </a:r>
            <a:endParaRPr lang="en-US" altLang="zh-CN" b="1" dirty="0"/>
          </a:p>
          <a:p>
            <a:r>
              <a:rPr lang="en-US" altLang="zh-CN" b="1" dirty="0"/>
              <a:t>ISE</a:t>
            </a:r>
            <a:r>
              <a:rPr lang="zh-CN" altLang="en-US" b="1" dirty="0"/>
              <a:t>使用及示例分析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6445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06550"/>
            <a:ext cx="107156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/>
              <a:t>融会贯通计算机组成与设计课程所教授的知识，通过对知识的综合应用，加深对</a:t>
            </a:r>
            <a:r>
              <a:rPr lang="en-US" altLang="zh-CN" dirty="0"/>
              <a:t>CPU</a:t>
            </a:r>
            <a:r>
              <a:rPr lang="zh-CN" altLang="en-US" dirty="0"/>
              <a:t>系统各模块的工作原理及相互联系的认识。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/>
              <a:t>学习采用</a:t>
            </a:r>
            <a:r>
              <a:rPr lang="en-US" altLang="zh-CN" dirty="0"/>
              <a:t>EDA</a:t>
            </a:r>
            <a:r>
              <a:rPr lang="zh-CN" altLang="en-US" dirty="0"/>
              <a:t>（</a:t>
            </a:r>
            <a:r>
              <a:rPr lang="en-US" altLang="en-US" dirty="0"/>
              <a:t>Electronic Design Automation</a:t>
            </a:r>
            <a:r>
              <a:rPr lang="zh-CN" altLang="en-US" dirty="0"/>
              <a:t>）技术设计</a:t>
            </a:r>
            <a:r>
              <a:rPr lang="en-US" altLang="zh-CN" dirty="0"/>
              <a:t>RISC_V</a:t>
            </a:r>
            <a:r>
              <a:rPr lang="zh-CN" altLang="en-US" dirty="0"/>
              <a:t>单周期</a:t>
            </a:r>
            <a:r>
              <a:rPr lang="en-US" altLang="zh-CN" dirty="0"/>
              <a:t>CPU/</a:t>
            </a:r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的技术与方法。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None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/>
              <a:t>培养科学研究的独立工作能力，取得</a:t>
            </a:r>
            <a:r>
              <a:rPr lang="en-US" altLang="zh-CN" dirty="0"/>
              <a:t>CPU</a:t>
            </a:r>
            <a:r>
              <a:rPr lang="zh-CN" altLang="en-US" dirty="0"/>
              <a:t>设计与仿真的实践和经验。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/>
              <a:t>SOC</a:t>
            </a:r>
            <a:r>
              <a:rPr lang="zh-CN" altLang="en-US" dirty="0">
                <a:latin typeface="+mn-ea"/>
              </a:rPr>
              <a:t>系统，并在</a:t>
            </a:r>
            <a:r>
              <a:rPr lang="en-US" altLang="zh-CN" dirty="0"/>
              <a:t>FPGA</a:t>
            </a:r>
            <a:r>
              <a:rPr lang="zh-CN" altLang="en-US" dirty="0">
                <a:latin typeface="+mn-ea"/>
              </a:rPr>
              <a:t>开发板上实现简单的</a:t>
            </a:r>
            <a:r>
              <a:rPr lang="en-US" altLang="zh-CN" dirty="0"/>
              <a:t>SOC</a:t>
            </a:r>
            <a:r>
              <a:rPr lang="zh-CN" altLang="en-US" dirty="0">
                <a:latin typeface="+mn-ea"/>
              </a:rPr>
              <a:t>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参考示例说明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284"/>
          </a:xfrm>
        </p:spPr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，支持</a:t>
            </a:r>
            <a:r>
              <a:rPr lang="en-US" altLang="zh-CN" dirty="0"/>
              <a:t>7</a:t>
            </a:r>
            <a:r>
              <a:rPr lang="zh-CN" altLang="en-US" dirty="0"/>
              <a:t>条指令</a:t>
            </a:r>
            <a:endParaRPr lang="en-US" altLang="zh-CN" dirty="0"/>
          </a:p>
          <a:p>
            <a:pPr lvl="1"/>
            <a:r>
              <a:rPr lang="en-US" altLang="zh-CN" dirty="0"/>
              <a:t>add/sub/and/or</a:t>
            </a:r>
          </a:p>
          <a:p>
            <a:pPr lvl="1"/>
            <a:r>
              <a:rPr lang="en-US" altLang="zh-CN" dirty="0" err="1"/>
              <a:t>lw,sw</a:t>
            </a:r>
            <a:endParaRPr lang="en-US" altLang="zh-CN" dirty="0"/>
          </a:p>
          <a:p>
            <a:pPr lvl="1"/>
            <a:r>
              <a:rPr lang="en-US" altLang="zh-CN" dirty="0" err="1"/>
              <a:t>beq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——</a:t>
            </a:r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5256" cy="4753306"/>
          </a:xfrm>
        </p:spPr>
        <p:txBody>
          <a:bodyPr>
            <a:normAutofit/>
          </a:bodyPr>
          <a:lstStyle/>
          <a:p>
            <a:r>
              <a:rPr lang="zh-CN" altLang="en-US" dirty="0"/>
              <a:t>对示例单周期</a:t>
            </a:r>
            <a:r>
              <a:rPr lang="en-US" altLang="zh-CN" dirty="0"/>
              <a:t>CPU</a:t>
            </a:r>
            <a:r>
              <a:rPr lang="zh-CN" altLang="en-US" dirty="0"/>
              <a:t>进行指令扩展，至少支持以下指令（</a:t>
            </a:r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404EC"/>
                </a:solidFill>
              </a:rPr>
              <a:t>蓝色</a:t>
            </a:r>
            <a:r>
              <a:rPr lang="zh-CN" altLang="en-US" dirty="0"/>
              <a:t>为增加的指令）</a:t>
            </a:r>
            <a:endParaRPr lang="en-US" altLang="zh-CN" dirty="0"/>
          </a:p>
          <a:p>
            <a:pPr lvl="1"/>
            <a:r>
              <a:rPr lang="en-US" altLang="zh-CN" dirty="0"/>
              <a:t>add/sub/and/or</a:t>
            </a:r>
          </a:p>
          <a:p>
            <a:pPr lvl="1"/>
            <a:r>
              <a:rPr lang="en-US" altLang="zh-CN" dirty="0" err="1"/>
              <a:t>lw</a:t>
            </a:r>
            <a:r>
              <a:rPr lang="en-US" altLang="zh-CN" dirty="0"/>
              <a:t>/</a:t>
            </a:r>
            <a:r>
              <a:rPr lang="en-US" altLang="zh-CN" dirty="0" err="1"/>
              <a:t>sw</a:t>
            </a:r>
            <a:endParaRPr lang="en-US" altLang="zh-CN" dirty="0"/>
          </a:p>
          <a:p>
            <a:pPr lvl="1"/>
            <a:r>
              <a:rPr lang="en-US" altLang="zh-CN" dirty="0" err="1"/>
              <a:t>beq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jalr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jal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rgbClr val="0404EC"/>
                </a:solidFill>
              </a:rPr>
              <a:t>ori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xor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xori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andi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addi</a:t>
            </a:r>
            <a:endParaRPr lang="en-US" altLang="zh-CN" dirty="0">
              <a:solidFill>
                <a:srgbClr val="0404EC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sll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sra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srl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slt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sltu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srai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slti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sltiu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slli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srli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lui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>
                <a:solidFill>
                  <a:srgbClr val="FF0000"/>
                </a:solidFill>
              </a:rPr>
              <a:t>auipc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rgbClr val="0404EC"/>
                </a:solidFill>
              </a:rPr>
              <a:t>lb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lh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lbu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>
                <a:solidFill>
                  <a:srgbClr val="0404EC"/>
                </a:solidFill>
              </a:rPr>
              <a:t>lhu</a:t>
            </a:r>
            <a:r>
              <a:rPr lang="en-US" altLang="zh-CN" dirty="0">
                <a:solidFill>
                  <a:srgbClr val="0404EC"/>
                </a:solidFill>
              </a:rPr>
              <a:t>/sb/</a:t>
            </a:r>
            <a:r>
              <a:rPr lang="en-US" altLang="zh-CN" dirty="0" err="1">
                <a:solidFill>
                  <a:srgbClr val="0404EC"/>
                </a:solidFill>
              </a:rPr>
              <a:t>sh</a:t>
            </a:r>
            <a:r>
              <a:rPr lang="en-US" altLang="zh-CN" dirty="0">
                <a:solidFill>
                  <a:srgbClr val="0404EC"/>
                </a:solidFill>
              </a:rPr>
              <a:t> (</a:t>
            </a:r>
            <a:r>
              <a:rPr lang="zh-CN" altLang="en-US" dirty="0">
                <a:solidFill>
                  <a:srgbClr val="0404EC"/>
                </a:solidFill>
              </a:rPr>
              <a:t>数据在内存中以小端形式存储</a:t>
            </a:r>
            <a:r>
              <a:rPr lang="en-US" altLang="zh-CN" dirty="0">
                <a:solidFill>
                  <a:srgbClr val="0404EC"/>
                </a:solidFill>
              </a:rPr>
              <a:t>little endian)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bne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blt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bge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bltu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bgeu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2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——</a:t>
            </a:r>
            <a:r>
              <a:rPr lang="zh-CN" altLang="en-US" dirty="0"/>
              <a:t>五级流水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5256" cy="4753306"/>
          </a:xfrm>
        </p:spPr>
        <p:txBody>
          <a:bodyPr>
            <a:normAutofit/>
          </a:bodyPr>
          <a:lstStyle/>
          <a:p>
            <a:r>
              <a:rPr lang="zh-CN" altLang="en-US" dirty="0"/>
              <a:t>在单周期</a:t>
            </a:r>
            <a:r>
              <a:rPr lang="en-US" altLang="zh-CN" dirty="0"/>
              <a:t>CPU</a:t>
            </a:r>
            <a:r>
              <a:rPr lang="zh-CN" altLang="en-US" dirty="0"/>
              <a:t>基础上，至少支持以下指令（</a:t>
            </a:r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指令不要求实现）</a:t>
            </a:r>
            <a:endParaRPr lang="en-US" altLang="zh-CN" dirty="0"/>
          </a:p>
          <a:p>
            <a:pPr lvl="1"/>
            <a:r>
              <a:rPr lang="en-US" altLang="zh-CN" dirty="0"/>
              <a:t>add/sub/and/or</a:t>
            </a:r>
          </a:p>
          <a:p>
            <a:pPr lvl="1"/>
            <a:r>
              <a:rPr lang="en-US" altLang="zh-CN" dirty="0" err="1"/>
              <a:t>lw</a:t>
            </a:r>
            <a:r>
              <a:rPr lang="en-US" altLang="zh-CN" dirty="0"/>
              <a:t>/</a:t>
            </a:r>
            <a:r>
              <a:rPr lang="en-US" altLang="zh-CN" dirty="0" err="1"/>
              <a:t>sw</a:t>
            </a:r>
            <a:endParaRPr lang="en-US" altLang="zh-CN" dirty="0"/>
          </a:p>
          <a:p>
            <a:pPr lvl="1"/>
            <a:r>
              <a:rPr lang="en-US" altLang="zh-CN" dirty="0" err="1"/>
              <a:t>beq</a:t>
            </a:r>
            <a:endParaRPr lang="en-US" altLang="zh-CN" dirty="0"/>
          </a:p>
          <a:p>
            <a:pPr lvl="1"/>
            <a:r>
              <a:rPr lang="en-US" altLang="zh-CN" dirty="0" err="1"/>
              <a:t>jalr</a:t>
            </a:r>
            <a:r>
              <a:rPr lang="en-US" altLang="zh-CN" dirty="0"/>
              <a:t>/</a:t>
            </a:r>
            <a:r>
              <a:rPr lang="en-US" altLang="zh-CN" dirty="0" err="1"/>
              <a:t>jal</a:t>
            </a:r>
            <a:endParaRPr lang="en-US" altLang="zh-CN" dirty="0"/>
          </a:p>
          <a:p>
            <a:pPr lvl="1"/>
            <a:r>
              <a:rPr lang="en-US" altLang="zh-CN" dirty="0" err="1"/>
              <a:t>ori</a:t>
            </a:r>
            <a:r>
              <a:rPr lang="en-US" altLang="zh-CN" dirty="0"/>
              <a:t>/</a:t>
            </a:r>
            <a:r>
              <a:rPr lang="en-US" altLang="zh-CN" dirty="0" err="1"/>
              <a:t>xor</a:t>
            </a:r>
            <a:r>
              <a:rPr lang="en-US" altLang="zh-CN" dirty="0"/>
              <a:t>/</a:t>
            </a:r>
            <a:r>
              <a:rPr lang="en-US" altLang="zh-CN" dirty="0" err="1"/>
              <a:t>xori</a:t>
            </a:r>
            <a:r>
              <a:rPr lang="en-US" altLang="zh-CN" dirty="0"/>
              <a:t>/</a:t>
            </a:r>
            <a:r>
              <a:rPr lang="en-US" altLang="zh-CN" dirty="0" err="1"/>
              <a:t>andi</a:t>
            </a:r>
            <a:r>
              <a:rPr lang="en-US" altLang="zh-CN" dirty="0"/>
              <a:t>/</a:t>
            </a:r>
            <a:r>
              <a:rPr lang="en-US" altLang="zh-CN" dirty="0" err="1"/>
              <a:t>addi</a:t>
            </a:r>
            <a:endParaRPr lang="en-US" altLang="zh-CN" dirty="0"/>
          </a:p>
          <a:p>
            <a:pPr lvl="1"/>
            <a:r>
              <a:rPr lang="en-US" altLang="zh-CN" dirty="0" err="1"/>
              <a:t>sll</a:t>
            </a:r>
            <a:r>
              <a:rPr lang="en-US" altLang="zh-CN" dirty="0"/>
              <a:t>/</a:t>
            </a:r>
            <a:r>
              <a:rPr lang="en-US" altLang="zh-CN" dirty="0" err="1"/>
              <a:t>sra</a:t>
            </a:r>
            <a:r>
              <a:rPr lang="en-US" altLang="zh-CN" dirty="0"/>
              <a:t>/</a:t>
            </a:r>
            <a:r>
              <a:rPr lang="en-US" altLang="zh-CN" dirty="0" err="1"/>
              <a:t>srl</a:t>
            </a:r>
            <a:r>
              <a:rPr lang="en-US" altLang="zh-CN" dirty="0"/>
              <a:t>/</a:t>
            </a:r>
            <a:r>
              <a:rPr lang="en-US" altLang="zh-CN" dirty="0" err="1"/>
              <a:t>slt</a:t>
            </a:r>
            <a:r>
              <a:rPr lang="en-US" altLang="zh-CN" dirty="0"/>
              <a:t>/</a:t>
            </a:r>
            <a:r>
              <a:rPr lang="en-US" altLang="zh-CN" dirty="0" err="1"/>
              <a:t>sltu</a:t>
            </a:r>
            <a:r>
              <a:rPr lang="en-US" altLang="zh-CN" dirty="0"/>
              <a:t>/</a:t>
            </a:r>
            <a:r>
              <a:rPr lang="en-US" altLang="zh-CN" dirty="0" err="1"/>
              <a:t>srai</a:t>
            </a:r>
            <a:r>
              <a:rPr lang="en-US" altLang="zh-CN" dirty="0"/>
              <a:t>/</a:t>
            </a:r>
            <a:r>
              <a:rPr lang="en-US" altLang="zh-CN" dirty="0" err="1"/>
              <a:t>slti</a:t>
            </a:r>
            <a:r>
              <a:rPr lang="en-US" altLang="zh-CN" dirty="0"/>
              <a:t>/</a:t>
            </a:r>
            <a:r>
              <a:rPr lang="en-US" altLang="zh-CN" dirty="0" err="1"/>
              <a:t>sltiu</a:t>
            </a:r>
            <a:r>
              <a:rPr lang="en-US" altLang="zh-CN" dirty="0"/>
              <a:t>/</a:t>
            </a:r>
            <a:r>
              <a:rPr lang="en-US" altLang="zh-CN" dirty="0" err="1"/>
              <a:t>slli</a:t>
            </a:r>
            <a:r>
              <a:rPr lang="en-US" altLang="zh-CN" dirty="0"/>
              <a:t>/</a:t>
            </a:r>
            <a:r>
              <a:rPr lang="en-US" altLang="zh-CN" dirty="0" err="1"/>
              <a:t>srli</a:t>
            </a:r>
            <a:r>
              <a:rPr lang="en-US" altLang="zh-CN" dirty="0"/>
              <a:t>/</a:t>
            </a:r>
            <a:r>
              <a:rPr lang="en-US" altLang="zh-CN" dirty="0" err="1"/>
              <a:t>lui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lb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lh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lbu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lhu</a:t>
            </a:r>
            <a:r>
              <a:rPr lang="en-US" altLang="zh-CN" dirty="0">
                <a:solidFill>
                  <a:srgbClr val="FF0000"/>
                </a:solidFill>
              </a:rPr>
              <a:t>/sb/</a:t>
            </a:r>
            <a:r>
              <a:rPr lang="en-US" altLang="zh-CN" dirty="0" err="1">
                <a:solidFill>
                  <a:srgbClr val="FF0000"/>
                </a:solidFill>
              </a:rPr>
              <a:t>sh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数据在内存中以小端形式存储</a:t>
            </a:r>
            <a:r>
              <a:rPr lang="en-US" altLang="zh-CN" dirty="0">
                <a:solidFill>
                  <a:srgbClr val="FF0000"/>
                </a:solidFill>
              </a:rPr>
              <a:t>little endian</a:t>
            </a:r>
            <a:r>
              <a:rPr lang="en-US" altLang="zh-CN" dirty="0">
                <a:solidFill>
                  <a:srgbClr val="0404EC"/>
                </a:solidFill>
              </a:rPr>
              <a:t>)</a:t>
            </a:r>
          </a:p>
          <a:p>
            <a:pPr lvl="1"/>
            <a:r>
              <a:rPr lang="en-US" altLang="zh-CN" dirty="0" err="1"/>
              <a:t>bne</a:t>
            </a:r>
            <a:r>
              <a:rPr lang="en-US" altLang="zh-CN" dirty="0"/>
              <a:t>/</a:t>
            </a:r>
            <a:r>
              <a:rPr lang="en-US" altLang="zh-CN" dirty="0" err="1"/>
              <a:t>blt</a:t>
            </a:r>
            <a:r>
              <a:rPr lang="en-US" altLang="zh-CN" dirty="0"/>
              <a:t>/</a:t>
            </a:r>
            <a:r>
              <a:rPr lang="en-US" altLang="zh-CN" dirty="0" err="1"/>
              <a:t>bge</a:t>
            </a:r>
            <a:r>
              <a:rPr lang="en-US" altLang="zh-CN" dirty="0"/>
              <a:t>/</a:t>
            </a:r>
            <a:r>
              <a:rPr lang="en-US" altLang="zh-CN" dirty="0" err="1"/>
              <a:t>bltu</a:t>
            </a:r>
            <a:r>
              <a:rPr lang="en-US" altLang="zh-CN" dirty="0"/>
              <a:t>/</a:t>
            </a:r>
            <a:r>
              <a:rPr lang="en-US" altLang="zh-CN" dirty="0" err="1"/>
              <a:t>bgeu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auipc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41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——</a:t>
            </a:r>
            <a:r>
              <a:rPr lang="zh-CN" altLang="en-US" dirty="0"/>
              <a:t>五级流水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在单周期的基础上，实现流水线</a:t>
            </a:r>
            <a:r>
              <a:rPr lang="en-US" altLang="zh-CN" dirty="0"/>
              <a:t>CPU</a:t>
            </a:r>
            <a:r>
              <a:rPr lang="zh-CN" altLang="en-US" dirty="0"/>
              <a:t>并且实现处理数据冒险，控制冒险等该实验是分层次递进的，分为以下几个阶段：</a:t>
            </a:r>
            <a:endParaRPr lang="en-US" altLang="zh-CN" dirty="0"/>
          </a:p>
          <a:p>
            <a:r>
              <a:rPr lang="zh-CN" altLang="en-US" dirty="0"/>
              <a:t>流水线</a:t>
            </a:r>
            <a:r>
              <a:rPr lang="en-US" altLang="zh-CN" dirty="0"/>
              <a:t>CPU(</a:t>
            </a:r>
            <a:r>
              <a:rPr lang="zh-CN" altLang="en-US" dirty="0"/>
              <a:t>不考虑冒险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流水线</a:t>
            </a:r>
            <a:r>
              <a:rPr lang="en-US" altLang="zh-CN" dirty="0"/>
              <a:t>CPU(EXE</a:t>
            </a:r>
            <a:r>
              <a:rPr lang="zh-CN" altLang="en-US" dirty="0"/>
              <a:t>级数据冒险</a:t>
            </a:r>
            <a:r>
              <a:rPr lang="en-US" altLang="zh-CN" dirty="0"/>
              <a:t>1)</a:t>
            </a:r>
          </a:p>
          <a:p>
            <a:r>
              <a:rPr lang="zh-CN" altLang="en-US" dirty="0"/>
              <a:t>流水线</a:t>
            </a:r>
            <a:r>
              <a:rPr lang="en-US" altLang="zh-CN" dirty="0"/>
              <a:t>CPU(EXE</a:t>
            </a:r>
            <a:r>
              <a:rPr lang="zh-CN" altLang="en-US" dirty="0"/>
              <a:t>级数据冒险</a:t>
            </a:r>
            <a:r>
              <a:rPr lang="en-US" altLang="zh-CN" dirty="0"/>
              <a:t>2)</a:t>
            </a:r>
          </a:p>
          <a:p>
            <a:r>
              <a:rPr lang="zh-CN" altLang="en-US" dirty="0"/>
              <a:t>流水线</a:t>
            </a:r>
            <a:r>
              <a:rPr lang="en-US" altLang="zh-CN" dirty="0"/>
              <a:t>CPU(EXE</a:t>
            </a:r>
            <a:r>
              <a:rPr lang="zh-CN" altLang="en-US" dirty="0"/>
              <a:t>级数据冒险</a:t>
            </a:r>
            <a:r>
              <a:rPr lang="en-US" altLang="zh-CN" dirty="0"/>
              <a:t>3)</a:t>
            </a:r>
          </a:p>
          <a:p>
            <a:r>
              <a:rPr lang="zh-CN" altLang="en-US" dirty="0"/>
              <a:t>流水线</a:t>
            </a:r>
            <a:r>
              <a:rPr lang="en-US" altLang="zh-CN" dirty="0"/>
              <a:t>CPU(JALR,JAL</a:t>
            </a:r>
            <a:r>
              <a:rPr lang="zh-CN" altLang="en-US" dirty="0"/>
              <a:t>控制冒险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流水线</a:t>
            </a:r>
            <a:r>
              <a:rPr lang="en-US" altLang="zh-CN" dirty="0"/>
              <a:t>CPU(BEQ</a:t>
            </a:r>
            <a:r>
              <a:rPr lang="zh-CN" altLang="en-US" dirty="0"/>
              <a:t>指令控制冒险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流水线</a:t>
            </a:r>
            <a:r>
              <a:rPr lang="en-US" altLang="zh-CN" dirty="0">
                <a:solidFill>
                  <a:srgbClr val="FF0000"/>
                </a:solidFill>
              </a:rPr>
              <a:t>CPU(BEQ</a:t>
            </a:r>
            <a:r>
              <a:rPr lang="zh-CN" altLang="en-US" dirty="0">
                <a:solidFill>
                  <a:srgbClr val="FF0000"/>
                </a:solidFill>
              </a:rPr>
              <a:t>指令引入的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级数据冒险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03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实验参考书</a:t>
            </a:r>
          </a:p>
        </p:txBody>
      </p:sp>
      <p:pic>
        <p:nvPicPr>
          <p:cNvPr id="32771" name="Picture 3" descr="C:\Users\Q. Liu\Desktop\计算机组成原理与设计——Verilog HDL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26" y="1551626"/>
            <a:ext cx="3152789" cy="44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9787111631118-sr-计算机组成与设计  （英文版）原书第五版RISC-V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62" y="1551625"/>
            <a:ext cx="4625337" cy="46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0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A6C3-1C56-4586-A061-545E492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0675C-79B0-4310-9417-0A2A1993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4"/>
            <a:ext cx="10515600" cy="5260975"/>
          </a:xfrm>
        </p:spPr>
        <p:txBody>
          <a:bodyPr/>
          <a:lstStyle/>
          <a:p>
            <a:r>
              <a:rPr lang="en-US" altLang="zh-CN" dirty="0"/>
              <a:t>PC:</a:t>
            </a:r>
            <a:r>
              <a:rPr lang="zh-CN" altLang="en-US" dirty="0"/>
              <a:t>程序计数器</a:t>
            </a:r>
            <a:endParaRPr lang="en-US" altLang="zh-CN" dirty="0"/>
          </a:p>
          <a:p>
            <a:r>
              <a:rPr lang="en-US" altLang="zh-CN" dirty="0"/>
              <a:t>NPC:</a:t>
            </a:r>
            <a:r>
              <a:rPr lang="zh-CN" altLang="en-US" dirty="0"/>
              <a:t>生成</a:t>
            </a:r>
            <a:r>
              <a:rPr lang="en-US" altLang="zh-CN" dirty="0"/>
              <a:t>PC</a:t>
            </a:r>
          </a:p>
          <a:p>
            <a:r>
              <a:rPr lang="en-US" altLang="zh-CN" dirty="0" err="1"/>
              <a:t>alu.v</a:t>
            </a:r>
            <a:r>
              <a:rPr lang="en-US" altLang="zh-CN" dirty="0"/>
              <a:t>:</a:t>
            </a:r>
            <a:r>
              <a:rPr lang="zh-CN" altLang="en-US" dirty="0"/>
              <a:t>运算器</a:t>
            </a:r>
            <a:endParaRPr lang="en-US" altLang="zh-CN" dirty="0"/>
          </a:p>
          <a:p>
            <a:r>
              <a:rPr lang="en-US" altLang="zh-CN" dirty="0" err="1"/>
              <a:t>RF.v</a:t>
            </a:r>
            <a:r>
              <a:rPr lang="en-US" altLang="zh-CN" dirty="0"/>
              <a:t>: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en-US" altLang="zh-CN" dirty="0" err="1"/>
              <a:t>EXT.v</a:t>
            </a:r>
            <a:r>
              <a:rPr lang="en-US" altLang="zh-CN" dirty="0"/>
              <a:t>:</a:t>
            </a:r>
            <a:r>
              <a:rPr lang="zh-CN" altLang="en-US" dirty="0"/>
              <a:t>立即数生成部件</a:t>
            </a:r>
            <a:endParaRPr lang="en-US" altLang="zh-CN" dirty="0"/>
          </a:p>
          <a:p>
            <a:r>
              <a:rPr lang="en-US" altLang="zh-CN" dirty="0" err="1"/>
              <a:t>ctrl.v</a:t>
            </a:r>
            <a:r>
              <a:rPr lang="en-US" altLang="zh-CN" dirty="0"/>
              <a:t>:</a:t>
            </a:r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en-US" altLang="zh-CN" dirty="0" err="1"/>
              <a:t>ctrl_encode_def.v</a:t>
            </a:r>
            <a:r>
              <a:rPr lang="en-US" altLang="zh-CN" dirty="0"/>
              <a:t>:</a:t>
            </a:r>
            <a:r>
              <a:rPr lang="zh-CN" altLang="en-US" dirty="0"/>
              <a:t>操作码宏定义文件</a:t>
            </a:r>
            <a:endParaRPr lang="en-US" altLang="zh-CN" dirty="0"/>
          </a:p>
          <a:p>
            <a:r>
              <a:rPr lang="en-US" altLang="zh-CN" dirty="0" err="1"/>
              <a:t>im.v</a:t>
            </a:r>
            <a:r>
              <a:rPr lang="en-US" altLang="zh-CN" dirty="0"/>
              <a:t>:</a:t>
            </a:r>
            <a:r>
              <a:rPr lang="zh-CN" altLang="en-US" dirty="0"/>
              <a:t>指令存储器</a:t>
            </a:r>
            <a:endParaRPr lang="en-US" altLang="zh-CN" dirty="0"/>
          </a:p>
          <a:p>
            <a:r>
              <a:rPr lang="en-US" altLang="zh-CN" dirty="0" err="1"/>
              <a:t>dm.v</a:t>
            </a:r>
            <a:r>
              <a:rPr lang="en-US" altLang="zh-CN" dirty="0"/>
              <a:t>:</a:t>
            </a:r>
            <a:r>
              <a:rPr lang="zh-CN" altLang="en-US" dirty="0"/>
              <a:t>数据存储器</a:t>
            </a:r>
            <a:endParaRPr lang="en-US" altLang="zh-CN" dirty="0"/>
          </a:p>
          <a:p>
            <a:r>
              <a:rPr lang="en-US" altLang="zh-CN" dirty="0"/>
              <a:t>SCPU:</a:t>
            </a:r>
            <a:r>
              <a:rPr lang="zh-CN" altLang="en-US" dirty="0"/>
              <a:t>不包含存储器的通路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2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12393</TotalTime>
  <Words>563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KaiTi</vt:lpstr>
      <vt:lpstr>KaiTi</vt:lpstr>
      <vt:lpstr>宋体</vt:lpstr>
      <vt:lpstr>Arial</vt:lpstr>
      <vt:lpstr>Calibri</vt:lpstr>
      <vt:lpstr>Calibri Light</vt:lpstr>
      <vt:lpstr>Courier New</vt:lpstr>
      <vt:lpstr>Wingdings</vt:lpstr>
      <vt:lpstr>Office Theme</vt:lpstr>
      <vt:lpstr>《计算机系统综合设计》 </vt:lpstr>
      <vt:lpstr>目录</vt:lpstr>
      <vt:lpstr>实验目的</vt:lpstr>
      <vt:lpstr>参考示例说明</vt:lpstr>
      <vt:lpstr>实验内容一——单周期CPU</vt:lpstr>
      <vt:lpstr>实验内容二——五级流水CPU</vt:lpstr>
      <vt:lpstr>实验内容二——五级流水CPU</vt:lpstr>
      <vt:lpstr>实验参考书</vt:lpstr>
      <vt:lpstr>示例代码说明</vt:lpstr>
      <vt:lpstr>Sword实验板</vt:lpstr>
      <vt:lpstr>FPGA开发工具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实验说明</dc:title>
  <dc:creator>Qin Liu</dc:creator>
  <cp:lastModifiedBy>cai zhaohui</cp:lastModifiedBy>
  <cp:revision>365</cp:revision>
  <dcterms:created xsi:type="dcterms:W3CDTF">2016-02-24T07:46:05Z</dcterms:created>
  <dcterms:modified xsi:type="dcterms:W3CDTF">2022-04-26T09:21:23Z</dcterms:modified>
</cp:coreProperties>
</file>