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5" r:id="rId4"/>
    <p:sldId id="256" r:id="rId6"/>
    <p:sldId id="279" r:id="rId7"/>
    <p:sldId id="261" r:id="rId8"/>
    <p:sldId id="310" r:id="rId9"/>
    <p:sldId id="300" r:id="rId10"/>
    <p:sldId id="301" r:id="rId11"/>
    <p:sldId id="283" r:id="rId12"/>
    <p:sldId id="287" r:id="rId13"/>
    <p:sldId id="306" r:id="rId14"/>
    <p:sldId id="303" r:id="rId15"/>
    <p:sldId id="296"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9CF7B0C9-A761-42D7-8178-18A531DBC66D}">
          <p14:sldIdLst>
            <p14:sldId id="265"/>
          </p14:sldIdLst>
        </p14:section>
        <p14:section name="目录页" id="{AF79938C-F5A9-4594-B91B-E5086DE7B20B}">
          <p14:sldIdLst/>
        </p14:section>
        <p14:section name="内页" id="{A5E11F2E-C1F9-4482-B231-AEE9330207DE}">
          <p14:sldIdLst>
            <p14:sldId id="256"/>
            <p14:sldId id="279"/>
            <p14:sldId id="261"/>
            <p14:sldId id="310"/>
            <p14:sldId id="300"/>
            <p14:sldId id="301"/>
            <p14:sldId id="283"/>
            <p14:sldId id="287"/>
            <p14:sldId id="306"/>
            <p14:sldId id="303"/>
            <p14:sldId id="296"/>
          </p14:sldIdLst>
        </p14:section>
        <p14:section name="尾页" id="{59DD4326-F351-47EC-81AD-DDE2B18E75C5}">
          <p14:sldIdLst>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E"/>
    <a:srgbClr val="2B7FD3"/>
    <a:srgbClr val="D9D9D9"/>
    <a:srgbClr val="404040"/>
    <a:srgbClr val="113E6A"/>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72"/>
      </p:cViewPr>
      <p:guideLst/>
    </p:cSldViewPr>
  </p:slideViewPr>
  <p:notesTextViewPr>
    <p:cViewPr>
      <p:scale>
        <a:sx n="1" d="1"/>
        <a:sy n="1" d="1"/>
      </p:scale>
      <p:origin x="0" y="0"/>
    </p:cViewPr>
  </p:notesTextViewPr>
  <p:sorterViewPr>
    <p:cViewPr>
      <p:scale>
        <a:sx n="75" d="100"/>
        <a:sy n="75" d="100"/>
      </p:scale>
      <p:origin x="0" y="-69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75532-DB28-48B1-86E9-D9BFEF7A03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BF28B-428F-470F-BE5C-ED93D8D7AF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olidFill>
                  <a:prstClr val="black">
                    <a:lumMod val="75000"/>
                    <a:lumOff val="25000"/>
                  </a:prstClr>
                </a:solidFill>
                <a:latin typeface="微软雅黑" panose="020B0503020204020204" pitchFamily="34" charset="-122"/>
                <a:sym typeface="+mn-ea"/>
              </a:rPr>
              <a:t>设计更高效的网络结构。在保证检测精度的前提下实现更快的推理速度</a:t>
            </a:r>
            <a:r>
              <a:rPr lang="en-US" altLang="zh-CN" dirty="0">
                <a:solidFill>
                  <a:prstClr val="black">
                    <a:lumMod val="75000"/>
                    <a:lumOff val="25000"/>
                  </a:prstClr>
                </a:solidFill>
                <a:latin typeface="微软雅黑" panose="020B0503020204020204" pitchFamily="34" charset="-122"/>
                <a:sym typeface="+mn-ea"/>
              </a:rPr>
              <a:t>       </a:t>
            </a:r>
            <a:endParaRPr lang="en-US" altLang="zh-CN" dirty="0">
              <a:solidFill>
                <a:prstClr val="black">
                  <a:lumMod val="75000"/>
                  <a:lumOff val="25000"/>
                </a:prstClr>
              </a:solidFill>
              <a:latin typeface="微软雅黑" panose="020B0503020204020204" pitchFamily="34" charset="-122"/>
              <a:sym typeface="+mn-ea"/>
            </a:endParaRPr>
          </a:p>
          <a:p>
            <a:r>
              <a:rPr lang="zh-CN" altLang="en-US" dirty="0">
                <a:solidFill>
                  <a:prstClr val="black">
                    <a:lumMod val="75000"/>
                    <a:lumOff val="25000"/>
                  </a:prstClr>
                </a:solidFill>
                <a:latin typeface="微软雅黑" panose="020B0503020204020204" pitchFamily="34" charset="-122"/>
                <a:sym typeface="+mn-ea"/>
              </a:rPr>
              <a:t>目前的</a:t>
            </a:r>
            <a:r>
              <a:rPr lang="en-US" altLang="zh-CN" dirty="0">
                <a:solidFill>
                  <a:prstClr val="black">
                    <a:lumMod val="75000"/>
                    <a:lumOff val="25000"/>
                  </a:prstClr>
                </a:solidFill>
                <a:latin typeface="微软雅黑" panose="020B0503020204020204" pitchFamily="34" charset="-122"/>
                <a:sym typeface="+mn-ea"/>
              </a:rPr>
              <a:t>ReID</a:t>
            </a:r>
            <a:r>
              <a:rPr lang="zh-CN" altLang="en-US" dirty="0">
                <a:solidFill>
                  <a:prstClr val="black">
                    <a:lumMod val="75000"/>
                    <a:lumOff val="25000"/>
                  </a:prstClr>
                </a:solidFill>
                <a:latin typeface="微软雅黑" panose="020B0503020204020204" pitchFamily="34" charset="-122"/>
                <a:sym typeface="+mn-ea"/>
              </a:rPr>
              <a:t>模型存在结构简单、判别力不足的问题，未来将引入注意力机制（如</a:t>
            </a:r>
            <a:r>
              <a:rPr lang="en-US" altLang="zh-CN" dirty="0">
                <a:solidFill>
                  <a:prstClr val="black">
                    <a:lumMod val="75000"/>
                    <a:lumOff val="25000"/>
                  </a:prstClr>
                </a:solidFill>
                <a:latin typeface="微软雅黑" panose="020B0503020204020204" pitchFamily="34" charset="-122"/>
                <a:sym typeface="+mn-ea"/>
              </a:rPr>
              <a:t>SE</a:t>
            </a:r>
            <a:r>
              <a:rPr lang="zh-CN" altLang="en-US" dirty="0">
                <a:solidFill>
                  <a:prstClr val="black">
                    <a:lumMod val="75000"/>
                    <a:lumOff val="25000"/>
                  </a:prstClr>
                </a:solidFill>
                <a:latin typeface="微软雅黑" panose="020B0503020204020204" pitchFamily="34" charset="-122"/>
                <a:sym typeface="+mn-ea"/>
              </a:rPr>
              <a:t>、</a:t>
            </a:r>
            <a:r>
              <a:rPr lang="en-US" altLang="zh-CN" dirty="0">
                <a:solidFill>
                  <a:prstClr val="black">
                    <a:lumMod val="75000"/>
                    <a:lumOff val="25000"/>
                  </a:prstClr>
                </a:solidFill>
                <a:latin typeface="微软雅黑" panose="020B0503020204020204" pitchFamily="34" charset="-122"/>
                <a:sym typeface="+mn-ea"/>
              </a:rPr>
              <a:t>CBAM</a:t>
            </a:r>
            <a:r>
              <a:rPr lang="zh-CN" altLang="en-US" dirty="0">
                <a:solidFill>
                  <a:prstClr val="black">
                    <a:lumMod val="75000"/>
                    <a:lumOff val="25000"/>
                  </a:prstClr>
                </a:solidFill>
                <a:latin typeface="微软雅黑" panose="020B0503020204020204" pitchFamily="34" charset="-122"/>
                <a:sym typeface="+mn-ea"/>
              </a:rPr>
              <a:t>或</a:t>
            </a:r>
            <a:r>
              <a:rPr lang="en-US" altLang="zh-CN" dirty="0">
                <a:solidFill>
                  <a:prstClr val="black">
                    <a:lumMod val="75000"/>
                    <a:lumOff val="25000"/>
                  </a:prstClr>
                </a:solidFill>
                <a:latin typeface="微软雅黑" panose="020B0503020204020204" pitchFamily="34" charset="-122"/>
                <a:sym typeface="+mn-ea"/>
              </a:rPr>
              <a:t>Transformer</a:t>
            </a:r>
            <a:r>
              <a:rPr lang="zh-CN" altLang="en-US" dirty="0">
                <a:solidFill>
                  <a:prstClr val="black">
                    <a:lumMod val="75000"/>
                    <a:lumOff val="25000"/>
                  </a:prstClr>
                </a:solidFill>
                <a:latin typeface="微软雅黑" panose="020B0503020204020204" pitchFamily="34" charset="-122"/>
                <a:sym typeface="+mn-ea"/>
              </a:rPr>
              <a:t>模块）以增强模型对目标外观细节的感知能力。</a:t>
            </a:r>
            <a:endParaRPr lang="zh-CN" altLang="en-US" dirty="0">
              <a:solidFill>
                <a:prstClr val="black">
                  <a:lumMod val="75000"/>
                  <a:lumOff val="25000"/>
                </a:prstClr>
              </a:solidFill>
              <a:latin typeface="微软雅黑" panose="020B0503020204020204" pitchFamily="34" charset="-122"/>
              <a:sym typeface="+mn-ea"/>
            </a:endParaRPr>
          </a:p>
          <a:p>
            <a:r>
              <a:rPr lang="zh-CN" altLang="en-US" dirty="0">
                <a:solidFill>
                  <a:prstClr val="black">
                    <a:lumMod val="75000"/>
                    <a:lumOff val="25000"/>
                  </a:prstClr>
                </a:solidFill>
                <a:latin typeface="微软雅黑" panose="020B0503020204020204" pitchFamily="34" charset="-122"/>
                <a:sym typeface="+mn-ea"/>
              </a:rPr>
              <a:t>为解决遮挡、短期丢失目标等问题，未来将尝试将长短时记忆网络（</a:t>
            </a:r>
            <a:r>
              <a:rPr lang="en-US" altLang="zh-CN" dirty="0">
                <a:solidFill>
                  <a:prstClr val="black">
                    <a:lumMod val="75000"/>
                    <a:lumOff val="25000"/>
                  </a:prstClr>
                </a:solidFill>
                <a:latin typeface="微软雅黑" panose="020B0503020204020204" pitchFamily="34" charset="-122"/>
                <a:sym typeface="+mn-ea"/>
              </a:rPr>
              <a:t>LSTM</a:t>
            </a:r>
            <a:r>
              <a:rPr lang="zh-CN" altLang="en-US" dirty="0">
                <a:solidFill>
                  <a:prstClr val="black">
                    <a:lumMod val="75000"/>
                    <a:lumOff val="25000"/>
                  </a:prstClr>
                </a:solidFill>
                <a:latin typeface="微软雅黑" panose="020B0503020204020204" pitchFamily="34" charset="-122"/>
                <a:sym typeface="+mn-ea"/>
              </a:rPr>
              <a:t>）引入目标追踪模块中，通过利用连续帧之间的时序信息，实现对目标行为模式的建模。</a:t>
            </a:r>
            <a:endParaRPr lang="en-US" altLang="zh-CN" dirty="0">
              <a:solidFill>
                <a:prstClr val="black">
                  <a:lumMod val="75000"/>
                  <a:lumOff val="25000"/>
                </a:prstClr>
              </a:solidFill>
              <a:latin typeface="微软雅黑" panose="020B0503020204020204" pitchFamily="34" charset="-122"/>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olidFill>
                  <a:srgbClr val="004C54"/>
                </a:solidFill>
                <a:latin typeface="微软雅黑" panose="020B0503020204020204" pitchFamily="34" charset="-122"/>
                <a:ea typeface="微软雅黑" panose="020B0503020204020204" pitchFamily="34" charset="-122"/>
                <a:sym typeface="+mn-ea"/>
              </a:rPr>
              <a:t>在多目标跟踪任务中，传统</a:t>
            </a:r>
            <a:r>
              <a:rPr lang="en-US" altLang="zh-CN" dirty="0">
                <a:solidFill>
                  <a:srgbClr val="004C54"/>
                </a:solidFill>
                <a:latin typeface="微软雅黑" panose="020B0503020204020204" pitchFamily="34" charset="-122"/>
                <a:ea typeface="微软雅黑" panose="020B0503020204020204" pitchFamily="34" charset="-122"/>
                <a:sym typeface="+mn-ea"/>
              </a:rPr>
              <a:t> YOLOv5 </a:t>
            </a:r>
            <a:r>
              <a:rPr lang="zh-CN" altLang="en-US" dirty="0">
                <a:solidFill>
                  <a:srgbClr val="004C54"/>
                </a:solidFill>
                <a:latin typeface="微软雅黑" panose="020B0503020204020204" pitchFamily="34" charset="-122"/>
                <a:ea typeface="微软雅黑" panose="020B0503020204020204" pitchFamily="34" charset="-122"/>
                <a:sym typeface="+mn-ea"/>
              </a:rPr>
              <a:t>采用的</a:t>
            </a:r>
            <a:r>
              <a:rPr lang="en-US" altLang="zh-CN" dirty="0">
                <a:solidFill>
                  <a:srgbClr val="004C54"/>
                </a:solidFill>
                <a:latin typeface="微软雅黑" panose="020B0503020204020204" pitchFamily="34" charset="-122"/>
                <a:ea typeface="微软雅黑" panose="020B0503020204020204" pitchFamily="34" charset="-122"/>
                <a:sym typeface="+mn-ea"/>
              </a:rPr>
              <a:t> CIOU </a:t>
            </a:r>
            <a:r>
              <a:rPr lang="zh-CN" altLang="en-US" dirty="0">
                <a:solidFill>
                  <a:srgbClr val="004C54"/>
                </a:solidFill>
                <a:latin typeface="微软雅黑" panose="020B0503020204020204" pitchFamily="34" charset="-122"/>
                <a:ea typeface="微软雅黑" panose="020B0503020204020204" pitchFamily="34" charset="-122"/>
                <a:sym typeface="+mn-ea"/>
              </a:rPr>
              <a:t>损失函数在复杂场景下存在局限性，尤其当目标尺度较小、运动速度快或存在角度偏移时，检测框易出现定位偏差、跟踪抖动甚至目标丢失的问题。</a:t>
            </a:r>
            <a:r>
              <a:rPr lang="en-US" altLang="zh-CN" dirty="0">
                <a:solidFill>
                  <a:srgbClr val="004C54"/>
                </a:solidFill>
                <a:latin typeface="微软雅黑" panose="020B0503020204020204" pitchFamily="34" charset="-122"/>
                <a:ea typeface="微软雅黑" panose="020B0503020204020204" pitchFamily="34" charset="-122"/>
                <a:sym typeface="+mn-ea"/>
              </a:rPr>
              <a:t>YOLOv5 </a:t>
            </a:r>
            <a:r>
              <a:rPr lang="zh-CN" altLang="en-US" dirty="0">
                <a:solidFill>
                  <a:srgbClr val="004C54"/>
                </a:solidFill>
                <a:latin typeface="微软雅黑" panose="020B0503020204020204" pitchFamily="34" charset="-122"/>
                <a:ea typeface="微软雅黑" panose="020B0503020204020204" pitchFamily="34" charset="-122"/>
                <a:sym typeface="+mn-ea"/>
              </a:rPr>
              <a:t>目标检测器采用的损失函数为</a:t>
            </a:r>
            <a:r>
              <a:rPr lang="en-US" altLang="zh-CN" dirty="0">
                <a:solidFill>
                  <a:srgbClr val="004C54"/>
                </a:solidFill>
                <a:latin typeface="微软雅黑" panose="020B0503020204020204" pitchFamily="34" charset="-122"/>
                <a:ea typeface="微软雅黑" panose="020B0503020204020204" pitchFamily="34" charset="-122"/>
                <a:sym typeface="+mn-ea"/>
              </a:rPr>
              <a:t> CIOU</a:t>
            </a:r>
            <a:r>
              <a:rPr lang="zh-CN" altLang="en-US" dirty="0">
                <a:solidFill>
                  <a:srgbClr val="004C54"/>
                </a:solidFill>
                <a:latin typeface="微软雅黑" panose="020B0503020204020204" pitchFamily="34" charset="-122"/>
                <a:ea typeface="微软雅黑" panose="020B0503020204020204" pitchFamily="34" charset="-122"/>
                <a:sym typeface="+mn-ea"/>
              </a:rPr>
              <a:t>，</a:t>
            </a:r>
            <a:r>
              <a:rPr lang="en-US" altLang="zh-CN" dirty="0">
                <a:solidFill>
                  <a:srgbClr val="004C54"/>
                </a:solidFill>
                <a:latin typeface="微软雅黑" panose="020B0503020204020204" pitchFamily="34" charset="-122"/>
                <a:ea typeface="微软雅黑" panose="020B0503020204020204" pitchFamily="34" charset="-122"/>
                <a:sym typeface="+mn-ea"/>
              </a:rPr>
              <a:t>CIOU </a:t>
            </a:r>
            <a:r>
              <a:rPr lang="zh-CN" altLang="en-US" dirty="0">
                <a:solidFill>
                  <a:srgbClr val="004C54"/>
                </a:solidFill>
                <a:latin typeface="微软雅黑" panose="020B0503020204020204" pitchFamily="34" charset="-122"/>
                <a:ea typeface="微软雅黑" panose="020B0503020204020204" pitchFamily="34" charset="-122"/>
                <a:sym typeface="+mn-ea"/>
              </a:rPr>
              <a:t>损失函数通过把握中心点距离和宽高比例差异两个方面让目标检测模型能够更准确的对准目标中心，但是在复杂场景下的多目标跟踪任务上，</a:t>
            </a:r>
            <a:r>
              <a:rPr lang="en-US" altLang="zh-CN" dirty="0">
                <a:solidFill>
                  <a:srgbClr val="004C54"/>
                </a:solidFill>
                <a:latin typeface="微软雅黑" panose="020B0503020204020204" pitchFamily="34" charset="-122"/>
                <a:ea typeface="微软雅黑" panose="020B0503020204020204" pitchFamily="34" charset="-122"/>
                <a:sym typeface="+mn-ea"/>
              </a:rPr>
              <a:t>CIOU </a:t>
            </a:r>
            <a:r>
              <a:rPr lang="zh-CN" altLang="en-US" dirty="0">
                <a:solidFill>
                  <a:srgbClr val="004C54"/>
                </a:solidFill>
                <a:latin typeface="微软雅黑" panose="020B0503020204020204" pitchFamily="34" charset="-122"/>
                <a:ea typeface="微软雅黑" panose="020B0503020204020204" pitchFamily="34" charset="-122"/>
                <a:sym typeface="+mn-ea"/>
              </a:rPr>
              <a:t>的灵敏度不足，使用</a:t>
            </a:r>
            <a:r>
              <a:rPr lang="en-US" altLang="zh-CN" dirty="0">
                <a:solidFill>
                  <a:srgbClr val="004C54"/>
                </a:solidFill>
                <a:latin typeface="微软雅黑" panose="020B0503020204020204" pitchFamily="34" charset="-122"/>
                <a:ea typeface="微软雅黑" panose="020B0503020204020204" pitchFamily="34" charset="-122"/>
                <a:sym typeface="+mn-ea"/>
              </a:rPr>
              <a:t> CIOU </a:t>
            </a:r>
            <a:r>
              <a:rPr lang="zh-CN" altLang="en-US" dirty="0">
                <a:solidFill>
                  <a:srgbClr val="004C54"/>
                </a:solidFill>
                <a:latin typeface="微软雅黑" panose="020B0503020204020204" pitchFamily="34" charset="-122"/>
                <a:ea typeface="微软雅黑" panose="020B0503020204020204" pitchFamily="34" charset="-122"/>
                <a:sym typeface="+mn-ea"/>
              </a:rPr>
              <a:t>会导致追踪过程中容易抖动，失去追踪目标。因此采用</a:t>
            </a:r>
            <a:r>
              <a:rPr lang="en-US" altLang="zh-CN" dirty="0">
                <a:solidFill>
                  <a:srgbClr val="004C54"/>
                </a:solidFill>
                <a:latin typeface="微软雅黑" panose="020B0503020204020204" pitchFamily="34" charset="-122"/>
                <a:ea typeface="微软雅黑" panose="020B0503020204020204" pitchFamily="34" charset="-122"/>
                <a:sym typeface="+mn-ea"/>
              </a:rPr>
              <a:t> SIOU </a:t>
            </a:r>
            <a:r>
              <a:rPr lang="zh-CN" altLang="en-US" dirty="0">
                <a:solidFill>
                  <a:srgbClr val="004C54"/>
                </a:solidFill>
                <a:latin typeface="微软雅黑" panose="020B0503020204020204" pitchFamily="34" charset="-122"/>
                <a:ea typeface="微软雅黑" panose="020B0503020204020204" pitchFamily="34" charset="-122"/>
                <a:sym typeface="+mn-ea"/>
              </a:rPr>
              <a:t>损失函数来替代</a:t>
            </a:r>
            <a:r>
              <a:rPr lang="en-US" altLang="zh-CN" dirty="0">
                <a:solidFill>
                  <a:srgbClr val="004C54"/>
                </a:solidFill>
                <a:latin typeface="微软雅黑" panose="020B0503020204020204" pitchFamily="34" charset="-122"/>
                <a:ea typeface="微软雅黑" panose="020B0503020204020204" pitchFamily="34" charset="-122"/>
                <a:sym typeface="+mn-ea"/>
              </a:rPr>
              <a:t> CIOU</a:t>
            </a:r>
            <a:r>
              <a:rPr lang="zh-CN" altLang="en-US" dirty="0">
                <a:solidFill>
                  <a:srgbClr val="004C54"/>
                </a:solidFill>
                <a:latin typeface="微软雅黑" panose="020B0503020204020204" pitchFamily="34" charset="-122"/>
                <a:ea typeface="微软雅黑" panose="020B0503020204020204" pitchFamily="34" charset="-122"/>
                <a:sym typeface="+mn-ea"/>
              </a:rPr>
              <a:t>，相比于</a:t>
            </a:r>
            <a:r>
              <a:rPr lang="en-US" altLang="zh-CN" dirty="0">
                <a:solidFill>
                  <a:srgbClr val="004C54"/>
                </a:solidFill>
                <a:latin typeface="微软雅黑" panose="020B0503020204020204" pitchFamily="34" charset="-122"/>
                <a:ea typeface="微软雅黑" panose="020B0503020204020204" pitchFamily="34" charset="-122"/>
                <a:sym typeface="+mn-ea"/>
              </a:rPr>
              <a:t> CIOU</a:t>
            </a:r>
            <a:r>
              <a:rPr lang="zh-CN" altLang="en-US" dirty="0">
                <a:solidFill>
                  <a:srgbClr val="004C54"/>
                </a:solidFill>
                <a:latin typeface="微软雅黑" panose="020B0503020204020204" pitchFamily="34" charset="-122"/>
                <a:ea typeface="微软雅黑" panose="020B0503020204020204" pitchFamily="34" charset="-122"/>
                <a:sym typeface="+mn-ea"/>
              </a:rPr>
              <a:t>，</a:t>
            </a:r>
            <a:r>
              <a:rPr lang="en-US" altLang="zh-CN" dirty="0">
                <a:solidFill>
                  <a:srgbClr val="004C54"/>
                </a:solidFill>
                <a:latin typeface="微软雅黑" panose="020B0503020204020204" pitchFamily="34" charset="-122"/>
                <a:ea typeface="微软雅黑" panose="020B0503020204020204" pitchFamily="34" charset="-122"/>
                <a:sym typeface="+mn-ea"/>
              </a:rPr>
              <a:t>SIOU </a:t>
            </a:r>
            <a:r>
              <a:rPr lang="zh-CN" altLang="en-US" dirty="0">
                <a:solidFill>
                  <a:srgbClr val="004C54"/>
                </a:solidFill>
                <a:latin typeface="微软雅黑" panose="020B0503020204020204" pitchFamily="34" charset="-122"/>
                <a:ea typeface="微软雅黑" panose="020B0503020204020204" pitchFamily="34" charset="-122"/>
                <a:sym typeface="+mn-ea"/>
              </a:rPr>
              <a:t>增加了角度感知实现了更细腻的尺度惩罚，能够更好地适用于复杂场景下的多目标追踪任务。</a:t>
            </a:r>
            <a:endParaRPr lang="zh-CN" altLang="en-US" dirty="0">
              <a:solidFill>
                <a:srgbClr val="004C54"/>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dirty="0">
                <a:solidFill>
                  <a:srgbClr val="004C54"/>
                </a:solidFill>
                <a:latin typeface="微软雅黑" panose="020B0503020204020204" pitchFamily="34" charset="-122"/>
                <a:ea typeface="微软雅黑" panose="020B0503020204020204" pitchFamily="34" charset="-122"/>
                <a:sym typeface="+mn-ea"/>
              </a:rPr>
              <a:t>YOLOv5 </a:t>
            </a:r>
            <a:r>
              <a:rPr lang="zh-CN" altLang="en-US" dirty="0">
                <a:solidFill>
                  <a:srgbClr val="004C54"/>
                </a:solidFill>
                <a:latin typeface="微软雅黑" panose="020B0503020204020204" pitchFamily="34" charset="-122"/>
                <a:ea typeface="微软雅黑" panose="020B0503020204020204" pitchFamily="34" charset="-122"/>
                <a:sym typeface="+mn-ea"/>
              </a:rPr>
              <a:t>模型采用大中小三种尺度的目标框来检测目标，本研究引入了额外的小目标检测层</a:t>
            </a:r>
            <a:r>
              <a:rPr lang="en-US" altLang="zh-CN" dirty="0">
                <a:solidFill>
                  <a:srgbClr val="004C54"/>
                </a:solidFill>
                <a:latin typeface="微软雅黑" panose="020B0503020204020204" pitchFamily="34" charset="-122"/>
                <a:ea typeface="微软雅黑" panose="020B0503020204020204" pitchFamily="34" charset="-122"/>
                <a:sym typeface="+mn-ea"/>
              </a:rPr>
              <a:t> (P2/4)</a:t>
            </a:r>
            <a:r>
              <a:rPr lang="zh-CN" altLang="en-US" dirty="0">
                <a:solidFill>
                  <a:srgbClr val="004C54"/>
                </a:solidFill>
                <a:latin typeface="微软雅黑" panose="020B0503020204020204" pitchFamily="34" charset="-122"/>
                <a:ea typeface="微软雅黑" panose="020B0503020204020204" pitchFamily="34" charset="-122"/>
                <a:sym typeface="+mn-ea"/>
              </a:rPr>
              <a:t>，在原来</a:t>
            </a:r>
            <a:r>
              <a:rPr lang="en-US" altLang="zh-CN" dirty="0">
                <a:solidFill>
                  <a:srgbClr val="004C54"/>
                </a:solidFill>
                <a:latin typeface="微软雅黑" panose="020B0503020204020204" pitchFamily="34" charset="-122"/>
                <a:ea typeface="微软雅黑" panose="020B0503020204020204" pitchFamily="34" charset="-122"/>
                <a:sym typeface="+mn-ea"/>
              </a:rPr>
              <a:t>FPN+PAN </a:t>
            </a:r>
            <a:r>
              <a:rPr lang="zh-CN" altLang="en-US" dirty="0">
                <a:solidFill>
                  <a:srgbClr val="004C54"/>
                </a:solidFill>
                <a:latin typeface="微软雅黑" panose="020B0503020204020204" pitchFamily="34" charset="-122"/>
                <a:ea typeface="微软雅黑" panose="020B0503020204020204" pitchFamily="34" charset="-122"/>
                <a:sym typeface="+mn-ea"/>
              </a:rPr>
              <a:t>结构的基础上新增上采样和特征融合操作，使得小目标检测层能够更好的利用高分辨率的特征信息，并新加检测头，由原来的三尺度检测扩展为四尺度检测。</a:t>
            </a:r>
            <a:endParaRPr lang="zh-CN" altLang="en-US" dirty="0">
              <a:solidFill>
                <a:srgbClr val="004C54"/>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olidFill>
                  <a:srgbClr val="004C54"/>
                </a:solidFill>
                <a:latin typeface="微软雅黑" panose="020B0503020204020204" pitchFamily="34" charset="-122"/>
                <a:ea typeface="微软雅黑" panose="020B0503020204020204" pitchFamily="34" charset="-122"/>
                <a:sym typeface="+mn-ea"/>
              </a:rPr>
              <a:t>针对</a:t>
            </a:r>
            <a:r>
              <a:rPr lang="en-US" altLang="zh-CN" dirty="0">
                <a:solidFill>
                  <a:srgbClr val="004C54"/>
                </a:solidFill>
                <a:latin typeface="微软雅黑" panose="020B0503020204020204" pitchFamily="34" charset="-122"/>
                <a:ea typeface="微软雅黑" panose="020B0503020204020204" pitchFamily="34" charset="-122"/>
                <a:sym typeface="+mn-ea"/>
              </a:rPr>
              <a:t> YOLOv5 </a:t>
            </a:r>
            <a:r>
              <a:rPr lang="zh-CN" altLang="en-US" dirty="0">
                <a:solidFill>
                  <a:srgbClr val="004C54"/>
                </a:solidFill>
                <a:latin typeface="微软雅黑" panose="020B0503020204020204" pitchFamily="34" charset="-122"/>
                <a:ea typeface="微软雅黑" panose="020B0503020204020204" pitchFamily="34" charset="-122"/>
                <a:sym typeface="+mn-ea"/>
              </a:rPr>
              <a:t>的</a:t>
            </a:r>
            <a:r>
              <a:rPr lang="en-US" altLang="zh-CN" dirty="0">
                <a:solidFill>
                  <a:srgbClr val="004C54"/>
                </a:solidFill>
                <a:latin typeface="微软雅黑" panose="020B0503020204020204" pitchFamily="34" charset="-122"/>
                <a:ea typeface="微软雅黑" panose="020B0503020204020204" pitchFamily="34" charset="-122"/>
                <a:sym typeface="+mn-ea"/>
              </a:rPr>
              <a:t> Concat </a:t>
            </a:r>
            <a:r>
              <a:rPr lang="zh-CN" altLang="en-US" dirty="0">
                <a:solidFill>
                  <a:srgbClr val="004C54"/>
                </a:solidFill>
                <a:latin typeface="微软雅黑" panose="020B0503020204020204" pitchFamily="34" charset="-122"/>
                <a:ea typeface="微软雅黑" panose="020B0503020204020204" pitchFamily="34" charset="-122"/>
                <a:sym typeface="+mn-ea"/>
              </a:rPr>
              <a:t>模块直接拼接特征图引入低质量信息、无法调整特征融合比例的问题，提出用</a:t>
            </a:r>
            <a:r>
              <a:rPr lang="en-US" altLang="zh-CN" dirty="0">
                <a:solidFill>
                  <a:srgbClr val="004C54"/>
                </a:solidFill>
                <a:latin typeface="微软雅黑" panose="020B0503020204020204" pitchFamily="34" charset="-122"/>
                <a:ea typeface="微软雅黑" panose="020B0503020204020204" pitchFamily="34" charset="-122"/>
                <a:sym typeface="+mn-ea"/>
              </a:rPr>
              <a:t> BiFPNConcat </a:t>
            </a:r>
            <a:r>
              <a:rPr lang="zh-CN" altLang="en-US" dirty="0">
                <a:solidFill>
                  <a:srgbClr val="004C54"/>
                </a:solidFill>
                <a:latin typeface="微软雅黑" panose="020B0503020204020204" pitchFamily="34" charset="-122"/>
                <a:ea typeface="微软雅黑" panose="020B0503020204020204" pitchFamily="34" charset="-122"/>
                <a:sym typeface="+mn-ea"/>
              </a:rPr>
              <a:t>模块改进：为各分支特征添加可学习参数，训练中自适应调整权重，同时沿用通道拼接保留特征多样性，以增强特征融合能力、提升目标检测性能。</a:t>
            </a:r>
            <a:endParaRPr lang="zh-CN" altLang="en-US" dirty="0">
              <a:solidFill>
                <a:srgbClr val="004C54"/>
              </a:solidFill>
              <a:latin typeface="微软雅黑" panose="020B0503020204020204" pitchFamily="34" charset="-122"/>
              <a:ea typeface="微软雅黑" panose="020B0503020204020204" pitchFamily="34" charset="-122"/>
            </a:endParaRPr>
          </a:p>
          <a:p>
            <a:r>
              <a:rPr lang="en-US" altLang="zh-CN" dirty="0">
                <a:solidFill>
                  <a:srgbClr val="004C54"/>
                </a:solidFill>
                <a:latin typeface="微软雅黑" panose="020B0503020204020204" pitchFamily="34" charset="-122"/>
                <a:ea typeface="微软雅黑" panose="020B0503020204020204" pitchFamily="34" charset="-122"/>
                <a:sym typeface="+mn-ea"/>
              </a:rPr>
              <a:t>    </a:t>
            </a:r>
            <a:r>
              <a:rPr lang="zh-CN" altLang="en-US" dirty="0">
                <a:solidFill>
                  <a:srgbClr val="004C54"/>
                </a:solidFill>
                <a:latin typeface="微软雅黑" panose="020B0503020204020204" pitchFamily="34" charset="-122"/>
                <a:ea typeface="微软雅黑" panose="020B0503020204020204" pitchFamily="34" charset="-122"/>
                <a:sym typeface="+mn-ea"/>
              </a:rPr>
              <a:t>在训练过程中，w1，w2 会随着整体网络优化一同更新，使得网络能够根据不同特征的重要性自适应调整融合比例，从而提升最终的检测与跟踪性能。</a:t>
            </a:r>
            <a:endParaRPr lang="zh-CN" altLang="en-US" dirty="0">
              <a:solidFill>
                <a:srgbClr val="004C54"/>
              </a:solidFill>
              <a:latin typeface="微软雅黑" panose="020B0503020204020204" pitchFamily="34" charset="-122"/>
              <a:ea typeface="微软雅黑" panose="020B0503020204020204" pitchFamily="34" charset="-122"/>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8BF28B-428F-470F-BE5C-ED93D8D7AF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solidFill>
                  <a:srgbClr val="004C54"/>
                </a:solidFill>
                <a:latin typeface="微软雅黑" panose="020B0503020204020204" pitchFamily="34" charset="-122"/>
                <a:ea typeface="微软雅黑" panose="020B0503020204020204" pitchFamily="34" charset="-122"/>
                <a:sym typeface="+mn-ea"/>
              </a:rPr>
              <a:t>MOTA 指标包含了多个维度，分别是错检，漏检以及不正确的身份切换，综合反映了目标检测和数据关联两个环节的准确性。</a:t>
            </a:r>
            <a:endParaRPr lang="zh-CN" altLang="en-US" dirty="0">
              <a:solidFill>
                <a:srgbClr val="004C54"/>
              </a:solidFill>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405" y="1122363"/>
            <a:ext cx="914519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405" y="3602038"/>
            <a:ext cx="9145190" cy="1655762"/>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525" y="1709739"/>
            <a:ext cx="10516255"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525" y="4589464"/>
            <a:ext cx="10516255" cy="1500187"/>
          </a:xfrm>
        </p:spPr>
        <p:txBody>
          <a:bodyPr/>
          <a:lstStyle>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362" y="1600201"/>
            <a:ext cx="5409675" cy="4525963"/>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1378" y="1600201"/>
            <a:ext cx="5411261" cy="4525963"/>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460" y="365126"/>
            <a:ext cx="10516254"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461" y="1681163"/>
            <a:ext cx="5157360"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461" y="2505075"/>
            <a:ext cx="5157360" cy="3684588"/>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964" y="1681163"/>
            <a:ext cx="5182750"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964" y="2505075"/>
            <a:ext cx="5182750" cy="3684588"/>
          </a:xfrm>
        </p:spPr>
        <p:txBody>
          <a:bodyPr/>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5520756" y="0"/>
            <a:ext cx="6671244"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dirty="0">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2751" y="987426"/>
            <a:ext cx="6172963" cy="4873625"/>
          </a:xfrm>
        </p:spPr>
        <p:txBody>
          <a:bodyPr/>
          <a:lstStyle>
            <a:lvl1pPr>
              <a:defRPr sz="3200"/>
            </a:lvl1pPr>
            <a:lvl2pPr>
              <a:defRPr sz="2800"/>
            </a:lvl2pPr>
            <a:lvl3pPr>
              <a:defRPr sz="2400">
                <a:ea typeface="微软雅黑" panose="020B0503020204020204" pitchFamily="34" charset="-122"/>
              </a:defRPr>
            </a:lvl3pPr>
            <a:lvl4pPr>
              <a:defRPr sz="2000">
                <a:ea typeface="微软雅黑" panose="020B0503020204020204" pitchFamily="34" charset="-122"/>
              </a:defRPr>
            </a:lvl4pPr>
            <a:lvl5pPr>
              <a:defRPr sz="2000">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839460" y="2057400"/>
            <a:ext cx="3932289"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460" y="457200"/>
            <a:ext cx="393228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751" y="987426"/>
            <a:ext cx="6172963" cy="4873625"/>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lvl="0"/>
            <a:endParaRPr lang="zh-CN" altLang="en-US" noProof="0"/>
          </a:p>
        </p:txBody>
      </p:sp>
      <p:sp>
        <p:nvSpPr>
          <p:cNvPr id="4" name="文本占位符 3"/>
          <p:cNvSpPr>
            <a:spLocks noGrp="1"/>
          </p:cNvSpPr>
          <p:nvPr>
            <p:ph type="body" sz="half" idx="2"/>
          </p:nvPr>
        </p:nvSpPr>
        <p:spPr>
          <a:xfrm>
            <a:off x="839460" y="2057400"/>
            <a:ext cx="3932289"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0509" y="908050"/>
            <a:ext cx="2742129"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362" y="908050"/>
            <a:ext cx="8078807" cy="5218113"/>
          </a:xfrm>
        </p:spPr>
        <p:txBody>
          <a:bodyPr vert="eaVert"/>
          <a:lstStyle>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7777CC9-9C5E-4E8F-A6B1-4AD81C2554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42545E-FAE7-4147-92CD-93551E79B6B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77CC9-9C5E-4E8F-A6B1-4AD81C2554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2545E-FAE7-4147-92CD-93551E79B6B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362" y="908050"/>
            <a:ext cx="1097327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609362" y="1600201"/>
            <a:ext cx="10973276"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3765"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0965"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165"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2365"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5995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6765"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microsoft.com/office/2007/relationships/hdphoto" Target="../media/image4.wdp"/><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microsoft.com/office/2007/relationships/hdphoto" Target="../media/image4.wdp"/><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tags" Target="../tags/tag39.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2.xml"/><Relationship Id="rId2" Type="http://schemas.microsoft.com/office/2007/relationships/hdphoto" Target="../media/image4.wdp"/><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microsoft.com/office/2007/relationships/hdphoto" Target="../media/image4.wdp"/><Relationship Id="rId13" Type="http://schemas.openxmlformats.org/officeDocument/2006/relationships/notesSlide" Target="../notesSlides/notesSlide5.xml"/><Relationship Id="rId12" Type="http://schemas.openxmlformats.org/officeDocument/2006/relationships/slideLayout" Target="../slideLayouts/slideLayout1.xml"/><Relationship Id="rId11" Type="http://schemas.openxmlformats.org/officeDocument/2006/relationships/image" Target="../media/image8.jpeg"/><Relationship Id="rId10" Type="http://schemas.openxmlformats.org/officeDocument/2006/relationships/image" Target="../media/image7.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microsoft.com/office/2007/relationships/hdphoto" Target="../media/image4.wdp"/><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microsoft.com/office/2007/relationships/hdphoto" Target="../media/image4.wdp"/><Relationship Id="rId16" Type="http://schemas.openxmlformats.org/officeDocument/2006/relationships/notesSlide" Target="../notesSlides/notesSlide7.xml"/><Relationship Id="rId15" Type="http://schemas.openxmlformats.org/officeDocument/2006/relationships/slideLayout" Target="../slideLayouts/slideLayout1.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microsoft.com/office/2007/relationships/hdphoto" Target="../media/image4.wdp"/><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a:extLst>
              <a:ext uri="{28A0092B-C50C-407E-A947-70E740481C1C}">
                <a14:useLocalDpi xmlns:a14="http://schemas.microsoft.com/office/drawing/2010/main" val="0"/>
              </a:ext>
            </a:extLst>
          </a:blip>
          <a:srcRect b="21938"/>
          <a:stretch>
            <a:fillRect/>
          </a:stretch>
        </p:blipFill>
        <p:spPr>
          <a:xfrm>
            <a:off x="0" y="1"/>
            <a:ext cx="12192000" cy="6858000"/>
          </a:xfrm>
          <a:prstGeom prst="rect">
            <a:avLst/>
          </a:prstGeom>
        </p:spPr>
      </p:pic>
      <p:sp>
        <p:nvSpPr>
          <p:cNvPr id="22" name="PA_矩形 9"/>
          <p:cNvSpPr/>
          <p:nvPr>
            <p:custDataLst>
              <p:tags r:id="rId2"/>
            </p:custDataLst>
          </p:nvPr>
        </p:nvSpPr>
        <p:spPr>
          <a:xfrm flipV="1">
            <a:off x="0" y="0"/>
            <a:ext cx="12192000" cy="6858000"/>
          </a:xfrm>
          <a:prstGeom prst="rect">
            <a:avLst/>
          </a:prstGeom>
          <a:gradFill>
            <a:gsLst>
              <a:gs pos="0">
                <a:srgbClr val="09397E">
                  <a:alpha val="25000"/>
                </a:srgbClr>
              </a:gs>
              <a:gs pos="82000">
                <a:srgbClr val="09397E">
                  <a:alpha val="90000"/>
                </a:srgb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171" name="Rectangle 3"/>
          <p:cNvSpPr txBox="1">
            <a:spLocks noChangeArrowheads="1"/>
          </p:cNvSpPr>
          <p:nvPr/>
        </p:nvSpPr>
        <p:spPr bwMode="auto">
          <a:xfrm>
            <a:off x="1758071" y="2505137"/>
            <a:ext cx="8720888" cy="75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fontAlgn="base">
              <a:spcBef>
                <a:spcPct val="0"/>
              </a:spcBef>
              <a:spcAft>
                <a:spcPct val="0"/>
              </a:spcAft>
            </a:pP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a:t>
            </a:r>
            <a:r>
              <a:rPr lang="en-US" altLang="zh-CN"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YOLO11</a:t>
            </a:r>
            <a:r>
              <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的网球识别算法研究</a:t>
            </a:r>
            <a:endParaRPr lang="zh-CN" altLang="en-US" sz="40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134" name="直接连接符 2"/>
          <p:cNvCxnSpPr>
            <a:cxnSpLocks noChangeShapeType="1"/>
          </p:cNvCxnSpPr>
          <p:nvPr/>
        </p:nvCxnSpPr>
        <p:spPr bwMode="auto">
          <a:xfrm>
            <a:off x="1556011" y="2352796"/>
            <a:ext cx="9125009" cy="1"/>
          </a:xfrm>
          <a:prstGeom prst="line">
            <a:avLst/>
          </a:prstGeom>
          <a:noFill/>
          <a:ln w="9525" algn="ctr">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直接连接符 17"/>
          <p:cNvCxnSpPr>
            <a:cxnSpLocks noChangeShapeType="1"/>
          </p:cNvCxnSpPr>
          <p:nvPr/>
        </p:nvCxnSpPr>
        <p:spPr bwMode="auto">
          <a:xfrm>
            <a:off x="1556011" y="3477894"/>
            <a:ext cx="9125009" cy="1"/>
          </a:xfrm>
          <a:prstGeom prst="line">
            <a:avLst/>
          </a:prstGeom>
          <a:noFill/>
          <a:ln w="9525" algn="ctr">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1875499" y="3855967"/>
            <a:ext cx="8486032" cy="29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defTabSz="913765" fontAlgn="base">
              <a:spcBef>
                <a:spcPct val="0"/>
              </a:spcBef>
              <a:spcAft>
                <a:spcPct val="0"/>
              </a:spcAft>
            </a:pPr>
            <a:r>
              <a:rPr lang="en-US"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Research on Tennis Recognition Algorithm Based on YOLOv11</a:t>
            </a:r>
            <a:endParaRPr lang="en-US"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dist" defTabSz="913765" fontAlgn="base">
              <a:spcBef>
                <a:spcPct val="0"/>
              </a:spcBef>
              <a:spcAft>
                <a:spcPct val="0"/>
              </a:spcAft>
            </a:pPr>
            <a:endParaRPr lang="en-US"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758071" y="1232205"/>
            <a:ext cx="2557956" cy="811059"/>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7171"/>
                                        </p:tgtEl>
                                        <p:attrNameLst>
                                          <p:attrName>style.visibility</p:attrName>
                                        </p:attrNameLst>
                                      </p:cBhvr>
                                      <p:to>
                                        <p:strVal val="visible"/>
                                      </p:to>
                                    </p:set>
                                    <p:anim by="(-#ppt_w*2)" calcmode="lin" valueType="num">
                                      <p:cBhvr rctx="PPT">
                                        <p:cTn id="11" dur="500" autoRev="1" fill="hold">
                                          <p:stCondLst>
                                            <p:cond delay="0"/>
                                          </p:stCondLst>
                                        </p:cTn>
                                        <p:tgtEl>
                                          <p:spTgt spid="7171"/>
                                        </p:tgtEl>
                                        <p:attrNameLst>
                                          <p:attrName>ppt_w</p:attrName>
                                        </p:attrNameLst>
                                      </p:cBhvr>
                                    </p:anim>
                                    <p:anim by="(#ppt_w*0.50)" calcmode="lin" valueType="num">
                                      <p:cBhvr>
                                        <p:cTn id="12" dur="500" decel="50000" autoRev="1" fill="hold">
                                          <p:stCondLst>
                                            <p:cond delay="0"/>
                                          </p:stCondLst>
                                        </p:cTn>
                                        <p:tgtEl>
                                          <p:spTgt spid="7171"/>
                                        </p:tgtEl>
                                        <p:attrNameLst>
                                          <p:attrName>ppt_x</p:attrName>
                                        </p:attrNameLst>
                                      </p:cBhvr>
                                    </p:anim>
                                    <p:anim from="(-#ppt_h/2)" to="(#ppt_y)" calcmode="lin" valueType="num">
                                      <p:cBhvr>
                                        <p:cTn id="13" dur="1000" fill="hold">
                                          <p:stCondLst>
                                            <p:cond delay="0"/>
                                          </p:stCondLst>
                                        </p:cTn>
                                        <p:tgtEl>
                                          <p:spTgt spid="7171"/>
                                        </p:tgtEl>
                                        <p:attrNameLst>
                                          <p:attrName>ppt_y</p:attrName>
                                        </p:attrNameLst>
                                      </p:cBhvr>
                                    </p:anim>
                                    <p:animRot by="21600000">
                                      <p:cBhvr>
                                        <p:cTn id="14" dur="1000" fill="hold">
                                          <p:stCondLst>
                                            <p:cond delay="0"/>
                                          </p:stCondLst>
                                        </p:cTn>
                                        <p:tgtEl>
                                          <p:spTgt spid="7171"/>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9"/>
                                        </p:tgtEl>
                                        <p:attrNameLst>
                                          <p:attrName>style.visibility</p:attrName>
                                        </p:attrNameLst>
                                      </p:cBhvr>
                                      <p:to>
                                        <p:strVal val="visible"/>
                                      </p:to>
                                    </p:set>
                                    <p:anim by="(-#ppt_w*2)" calcmode="lin" valueType="num">
                                      <p:cBhvr rctx="PPT">
                                        <p:cTn id="17" dur="250" autoRev="1" fill="hold">
                                          <p:stCondLst>
                                            <p:cond delay="0"/>
                                          </p:stCondLst>
                                        </p:cTn>
                                        <p:tgtEl>
                                          <p:spTgt spid="19"/>
                                        </p:tgtEl>
                                        <p:attrNameLst>
                                          <p:attrName>ppt_w</p:attrName>
                                        </p:attrNameLst>
                                      </p:cBhvr>
                                    </p:anim>
                                    <p:anim by="(#ppt_w*0.50)" calcmode="lin" valueType="num">
                                      <p:cBhvr>
                                        <p:cTn id="18" dur="250" decel="50000" autoRev="1" fill="hold">
                                          <p:stCondLst>
                                            <p:cond delay="0"/>
                                          </p:stCondLst>
                                        </p:cTn>
                                        <p:tgtEl>
                                          <p:spTgt spid="19"/>
                                        </p:tgtEl>
                                        <p:attrNameLst>
                                          <p:attrName>ppt_x</p:attrName>
                                        </p:attrNameLst>
                                      </p:cBhvr>
                                    </p:anim>
                                    <p:anim from="(-#ppt_h/2)" to="(#ppt_y)" calcmode="lin" valueType="num">
                                      <p:cBhvr>
                                        <p:cTn id="19" dur="500" fill="hold">
                                          <p:stCondLst>
                                            <p:cond delay="0"/>
                                          </p:stCondLst>
                                        </p:cTn>
                                        <p:tgtEl>
                                          <p:spTgt spid="19"/>
                                        </p:tgtEl>
                                        <p:attrNameLst>
                                          <p:attrName>ppt_y</p:attrName>
                                        </p:attrNameLst>
                                      </p:cBhvr>
                                    </p:anim>
                                    <p:animRot by="21600000">
                                      <p:cBhvr>
                                        <p:cTn id="20" dur="500"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19"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78429" y="6498816"/>
            <a:ext cx="298480"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7</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150" y="100330"/>
            <a:ext cx="6638290"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实验与分析</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5"/>
          <p:cNvSpPr>
            <a:spLocks noChangeArrowheads="1"/>
          </p:cNvSpPr>
          <p:nvPr>
            <p:custDataLst>
              <p:tags r:id="rId3"/>
            </p:custDataLst>
          </p:nvPr>
        </p:nvSpPr>
        <p:spPr bwMode="auto">
          <a:xfrm>
            <a:off x="762635" y="941070"/>
            <a:ext cx="1744980"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9" name="TextBox 8"/>
          <p:cNvSpPr txBox="1">
            <a:spLocks noChangeArrowheads="1"/>
          </p:cNvSpPr>
          <p:nvPr>
            <p:custDataLst>
              <p:tags r:id="rId4"/>
            </p:custDataLst>
          </p:nvPr>
        </p:nvSpPr>
        <p:spPr bwMode="auto">
          <a:xfrm>
            <a:off x="762635" y="956945"/>
            <a:ext cx="19189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实验结果</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0" name="Freeform 6"/>
          <p:cNvSpPr/>
          <p:nvPr>
            <p:custDataLst>
              <p:tags r:id="rId5"/>
            </p:custDataLst>
          </p:nvPr>
        </p:nvSpPr>
        <p:spPr bwMode="auto">
          <a:xfrm>
            <a:off x="159094" y="96250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pic>
        <p:nvPicPr>
          <p:cNvPr id="6" name="图片 5"/>
          <p:cNvPicPr>
            <a:picLocks noChangeAspect="1"/>
          </p:cNvPicPr>
          <p:nvPr/>
        </p:nvPicPr>
        <p:blipFill>
          <a:blip r:embed="rId6"/>
          <a:stretch>
            <a:fillRect/>
          </a:stretch>
        </p:blipFill>
        <p:spPr>
          <a:xfrm>
            <a:off x="543560" y="1623060"/>
            <a:ext cx="10172700" cy="1352550"/>
          </a:xfrm>
          <a:prstGeom prst="rect">
            <a:avLst/>
          </a:prstGeom>
        </p:spPr>
      </p:pic>
      <p:sp>
        <p:nvSpPr>
          <p:cNvPr id="18" name="文本框 17"/>
          <p:cNvSpPr txBox="1"/>
          <p:nvPr/>
        </p:nvSpPr>
        <p:spPr>
          <a:xfrm>
            <a:off x="586740" y="3429000"/>
            <a:ext cx="9126855" cy="1268095"/>
          </a:xfrm>
          <a:prstGeom prst="rect">
            <a:avLst/>
          </a:prstGeom>
          <a:noFill/>
        </p:spPr>
        <p:txBody>
          <a:bodyPr wrap="square" rtlCol="0">
            <a:spAutoFit/>
          </a:bodyPr>
          <a:p>
            <a:pPr indent="457200" fontAlgn="auto">
              <a:lnSpc>
                <a:spcPts val="306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剪枝后的</a:t>
            </a:r>
            <a:r>
              <a:rPr lang="en-US" altLang="zh-CN">
                <a:latin typeface="微软雅黑" panose="020B0503020204020204" pitchFamily="34" charset="-122"/>
                <a:ea typeface="微软雅黑" panose="020B0503020204020204" pitchFamily="34" charset="-122"/>
                <a:cs typeface="微软雅黑" panose="020B0503020204020204" pitchFamily="34" charset="-122"/>
              </a:rPr>
              <a:t> light.pt </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模型与原始</a:t>
            </a:r>
            <a:r>
              <a:rPr lang="en-US" altLang="zh-CN">
                <a:latin typeface="微软雅黑" panose="020B0503020204020204" pitchFamily="34" charset="-122"/>
                <a:ea typeface="微软雅黑" panose="020B0503020204020204" pitchFamily="34" charset="-122"/>
                <a:cs typeface="微软雅黑" panose="020B0503020204020204" pitchFamily="34" charset="-122"/>
              </a:rPr>
              <a:t> normal.pt </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模型相比，在模型规模与计算效率上，参数数量从</a:t>
            </a:r>
            <a:r>
              <a:rPr lang="en-US" altLang="zh-CN">
                <a:latin typeface="微软雅黑" panose="020B0503020204020204" pitchFamily="34" charset="-122"/>
                <a:ea typeface="微软雅黑" panose="020B0503020204020204" pitchFamily="34" charset="-122"/>
                <a:cs typeface="微软雅黑" panose="020B0503020204020204" pitchFamily="34" charset="-122"/>
              </a:rPr>
              <a:t> 2.6M </a:t>
            </a:r>
            <a:r>
              <a:rPr lang="zh-CN" altLang="en-US">
                <a:latin typeface="微软雅黑" panose="020B0503020204020204" pitchFamily="34" charset="-122"/>
                <a:ea typeface="微软雅黑" panose="020B0503020204020204" pitchFamily="34" charset="-122"/>
                <a:cs typeface="微软雅黑" panose="020B0503020204020204" pitchFamily="34" charset="-122"/>
              </a:rPr>
              <a:t>减少至</a:t>
            </a:r>
            <a:r>
              <a:rPr lang="en-US" altLang="zh-CN">
                <a:latin typeface="微软雅黑" panose="020B0503020204020204" pitchFamily="34" charset="-122"/>
                <a:ea typeface="微软雅黑" panose="020B0503020204020204" pitchFamily="34" charset="-122"/>
                <a:cs typeface="微软雅黑" panose="020B0503020204020204" pitchFamily="34" charset="-122"/>
              </a:rPr>
              <a:t> 2.1M</a:t>
            </a:r>
            <a:r>
              <a:rPr lang="zh-CN" altLang="en-US">
                <a:latin typeface="微软雅黑" panose="020B0503020204020204" pitchFamily="34" charset="-122"/>
                <a:ea typeface="微软雅黑" panose="020B0503020204020204" pitchFamily="34" charset="-122"/>
                <a:cs typeface="微软雅黑" panose="020B0503020204020204" pitchFamily="34" charset="-122"/>
              </a:rPr>
              <a:t>，推理速度提升至</a:t>
            </a:r>
            <a:r>
              <a:rPr lang="en-US" altLang="zh-CN">
                <a:latin typeface="微软雅黑" panose="020B0503020204020204" pitchFamily="34" charset="-122"/>
                <a:ea typeface="微软雅黑" panose="020B0503020204020204" pitchFamily="34" charset="-122"/>
                <a:cs typeface="微软雅黑" panose="020B0503020204020204" pitchFamily="34" charset="-122"/>
              </a:rPr>
              <a:t> 28.73ms</a:t>
            </a:r>
            <a:r>
              <a:rPr lang="zh-CN" altLang="en-US">
                <a:latin typeface="微软雅黑" panose="020B0503020204020204" pitchFamily="34" charset="-122"/>
                <a:ea typeface="微软雅黑" panose="020B0503020204020204" pitchFamily="34" charset="-122"/>
                <a:cs typeface="微软雅黑" panose="020B0503020204020204" pitchFamily="34" charset="-122"/>
              </a:rPr>
              <a:t>，模型轻量化效果明显，在保持较高检测性能的同时，有效降低了计算开销，更适合在资源受限的场景中部署应用。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49" presetClass="path" presetSubtype="0" accel="50000" decel="50000" fill="hold" grpId="1" nodeType="withEffect">
                                  <p:stCondLst>
                                    <p:cond delay="0"/>
                                  </p:stCondLst>
                                  <p:childTnLst>
                                    <p:animMotion origin="layout" path="M 3.125E-6 3.7037E-7 L 0.08997 3.7037E-7 " pathEditMode="relative" rAng="0" ptsTypes="AA">
                                      <p:cBhvr>
                                        <p:cTn id="20" dur="500" spd="-99900" fill="hold"/>
                                        <p:tgtEl>
                                          <p:spTgt spid="20"/>
                                        </p:tgtEl>
                                        <p:attrNameLst>
                                          <p:attrName>ppt_x</p:attrName>
                                          <p:attrName>ppt_y</p:attrName>
                                        </p:attrNameLst>
                                      </p:cBhvr>
                                      <p:rCtr x="4492" y="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14" grpId="0" bldLvl="0" animBg="1" autoUpdateAnimBg="0"/>
      <p:bldP spid="19" grpId="0" autoUpdateAnimBg="0"/>
      <p:bldP spid="20" grpId="0" bldLvl="0" animBg="1"/>
      <p:bldP spid="20"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863885" y="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63885" y="667202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949771" y="346544"/>
            <a:ext cx="2216258" cy="5384800"/>
          </a:xfrm>
          <a:prstGeom prst="rect">
            <a:avLst/>
          </a:prstGeom>
          <a:noFill/>
        </p:spPr>
        <p:txBody>
          <a:bodyPr wrap="square" rtlCol="0">
            <a:spAutoFit/>
          </a:bodyPr>
          <a:lstStyle/>
          <a:p>
            <a:pPr algn="ctr"/>
            <a:r>
              <a:rPr lang="en-US" altLang="zh-CN"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4</a:t>
            </a:r>
            <a:endParaRPr lang="en-US" altLang="zh-CN"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
        <p:nvSpPr>
          <p:cNvPr id="18" name="文本框 17"/>
          <p:cNvSpPr txBox="1"/>
          <p:nvPr/>
        </p:nvSpPr>
        <p:spPr>
          <a:xfrm>
            <a:off x="3067050" y="2868295"/>
            <a:ext cx="6057900" cy="1014730"/>
          </a:xfrm>
          <a:prstGeom prst="rect">
            <a:avLst/>
          </a:prstGeom>
          <a:noFill/>
        </p:spPr>
        <p:txBody>
          <a:bodyPr wrap="square" rtlCol="0">
            <a:spAutoFit/>
          </a:bodyPr>
          <a:lstStyle/>
          <a:p>
            <a:pPr algn="ctr" defTabSz="914400">
              <a:defRPr/>
            </a:pPr>
            <a:r>
              <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未来展望</a:t>
            </a:r>
            <a:endPar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21523" y="6498816"/>
            <a:ext cx="412293"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16</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365" y="100151"/>
            <a:ext cx="2359299"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未来展望</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05</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
          <p:cNvSpPr>
            <a:spLocks noChangeArrowheads="1"/>
          </p:cNvSpPr>
          <p:nvPr>
            <p:custDataLst>
              <p:tags r:id="rId3"/>
            </p:custDataLst>
          </p:nvPr>
        </p:nvSpPr>
        <p:spPr bwMode="auto">
          <a:xfrm>
            <a:off x="650240" y="698500"/>
            <a:ext cx="790575"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31" name="TextBox 8"/>
          <p:cNvSpPr txBox="1">
            <a:spLocks noChangeArrowheads="1"/>
          </p:cNvSpPr>
          <p:nvPr>
            <p:custDataLst>
              <p:tags r:id="rId4"/>
            </p:custDataLst>
          </p:nvPr>
        </p:nvSpPr>
        <p:spPr bwMode="auto">
          <a:xfrm>
            <a:off x="650240" y="714375"/>
            <a:ext cx="8661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展望</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32" name="Freeform 6"/>
          <p:cNvSpPr/>
          <p:nvPr>
            <p:custDataLst>
              <p:tags r:id="rId5"/>
            </p:custDataLst>
          </p:nvPr>
        </p:nvSpPr>
        <p:spPr bwMode="auto">
          <a:xfrm>
            <a:off x="46699" y="71993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33" name="文本框 7"/>
          <p:cNvSpPr txBox="1">
            <a:spLocks noChangeArrowheads="1"/>
          </p:cNvSpPr>
          <p:nvPr>
            <p:custDataLst>
              <p:tags r:id="rId6"/>
            </p:custDataLst>
          </p:nvPr>
        </p:nvSpPr>
        <p:spPr bwMode="auto">
          <a:xfrm>
            <a:off x="516255" y="1108710"/>
            <a:ext cx="6885940" cy="5398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285750" indent="-285750" defTabSz="685800">
              <a:lnSpc>
                <a:spcPct val="120000"/>
              </a:lnSpc>
              <a:spcBef>
                <a:spcPts val="300"/>
              </a:spcBef>
              <a:buFont typeface="Wingdings" panose="05000000000000000000" pitchFamily="2" charset="2"/>
              <a:buChar char="n"/>
            </a:pPr>
            <a:r>
              <a:rPr lang="zh-CN" altLang="en-US" sz="2400" dirty="0">
                <a:solidFill>
                  <a:prstClr val="black">
                    <a:lumMod val="75000"/>
                    <a:lumOff val="25000"/>
                  </a:prstClr>
                </a:solidFill>
                <a:latin typeface="微软雅黑" panose="020B0503020204020204" pitchFamily="34" charset="-122"/>
              </a:rPr>
              <a:t>优化数据增强策略：引入更多样化的增强方式（如几何变换、噪声添加等），以提升模型对极端天气、复杂背景等场景的鲁棒性。</a:t>
            </a:r>
            <a:endParaRPr lang="zh-CN" altLang="en-US" sz="2400" dirty="0">
              <a:solidFill>
                <a:prstClr val="black">
                  <a:lumMod val="75000"/>
                  <a:lumOff val="25000"/>
                </a:prstClr>
              </a:solidFill>
              <a:latin typeface="微软雅黑" panose="020B0503020204020204" pitchFamily="34" charset="-122"/>
            </a:endParaRPr>
          </a:p>
          <a:p>
            <a:pPr marL="285750" indent="-285750" defTabSz="685800">
              <a:lnSpc>
                <a:spcPct val="120000"/>
              </a:lnSpc>
              <a:spcBef>
                <a:spcPts val="300"/>
              </a:spcBef>
              <a:buFont typeface="Wingdings" panose="05000000000000000000" pitchFamily="2" charset="2"/>
              <a:buChar char="n"/>
            </a:pPr>
            <a:endParaRPr lang="zh-CN" altLang="en-US" sz="2400" dirty="0">
              <a:solidFill>
                <a:prstClr val="black">
                  <a:lumMod val="75000"/>
                  <a:lumOff val="25000"/>
                </a:prstClr>
              </a:solidFill>
              <a:latin typeface="微软雅黑" panose="020B0503020204020204" pitchFamily="34" charset="-122"/>
            </a:endParaRPr>
          </a:p>
          <a:p>
            <a:pPr marL="285750" indent="-285750" defTabSz="685800">
              <a:lnSpc>
                <a:spcPct val="120000"/>
              </a:lnSpc>
              <a:spcBef>
                <a:spcPts val="300"/>
              </a:spcBef>
              <a:buFont typeface="Wingdings" panose="05000000000000000000" pitchFamily="2" charset="2"/>
              <a:buChar char="n"/>
            </a:pPr>
            <a:r>
              <a:rPr lang="zh-CN" altLang="en-US" sz="2400" dirty="0">
                <a:solidFill>
                  <a:prstClr val="black">
                    <a:lumMod val="75000"/>
                    <a:lumOff val="25000"/>
                  </a:prstClr>
                </a:solidFill>
                <a:latin typeface="微软雅黑" panose="020B0503020204020204" pitchFamily="34" charset="-122"/>
              </a:rPr>
              <a:t>更精细的模型剪枝方法：结合通道重要性评估与结构重参数化技术，在压缩模型的同时尽可能减少精度损失。</a:t>
            </a:r>
            <a:endParaRPr lang="zh-CN" altLang="en-US" sz="2400" dirty="0">
              <a:solidFill>
                <a:prstClr val="black">
                  <a:lumMod val="75000"/>
                  <a:lumOff val="25000"/>
                </a:prstClr>
              </a:solidFill>
              <a:latin typeface="微软雅黑" panose="020B0503020204020204" pitchFamily="34" charset="-122"/>
            </a:endParaRPr>
          </a:p>
          <a:p>
            <a:pPr marL="285750" indent="-285750" defTabSz="685800">
              <a:lnSpc>
                <a:spcPct val="120000"/>
              </a:lnSpc>
              <a:spcBef>
                <a:spcPts val="300"/>
              </a:spcBef>
              <a:buFont typeface="Wingdings" panose="05000000000000000000" pitchFamily="2" charset="2"/>
              <a:buChar char="n"/>
            </a:pPr>
            <a:endParaRPr lang="zh-CN" altLang="en-US" sz="2400" dirty="0">
              <a:solidFill>
                <a:prstClr val="black">
                  <a:lumMod val="75000"/>
                  <a:lumOff val="25000"/>
                </a:prstClr>
              </a:solidFill>
              <a:latin typeface="微软雅黑" panose="020B0503020204020204" pitchFamily="34" charset="-122"/>
            </a:endParaRPr>
          </a:p>
          <a:p>
            <a:pPr marL="285750" indent="-285750" defTabSz="685800">
              <a:lnSpc>
                <a:spcPct val="120000"/>
              </a:lnSpc>
              <a:spcBef>
                <a:spcPts val="300"/>
              </a:spcBef>
              <a:buFont typeface="Wingdings" panose="05000000000000000000" pitchFamily="2" charset="2"/>
              <a:buChar char="n"/>
            </a:pPr>
            <a:r>
              <a:rPr lang="zh-CN" altLang="en-US" sz="2400" dirty="0">
                <a:solidFill>
                  <a:prstClr val="black">
                    <a:lumMod val="75000"/>
                    <a:lumOff val="25000"/>
                  </a:prstClr>
                </a:solidFill>
                <a:latin typeface="微软雅黑" panose="020B0503020204020204" pitchFamily="34" charset="-122"/>
              </a:rPr>
              <a:t>优化训练策略：采用动态学习率调整、难样本挖掘等方法，进一步提升模型收敛速度与检测精度，推动模型在实际场景中的高效部署与应用。</a:t>
            </a:r>
            <a:endParaRPr lang="zh-CN" altLang="en-US" sz="2400" dirty="0">
              <a:solidFill>
                <a:prstClr val="black">
                  <a:lumMod val="75000"/>
                  <a:lumOff val="25000"/>
                </a:prstClr>
              </a:solidFill>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500" fill="hold"/>
                                        <p:tgtEl>
                                          <p:spTgt spid="30"/>
                                        </p:tgtEl>
                                        <p:attrNameLst>
                                          <p:attrName>ppt_x</p:attrName>
                                        </p:attrNameLst>
                                      </p:cBhvr>
                                      <p:tavLst>
                                        <p:tav tm="0">
                                          <p:val>
                                            <p:strVal val="1+#ppt_w/2"/>
                                          </p:val>
                                        </p:tav>
                                        <p:tav tm="100000">
                                          <p:val>
                                            <p:strVal val="#ppt_x"/>
                                          </p:val>
                                        </p:tav>
                                      </p:tavLst>
                                    </p:anim>
                                    <p:anim calcmode="lin" valueType="num">
                                      <p:cBhvr additive="base">
                                        <p:cTn id="15" dur="500" fill="hold"/>
                                        <p:tgtEl>
                                          <p:spTgt spid="30"/>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49" presetClass="path" presetSubtype="0" accel="50000" decel="50000" fill="hold" grpId="1" nodeType="withEffect">
                                  <p:stCondLst>
                                    <p:cond delay="0"/>
                                  </p:stCondLst>
                                  <p:childTnLst>
                                    <p:animMotion origin="layout" path="M 3.125E-6 3.7037E-7 L 0.08997 3.7037E-7 " pathEditMode="relative" rAng="0" ptsTypes="AA">
                                      <p:cBhvr>
                                        <p:cTn id="20" dur="500" spd="-99900" fill="hold"/>
                                        <p:tgtEl>
                                          <p:spTgt spid="32"/>
                                        </p:tgtEl>
                                        <p:attrNameLst>
                                          <p:attrName>ppt_x</p:attrName>
                                          <p:attrName>ppt_y</p:attrName>
                                        </p:attrNameLst>
                                      </p:cBhvr>
                                      <p:rCtr x="4492" y="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30" grpId="0" bldLvl="0" animBg="1" autoUpdateAnimBg="0"/>
      <p:bldP spid="31" grpId="0" autoUpdateAnimBg="0"/>
      <p:bldP spid="32" grpId="0" bldLvl="0" animBg="1"/>
      <p:bldP spid="32" grpId="1" bldLvl="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1">
            <a:extLst>
              <a:ext uri="{28A0092B-C50C-407E-A947-70E740481C1C}">
                <a14:useLocalDpi xmlns:a14="http://schemas.microsoft.com/office/drawing/2010/main" val="0"/>
              </a:ext>
            </a:extLst>
          </a:blip>
          <a:srcRect b="21938"/>
          <a:stretch>
            <a:fillRect/>
          </a:stretch>
        </p:blipFill>
        <p:spPr>
          <a:xfrm>
            <a:off x="0" y="1"/>
            <a:ext cx="12192000" cy="6858000"/>
          </a:xfrm>
          <a:prstGeom prst="rect">
            <a:avLst/>
          </a:prstGeom>
        </p:spPr>
      </p:pic>
      <p:sp>
        <p:nvSpPr>
          <p:cNvPr id="22" name="PA_矩形 9"/>
          <p:cNvSpPr/>
          <p:nvPr>
            <p:custDataLst>
              <p:tags r:id="rId2"/>
            </p:custDataLst>
          </p:nvPr>
        </p:nvSpPr>
        <p:spPr>
          <a:xfrm flipV="1">
            <a:off x="0" y="0"/>
            <a:ext cx="12192000" cy="6858000"/>
          </a:xfrm>
          <a:prstGeom prst="rect">
            <a:avLst/>
          </a:prstGeom>
          <a:gradFill>
            <a:gsLst>
              <a:gs pos="0">
                <a:srgbClr val="09397E">
                  <a:alpha val="25000"/>
                </a:srgbClr>
              </a:gs>
              <a:gs pos="82000">
                <a:srgbClr val="09397E">
                  <a:alpha val="90000"/>
                </a:srgbClr>
              </a:gs>
            </a:gsLst>
            <a:lin ang="5400000" scaled="1"/>
          </a:gra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171" name="Rectangle 3"/>
          <p:cNvSpPr txBox="1">
            <a:spLocks noChangeArrowheads="1"/>
          </p:cNvSpPr>
          <p:nvPr/>
        </p:nvSpPr>
        <p:spPr bwMode="auto">
          <a:xfrm>
            <a:off x="1758071" y="2505137"/>
            <a:ext cx="8720888" cy="75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fontAlgn="base">
              <a:spcBef>
                <a:spcPct val="0"/>
              </a:spcBef>
              <a:spcAft>
                <a:spcPct val="0"/>
              </a:spcAft>
            </a:pPr>
            <a:r>
              <a:rPr lang="zh-CN" altLang="en-US" sz="4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谢谢聆听，敬请批评指正</a:t>
            </a:r>
            <a:endParaRPr lang="zh-CN" altLang="en-US" sz="48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5134" name="直接连接符 2"/>
          <p:cNvCxnSpPr>
            <a:cxnSpLocks noChangeShapeType="1"/>
          </p:cNvCxnSpPr>
          <p:nvPr/>
        </p:nvCxnSpPr>
        <p:spPr bwMode="auto">
          <a:xfrm>
            <a:off x="1556011" y="2352796"/>
            <a:ext cx="9125009" cy="1"/>
          </a:xfrm>
          <a:prstGeom prst="line">
            <a:avLst/>
          </a:prstGeom>
          <a:noFill/>
          <a:ln w="9525" algn="ctr">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直接连接符 17"/>
          <p:cNvCxnSpPr>
            <a:cxnSpLocks noChangeShapeType="1"/>
          </p:cNvCxnSpPr>
          <p:nvPr/>
        </p:nvCxnSpPr>
        <p:spPr bwMode="auto">
          <a:xfrm>
            <a:off x="1556011" y="3477894"/>
            <a:ext cx="9125009" cy="1"/>
          </a:xfrm>
          <a:prstGeom prst="line">
            <a:avLst/>
          </a:prstGeom>
          <a:noFill/>
          <a:ln w="9525" algn="ctr">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626305" y="3660387"/>
            <a:ext cx="6984420" cy="29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defTabSz="913765" fontAlgn="base">
              <a:spcBef>
                <a:spcPct val="0"/>
              </a:spcBef>
              <a:spcAft>
                <a:spcPct val="0"/>
              </a:spcAft>
            </a:pPr>
            <a:r>
              <a:rPr lang="en-US"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THANKS FOR LISTENING, PLEASE COMMENT</a:t>
            </a:r>
            <a:endParaRPr lang="en-US" altLang="zh-CN"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72721" y="1232205"/>
            <a:ext cx="2557956" cy="811059"/>
          </a:xfrm>
          <a:prstGeom prst="rect">
            <a:avLst/>
          </a:prstGeom>
        </p:spPr>
      </p:pic>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7171"/>
                                        </p:tgtEl>
                                        <p:attrNameLst>
                                          <p:attrName>style.visibility</p:attrName>
                                        </p:attrNameLst>
                                      </p:cBhvr>
                                      <p:to>
                                        <p:strVal val="visible"/>
                                      </p:to>
                                    </p:set>
                                    <p:anim by="(-#ppt_w*2)" calcmode="lin" valueType="num">
                                      <p:cBhvr rctx="PPT">
                                        <p:cTn id="11" dur="500" autoRev="1" fill="hold">
                                          <p:stCondLst>
                                            <p:cond delay="0"/>
                                          </p:stCondLst>
                                        </p:cTn>
                                        <p:tgtEl>
                                          <p:spTgt spid="7171"/>
                                        </p:tgtEl>
                                        <p:attrNameLst>
                                          <p:attrName>ppt_w</p:attrName>
                                        </p:attrNameLst>
                                      </p:cBhvr>
                                    </p:anim>
                                    <p:anim by="(#ppt_w*0.50)" calcmode="lin" valueType="num">
                                      <p:cBhvr>
                                        <p:cTn id="12" dur="500" decel="50000" autoRev="1" fill="hold">
                                          <p:stCondLst>
                                            <p:cond delay="0"/>
                                          </p:stCondLst>
                                        </p:cTn>
                                        <p:tgtEl>
                                          <p:spTgt spid="7171"/>
                                        </p:tgtEl>
                                        <p:attrNameLst>
                                          <p:attrName>ppt_x</p:attrName>
                                        </p:attrNameLst>
                                      </p:cBhvr>
                                    </p:anim>
                                    <p:anim from="(-#ppt_h/2)" to="(#ppt_y)" calcmode="lin" valueType="num">
                                      <p:cBhvr>
                                        <p:cTn id="13" dur="1000" fill="hold">
                                          <p:stCondLst>
                                            <p:cond delay="0"/>
                                          </p:stCondLst>
                                        </p:cTn>
                                        <p:tgtEl>
                                          <p:spTgt spid="7171"/>
                                        </p:tgtEl>
                                        <p:attrNameLst>
                                          <p:attrName>ppt_y</p:attrName>
                                        </p:attrNameLst>
                                      </p:cBhvr>
                                    </p:anim>
                                    <p:animRot by="21600000">
                                      <p:cBhvr>
                                        <p:cTn id="14" dur="1000" fill="hold">
                                          <p:stCondLst>
                                            <p:cond delay="0"/>
                                          </p:stCondLst>
                                        </p:cTn>
                                        <p:tgtEl>
                                          <p:spTgt spid="7171"/>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19"/>
                                        </p:tgtEl>
                                        <p:attrNameLst>
                                          <p:attrName>style.visibility</p:attrName>
                                        </p:attrNameLst>
                                      </p:cBhvr>
                                      <p:to>
                                        <p:strVal val="visible"/>
                                      </p:to>
                                    </p:set>
                                    <p:anim by="(-#ppt_w*2)" calcmode="lin" valueType="num">
                                      <p:cBhvr rctx="PPT">
                                        <p:cTn id="17" dur="250" autoRev="1" fill="hold">
                                          <p:stCondLst>
                                            <p:cond delay="0"/>
                                          </p:stCondLst>
                                        </p:cTn>
                                        <p:tgtEl>
                                          <p:spTgt spid="19"/>
                                        </p:tgtEl>
                                        <p:attrNameLst>
                                          <p:attrName>ppt_w</p:attrName>
                                        </p:attrNameLst>
                                      </p:cBhvr>
                                    </p:anim>
                                    <p:anim by="(#ppt_w*0.50)" calcmode="lin" valueType="num">
                                      <p:cBhvr>
                                        <p:cTn id="18" dur="250" decel="50000" autoRev="1" fill="hold">
                                          <p:stCondLst>
                                            <p:cond delay="0"/>
                                          </p:stCondLst>
                                        </p:cTn>
                                        <p:tgtEl>
                                          <p:spTgt spid="19"/>
                                        </p:tgtEl>
                                        <p:attrNameLst>
                                          <p:attrName>ppt_x</p:attrName>
                                        </p:attrNameLst>
                                      </p:cBhvr>
                                    </p:anim>
                                    <p:anim from="(-#ppt_h/2)" to="(#ppt_y)" calcmode="lin" valueType="num">
                                      <p:cBhvr>
                                        <p:cTn id="19" dur="500" fill="hold">
                                          <p:stCondLst>
                                            <p:cond delay="0"/>
                                          </p:stCondLst>
                                        </p:cTn>
                                        <p:tgtEl>
                                          <p:spTgt spid="19"/>
                                        </p:tgtEl>
                                        <p:attrNameLst>
                                          <p:attrName>ppt_y</p:attrName>
                                        </p:attrNameLst>
                                      </p:cBhvr>
                                    </p:anim>
                                    <p:animRot by="21600000">
                                      <p:cBhvr>
                                        <p:cTn id="20" dur="500"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863885" y="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63885" y="667202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949771" y="346544"/>
            <a:ext cx="2216258" cy="5386090"/>
          </a:xfrm>
          <a:prstGeom prst="rect">
            <a:avLst/>
          </a:prstGeom>
          <a:noFill/>
        </p:spPr>
        <p:txBody>
          <a:bodyPr wrap="square" rtlCol="0">
            <a:spAutoFit/>
          </a:bodyPr>
          <a:lstStyle/>
          <a:p>
            <a:pPr algn="ctr"/>
            <a:r>
              <a:rPr lang="en-US" altLang="zh-CN"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1</a:t>
            </a:r>
            <a:endParaRPr lang="zh-CN" altLang="en-US"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
        <p:nvSpPr>
          <p:cNvPr id="18" name="文本框 17"/>
          <p:cNvSpPr txBox="1"/>
          <p:nvPr/>
        </p:nvSpPr>
        <p:spPr>
          <a:xfrm>
            <a:off x="3067050" y="2868295"/>
            <a:ext cx="6057900" cy="1014730"/>
          </a:xfrm>
          <a:prstGeom prst="rect">
            <a:avLst/>
          </a:prstGeom>
          <a:noFill/>
        </p:spPr>
        <p:txBody>
          <a:bodyPr wrap="square" rtlCol="0">
            <a:spAutoFit/>
          </a:bodyPr>
          <a:lstStyle/>
          <a:p>
            <a:pPr algn="ctr" defTabSz="914400">
              <a:defRPr/>
            </a:pPr>
            <a:r>
              <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项目</a:t>
            </a:r>
            <a:r>
              <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简介</a:t>
            </a:r>
            <a:endPar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4C54"/>
              </a:solidFill>
              <a:effectLst/>
              <a:uLnTx/>
              <a:uFillTx/>
              <a:latin typeface="微软雅黑" panose="020B0503020204020204" pitchFamily="34" charset="-122"/>
              <a:ea typeface="微软雅黑" panose="020B0503020204020204" pitchFamily="34" charset="-122"/>
            </a:endParaRPr>
          </a:p>
        </p:txBody>
      </p:sp>
      <p:sp>
        <p:nvSpPr>
          <p:cNvPr id="3" name="TextBox 4"/>
          <p:cNvSpPr txBox="1">
            <a:spLocks noChangeArrowheads="1"/>
          </p:cNvSpPr>
          <p:nvPr/>
        </p:nvSpPr>
        <p:spPr bwMode="auto">
          <a:xfrm>
            <a:off x="11675223" y="6498816"/>
            <a:ext cx="304892"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1</a:t>
            </a:r>
            <a:endParaRPr kumimoji="0" lang="zh-CN" alt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4C54"/>
              </a:solidFill>
              <a:effectLst/>
              <a:uLnTx/>
              <a:uFillTx/>
              <a:latin typeface="微软雅黑" panose="020B0503020204020204" pitchFamily="34" charset="-122"/>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文本框 8"/>
          <p:cNvSpPr txBox="1"/>
          <p:nvPr/>
        </p:nvSpPr>
        <p:spPr>
          <a:xfrm>
            <a:off x="946365" y="100151"/>
            <a:ext cx="2359299" cy="460375"/>
          </a:xfrm>
          <a:prstGeom prst="rect">
            <a:avLst/>
          </a:prstGeom>
          <a:noFill/>
        </p:spPr>
        <p:txBody>
          <a:bodyPr wrap="square" rtlCol="0">
            <a:spAutoFit/>
          </a:bodyPr>
          <a:lstStyle/>
          <a:p>
            <a:pPr algn="l"/>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文本框 16"/>
          <p:cNvSpPr txBox="1"/>
          <p:nvPr/>
        </p:nvSpPr>
        <p:spPr>
          <a:xfrm>
            <a:off x="0" y="135507"/>
            <a:ext cx="657225"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等腰三角形 13"/>
          <p:cNvSpPr/>
          <p:nvPr/>
        </p:nvSpPr>
        <p:spPr>
          <a:xfrm rot="5400000">
            <a:off x="575943" y="1104679"/>
            <a:ext cx="953964" cy="1015166"/>
          </a:xfrm>
          <a:prstGeom prst="triangle">
            <a:avLst>
              <a:gd name="adj" fmla="val 0"/>
            </a:avLst>
          </a:prstGeom>
          <a:solidFill>
            <a:srgbClr val="0080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0080FE"/>
              </a:solidFill>
              <a:effectLst/>
              <a:uLnTx/>
              <a:uFillTx/>
              <a:latin typeface="微软雅黑" panose="020B0503020204020204" pitchFamily="34" charset="-122"/>
              <a:ea typeface="微软雅黑" panose="020B0503020204020204" pitchFamily="34" charset="-122"/>
            </a:endParaRPr>
          </a:p>
        </p:txBody>
      </p:sp>
      <p:sp>
        <p:nvSpPr>
          <p:cNvPr id="20" name="等腰三角形 19"/>
          <p:cNvSpPr/>
          <p:nvPr>
            <p:custDataLst>
              <p:tags r:id="rId3"/>
            </p:custDataLst>
          </p:nvPr>
        </p:nvSpPr>
        <p:spPr>
          <a:xfrm rot="5400000">
            <a:off x="857915" y="1407893"/>
            <a:ext cx="953964" cy="1015166"/>
          </a:xfrm>
          <a:prstGeom prst="triangle">
            <a:avLst>
              <a:gd name="adj" fmla="val 0"/>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0080FE"/>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1016000" y="1649730"/>
            <a:ext cx="8571230" cy="2303780"/>
          </a:xfrm>
          <a:prstGeom prst="rect">
            <a:avLst/>
          </a:prstGeom>
        </p:spPr>
        <p:txBody>
          <a:bodyPr>
            <a:noAutofit/>
          </a:bodyPr>
          <a:p>
            <a:pPr indent="0" fontAlgn="auto">
              <a:lnSpc>
                <a:spcPct val="100000"/>
              </a:lnSpc>
              <a:spcBef>
                <a:spcPct val="0"/>
              </a:spcBef>
              <a:spcAft>
                <a:spcPct val="0"/>
              </a:spcAft>
            </a:pPr>
            <a:r>
              <a:rPr lang="zh-CN" altLang="en-US"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本项目旨在研究并实现一套基于</a:t>
            </a:r>
            <a:r>
              <a:rPr lang="en-US" altLang="zh-CN"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YOLOv11</a:t>
            </a:r>
            <a:r>
              <a:rPr lang="zh-CN" altLang="en-US"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的高效网球目标检测算法。针对网球目标小、图像质量易受环境影响等挑战，项目综合采用了数据增强、模型优化与剪枝压缩等方法。在数据层面，构建了包含</a:t>
            </a:r>
            <a:r>
              <a:rPr lang="en-US" altLang="zh-CN"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365</a:t>
            </a:r>
            <a:r>
              <a:rPr lang="zh-CN" altLang="en-US"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张图像的训练与测试集，并引入了光照增强与模糊增强策略，以提升模型在多样化户外场景下的鲁棒性。</a:t>
            </a:r>
            <a:endParaRPr lang="zh-CN" altLang="en-US"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00000"/>
              </a:lnSpc>
              <a:spcBef>
                <a:spcPct val="0"/>
              </a:spcBef>
              <a:spcAft>
                <a:spcPct val="0"/>
              </a:spcAft>
            </a:pPr>
            <a:endParaRPr lang="en-US" altLang="zh-CN"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00000"/>
              </a:lnSpc>
              <a:spcBef>
                <a:spcPct val="0"/>
              </a:spcBef>
              <a:spcAft>
                <a:spcPct val="0"/>
              </a:spcAft>
            </a:pPr>
            <a:endParaRPr lang="zh-CN" altLang="en-US" sz="2400" b="0" i="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14"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863885" y="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63885" y="667202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949771" y="346544"/>
            <a:ext cx="2216258" cy="5386090"/>
          </a:xfrm>
          <a:prstGeom prst="rect">
            <a:avLst/>
          </a:prstGeom>
          <a:noFill/>
        </p:spPr>
        <p:txBody>
          <a:bodyPr wrap="square" rtlCol="0">
            <a:spAutoFit/>
          </a:bodyPr>
          <a:lstStyle/>
          <a:p>
            <a:pPr algn="ctr"/>
            <a:r>
              <a:rPr lang="en-US" altLang="zh-CN"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2</a:t>
            </a:r>
            <a:endParaRPr lang="zh-CN" altLang="en-US"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
        <p:nvSpPr>
          <p:cNvPr id="18" name="文本框 17"/>
          <p:cNvSpPr txBox="1"/>
          <p:nvPr/>
        </p:nvSpPr>
        <p:spPr>
          <a:xfrm>
            <a:off x="3067050" y="2868295"/>
            <a:ext cx="6057900" cy="1014730"/>
          </a:xfrm>
          <a:prstGeom prst="rect">
            <a:avLst/>
          </a:prstGeom>
          <a:noFill/>
        </p:spPr>
        <p:txBody>
          <a:bodyPr wrap="square" rtlCol="0">
            <a:spAutoFit/>
          </a:bodyPr>
          <a:lstStyle/>
          <a:p>
            <a:pPr algn="ctr" defTabSz="914400">
              <a:defRPr/>
            </a:pPr>
            <a:r>
              <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关键技术</a:t>
            </a:r>
            <a:endPar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78429" y="6498816"/>
            <a:ext cx="298480"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7</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150" y="100330"/>
            <a:ext cx="6638290"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数据增强</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5"/>
          <p:cNvSpPr>
            <a:spLocks noChangeArrowheads="1"/>
          </p:cNvSpPr>
          <p:nvPr>
            <p:custDataLst>
              <p:tags r:id="rId3"/>
            </p:custDataLst>
          </p:nvPr>
        </p:nvSpPr>
        <p:spPr bwMode="auto">
          <a:xfrm>
            <a:off x="725805" y="786130"/>
            <a:ext cx="1320800"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9" name="TextBox 8"/>
          <p:cNvSpPr txBox="1">
            <a:spLocks noChangeArrowheads="1"/>
          </p:cNvSpPr>
          <p:nvPr>
            <p:custDataLst>
              <p:tags r:id="rId4"/>
            </p:custDataLst>
          </p:nvPr>
        </p:nvSpPr>
        <p:spPr bwMode="auto">
          <a:xfrm>
            <a:off x="725805" y="802005"/>
            <a:ext cx="1244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光照增强</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0" name="Freeform 6"/>
          <p:cNvSpPr/>
          <p:nvPr>
            <p:custDataLst>
              <p:tags r:id="rId5"/>
            </p:custDataLst>
          </p:nvPr>
        </p:nvSpPr>
        <p:spPr bwMode="auto">
          <a:xfrm>
            <a:off x="122264" y="80756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0" name="矩形 5"/>
          <p:cNvSpPr>
            <a:spLocks noChangeArrowheads="1"/>
          </p:cNvSpPr>
          <p:nvPr>
            <p:custDataLst>
              <p:tags r:id="rId6"/>
            </p:custDataLst>
          </p:nvPr>
        </p:nvSpPr>
        <p:spPr bwMode="auto">
          <a:xfrm>
            <a:off x="725805" y="3314700"/>
            <a:ext cx="1320800"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2" name="TextBox 8"/>
          <p:cNvSpPr txBox="1">
            <a:spLocks noChangeArrowheads="1"/>
          </p:cNvSpPr>
          <p:nvPr>
            <p:custDataLst>
              <p:tags r:id="rId7"/>
            </p:custDataLst>
          </p:nvPr>
        </p:nvSpPr>
        <p:spPr bwMode="auto">
          <a:xfrm>
            <a:off x="725805" y="3330575"/>
            <a:ext cx="1244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模糊增强</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5" name="Freeform 6"/>
          <p:cNvSpPr/>
          <p:nvPr>
            <p:custDataLst>
              <p:tags r:id="rId8"/>
            </p:custDataLst>
          </p:nvPr>
        </p:nvSpPr>
        <p:spPr bwMode="auto">
          <a:xfrm>
            <a:off x="122264" y="333613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1" name="文本框 20"/>
          <p:cNvSpPr txBox="1"/>
          <p:nvPr/>
        </p:nvSpPr>
        <p:spPr>
          <a:xfrm>
            <a:off x="725805" y="1379855"/>
            <a:ext cx="4064000" cy="1568450"/>
          </a:xfrm>
          <a:prstGeom prst="rect">
            <a:avLst/>
          </a:prstGeom>
          <a:noFill/>
        </p:spPr>
        <p:txBody>
          <a:bodyPr wrap="square" rtlCol="0">
            <a:spAutoFit/>
          </a:bodyPr>
          <a:p>
            <a:r>
              <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光照增强包括随机亮度、对比度调整以及色调、饱和度、明度的变化，以模拟不同环境光照下的拍摄效果</a:t>
            </a:r>
            <a:endPar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文本框 22"/>
          <p:cNvSpPr txBox="1"/>
          <p:nvPr/>
        </p:nvSpPr>
        <p:spPr>
          <a:xfrm>
            <a:off x="725805" y="4091305"/>
            <a:ext cx="4064000" cy="1568450"/>
          </a:xfrm>
          <a:prstGeom prst="rect">
            <a:avLst/>
          </a:prstGeom>
          <a:noFill/>
        </p:spPr>
        <p:txBody>
          <a:bodyPr wrap="square" rtlCol="0">
            <a:spAutoFit/>
          </a:bodyPr>
          <a:p>
            <a:pPr algn="l">
              <a:buClrTx/>
              <a:buSzTx/>
              <a:buFontTx/>
            </a:pPr>
            <a:r>
              <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模糊增强则采用高斯模糊和运动模糊，模拟图像抖动、运动等情况导致的图像质量下降。</a:t>
            </a:r>
            <a:endPar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5" name="图片 5" descr="1"/>
          <p:cNvPicPr>
            <a:picLocks noChangeAspect="1"/>
          </p:cNvPicPr>
          <p:nvPr/>
        </p:nvPicPr>
        <p:blipFill>
          <a:blip r:embed="rId9"/>
          <a:stretch>
            <a:fillRect/>
          </a:stretch>
        </p:blipFill>
        <p:spPr>
          <a:xfrm>
            <a:off x="8420100" y="807720"/>
            <a:ext cx="2703379" cy="1800000"/>
          </a:xfrm>
          <a:prstGeom prst="rect">
            <a:avLst/>
          </a:prstGeom>
        </p:spPr>
      </p:pic>
      <p:pic>
        <p:nvPicPr>
          <p:cNvPr id="26" name="图片 3" descr="1_blur"/>
          <p:cNvPicPr>
            <a:picLocks noChangeAspect="1"/>
          </p:cNvPicPr>
          <p:nvPr/>
        </p:nvPicPr>
        <p:blipFill>
          <a:blip r:embed="rId10"/>
          <a:stretch>
            <a:fillRect/>
          </a:stretch>
        </p:blipFill>
        <p:spPr>
          <a:xfrm>
            <a:off x="8420418" y="2869883"/>
            <a:ext cx="2702814" cy="1800000"/>
          </a:xfrm>
          <a:prstGeom prst="rect">
            <a:avLst/>
          </a:prstGeom>
        </p:spPr>
      </p:pic>
      <p:pic>
        <p:nvPicPr>
          <p:cNvPr id="28" name="图片 4" descr="1_light"/>
          <p:cNvPicPr>
            <a:picLocks noChangeAspect="1"/>
          </p:cNvPicPr>
          <p:nvPr/>
        </p:nvPicPr>
        <p:blipFill>
          <a:blip r:embed="rId11"/>
          <a:stretch>
            <a:fillRect/>
          </a:stretch>
        </p:blipFill>
        <p:spPr>
          <a:xfrm>
            <a:off x="8420418" y="4867593"/>
            <a:ext cx="2702814" cy="1800000"/>
          </a:xfrm>
          <a:prstGeom prst="rect">
            <a:avLst/>
          </a:prstGeom>
        </p:spPr>
      </p:pic>
      <p:sp>
        <p:nvSpPr>
          <p:cNvPr id="29" name="文本框 28"/>
          <p:cNvSpPr txBox="1"/>
          <p:nvPr/>
        </p:nvSpPr>
        <p:spPr>
          <a:xfrm>
            <a:off x="6769100" y="1721485"/>
            <a:ext cx="4064000" cy="460375"/>
          </a:xfrm>
          <a:prstGeom prst="rect">
            <a:avLst/>
          </a:prstGeom>
          <a:noFill/>
        </p:spPr>
        <p:txBody>
          <a:bodyPr wrap="square" rtlCol="0">
            <a:spAutoFit/>
          </a:bodyPr>
          <a:p>
            <a:r>
              <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原始图片</a:t>
            </a:r>
            <a:endPar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9"/>
          <p:cNvSpPr txBox="1"/>
          <p:nvPr/>
        </p:nvSpPr>
        <p:spPr>
          <a:xfrm>
            <a:off x="6769100" y="3630930"/>
            <a:ext cx="4064000" cy="460375"/>
          </a:xfrm>
          <a:prstGeom prst="rect">
            <a:avLst/>
          </a:prstGeom>
          <a:noFill/>
        </p:spPr>
        <p:txBody>
          <a:bodyPr wrap="square" rtlCol="0">
            <a:spAutoFit/>
          </a:bodyPr>
          <a:p>
            <a:r>
              <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模糊增强</a:t>
            </a:r>
            <a:endPar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30"/>
          <p:cNvSpPr txBox="1"/>
          <p:nvPr/>
        </p:nvSpPr>
        <p:spPr>
          <a:xfrm>
            <a:off x="6769100" y="5659755"/>
            <a:ext cx="4064000" cy="460375"/>
          </a:xfrm>
          <a:prstGeom prst="rect">
            <a:avLst/>
          </a:prstGeom>
          <a:noFill/>
        </p:spPr>
        <p:txBody>
          <a:bodyPr wrap="square" rtlCol="0">
            <a:spAutoFit/>
          </a:bodyPr>
          <a:p>
            <a:r>
              <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rPr>
              <a:t>光照增强</a:t>
            </a:r>
            <a:endParaRPr lang="zh-CN" altLang="en-US" sz="2400">
              <a:solidFill>
                <a:srgbClr val="1C1F23"/>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49" presetClass="path" presetSubtype="0" accel="50000" decel="50000" fill="hold" grpId="1" nodeType="withEffect">
                                  <p:stCondLst>
                                    <p:cond delay="0"/>
                                  </p:stCondLst>
                                  <p:childTnLst>
                                    <p:animMotion origin="layout" path="M 3.125E-6 3.7037E-7 L 0.08997 3.7037E-7 " pathEditMode="relative" rAng="0" ptsTypes="AA">
                                      <p:cBhvr>
                                        <p:cTn id="20" dur="500" spd="-99900" fill="hold"/>
                                        <p:tgtEl>
                                          <p:spTgt spid="20"/>
                                        </p:tgtEl>
                                        <p:attrNameLst>
                                          <p:attrName>ppt_x</p:attrName>
                                          <p:attrName>ppt_y</p:attrName>
                                        </p:attrNameLst>
                                      </p:cBhvr>
                                      <p:rCtr x="4492" y="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 presetClass="entr" presetSubtype="6"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49" presetClass="path" presetSubtype="0" accel="50000" decel="50000" fill="hold" grpId="1" nodeType="withEffect">
                                  <p:stCondLst>
                                    <p:cond delay="0"/>
                                  </p:stCondLst>
                                  <p:childTnLst>
                                    <p:animMotion origin="layout" path="M 3.125E-6 3.7037E-7 L 0.08997 3.7037E-7 " pathEditMode="relative" rAng="0" ptsTypes="AA">
                                      <p:cBhvr>
                                        <p:cTn id="34" dur="500" spd="-99900" fill="hold"/>
                                        <p:tgtEl>
                                          <p:spTgt spid="15"/>
                                        </p:tgtEl>
                                        <p:attrNameLst>
                                          <p:attrName>ppt_x</p:attrName>
                                          <p:attrName>ppt_y</p:attrName>
                                        </p:attrNameLst>
                                      </p:cBhvr>
                                      <p:rCtr x="4492" y="0"/>
                                    </p:animMotion>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14" grpId="0" bldLvl="0" animBg="1" autoUpdateAnimBg="0"/>
      <p:bldP spid="19" grpId="0" autoUpdateAnimBg="0"/>
      <p:bldP spid="20" grpId="0" bldLvl="0" animBg="1"/>
      <p:bldP spid="20" grpId="1" bldLvl="0" animBg="1"/>
      <p:bldP spid="10" grpId="0" bldLvl="0" animBg="1" autoUpdateAnimBg="0"/>
      <p:bldP spid="12" grpId="0" autoUpdateAnimBg="0"/>
      <p:bldP spid="15" grpId="0" bldLvl="0" animBg="1"/>
      <p:bldP spid="15"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78429" y="6498816"/>
            <a:ext cx="298480"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7</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150" y="100330"/>
            <a:ext cx="6638290"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模型选择（</a:t>
            </a:r>
            <a:r>
              <a:rPr lang="en-US" altLang="zh-CN"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YOLO11n</a:t>
            </a: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5"/>
          <p:cNvSpPr>
            <a:spLocks noChangeArrowheads="1"/>
          </p:cNvSpPr>
          <p:nvPr>
            <p:custDataLst>
              <p:tags r:id="rId3"/>
            </p:custDataLst>
          </p:nvPr>
        </p:nvSpPr>
        <p:spPr bwMode="auto">
          <a:xfrm>
            <a:off x="725805" y="786130"/>
            <a:ext cx="1376045"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9" name="TextBox 8"/>
          <p:cNvSpPr txBox="1">
            <a:spLocks noChangeArrowheads="1"/>
          </p:cNvSpPr>
          <p:nvPr>
            <p:custDataLst>
              <p:tags r:id="rId4"/>
            </p:custDataLst>
          </p:nvPr>
        </p:nvSpPr>
        <p:spPr bwMode="auto">
          <a:xfrm>
            <a:off x="725805" y="802005"/>
            <a:ext cx="13760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选择原因</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0" name="Freeform 6"/>
          <p:cNvSpPr/>
          <p:nvPr>
            <p:custDataLst>
              <p:tags r:id="rId5"/>
            </p:custDataLst>
          </p:nvPr>
        </p:nvSpPr>
        <p:spPr bwMode="auto">
          <a:xfrm>
            <a:off x="122264" y="80756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5" name="TextBox 15"/>
          <p:cNvSpPr txBox="1">
            <a:spLocks noChangeArrowheads="1"/>
          </p:cNvSpPr>
          <p:nvPr>
            <p:custDataLst>
              <p:tags r:id="rId6"/>
            </p:custDataLst>
          </p:nvPr>
        </p:nvSpPr>
        <p:spPr bwMode="auto">
          <a:xfrm>
            <a:off x="503555" y="1379855"/>
            <a:ext cx="3120390" cy="418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60045" fontAlgn="base">
              <a:lnSpc>
                <a:spcPct val="120000"/>
              </a:lnSpc>
              <a:spcBef>
                <a:spcPct val="0"/>
              </a:spcBef>
              <a:spcAft>
                <a:spcPct val="0"/>
              </a:spcAft>
            </a:pPr>
            <a:r>
              <a:rPr lang="en-US" altLang="zh-CN" dirty="0">
                <a:solidFill>
                  <a:srgbClr val="004C54"/>
                </a:solidFill>
                <a:latin typeface="微软雅黑" panose="020B0503020204020204" pitchFamily="34" charset="-122"/>
                <a:ea typeface="微软雅黑" panose="020B0503020204020204" pitchFamily="34" charset="-122"/>
              </a:rPr>
              <a:t>YOLOv11 </a:t>
            </a:r>
            <a:r>
              <a:rPr lang="zh-CN" altLang="en-US" dirty="0">
                <a:solidFill>
                  <a:srgbClr val="004C54"/>
                </a:solidFill>
                <a:latin typeface="微软雅黑" panose="020B0503020204020204" pitchFamily="34" charset="-122"/>
                <a:ea typeface="微软雅黑" panose="020B0503020204020204" pitchFamily="34" charset="-122"/>
              </a:rPr>
              <a:t>引入了强化的特征提取结构和优化的训练流程，不仅提升了对小目标网球的检测能力，还在保持高精度的同时显著减少了模型参数，提高了计算效率。此外</a:t>
            </a:r>
            <a:r>
              <a:rPr lang="en-US" altLang="zh-CN" dirty="0">
                <a:solidFill>
                  <a:srgbClr val="004C54"/>
                </a:solidFill>
                <a:latin typeface="微软雅黑" panose="020B0503020204020204" pitchFamily="34" charset="-122"/>
                <a:ea typeface="微软雅黑" panose="020B0503020204020204" pitchFamily="34" charset="-122"/>
              </a:rPr>
              <a:t>YOLOv11 </a:t>
            </a:r>
            <a:r>
              <a:rPr lang="zh-CN" altLang="en-US" dirty="0">
                <a:solidFill>
                  <a:srgbClr val="004C54"/>
                </a:solidFill>
                <a:latin typeface="微软雅黑" panose="020B0503020204020204" pitchFamily="34" charset="-122"/>
                <a:ea typeface="微软雅黑" panose="020B0503020204020204" pitchFamily="34" charset="-122"/>
              </a:rPr>
              <a:t>具备出色的跨平台适应性，能在边缘设备上流畅运行，非常适合部署在资源受限的实际应用场景中，为高效、实时的网球检测提供了可靠保障。</a:t>
            </a:r>
            <a:endParaRPr lang="zh-CN" altLang="en-US" dirty="0">
              <a:solidFill>
                <a:srgbClr val="004C54"/>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7"/>
          <a:srcRect r="4853" b="1176"/>
          <a:stretch>
            <a:fillRect/>
          </a:stretch>
        </p:blipFill>
        <p:spPr>
          <a:xfrm>
            <a:off x="3909695" y="861695"/>
            <a:ext cx="7768590" cy="5336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49" presetClass="path" presetSubtype="0" accel="50000" decel="50000" fill="hold" grpId="1" nodeType="withEffect">
                                  <p:stCondLst>
                                    <p:cond delay="0"/>
                                  </p:stCondLst>
                                  <p:childTnLst>
                                    <p:animMotion origin="layout" path="M 3.125E-6 3.7037E-7 L 0.08997 3.7037E-7 " pathEditMode="relative" rAng="0" ptsTypes="AA">
                                      <p:cBhvr>
                                        <p:cTn id="20" dur="500" spd="-99900" fill="hold"/>
                                        <p:tgtEl>
                                          <p:spTgt spid="20"/>
                                        </p:tgtEl>
                                        <p:attrNameLst>
                                          <p:attrName>ppt_x</p:attrName>
                                          <p:attrName>ppt_y</p:attrName>
                                        </p:attrNameLst>
                                      </p:cBhvr>
                                      <p:rCtr x="4492" y="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14" grpId="0" bldLvl="0" animBg="1" autoUpdateAnimBg="0"/>
      <p:bldP spid="19" grpId="0" autoUpdateAnimBg="0"/>
      <p:bldP spid="20" grpId="0" bldLvl="0" animBg="1"/>
      <p:bldP spid="20" grpId="1" bldLvl="0" animBg="1"/>
      <p:bldP spid="2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78429" y="6498816"/>
            <a:ext cx="298480"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7</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150" y="100330"/>
            <a:ext cx="6638290"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模型剪枝</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5"/>
          <p:cNvSpPr>
            <a:spLocks noChangeArrowheads="1"/>
          </p:cNvSpPr>
          <p:nvPr>
            <p:custDataLst>
              <p:tags r:id="rId3"/>
            </p:custDataLst>
          </p:nvPr>
        </p:nvSpPr>
        <p:spPr bwMode="auto">
          <a:xfrm>
            <a:off x="725805" y="786130"/>
            <a:ext cx="1506855"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9" name="TextBox 8"/>
          <p:cNvSpPr txBox="1">
            <a:spLocks noChangeArrowheads="1"/>
          </p:cNvSpPr>
          <p:nvPr>
            <p:custDataLst>
              <p:tags r:id="rId4"/>
            </p:custDataLst>
          </p:nvPr>
        </p:nvSpPr>
        <p:spPr bwMode="auto">
          <a:xfrm>
            <a:off x="725805" y="802005"/>
            <a:ext cx="15068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约束训练</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0" name="Freeform 6"/>
          <p:cNvSpPr/>
          <p:nvPr>
            <p:custDataLst>
              <p:tags r:id="rId5"/>
            </p:custDataLst>
          </p:nvPr>
        </p:nvSpPr>
        <p:spPr bwMode="auto">
          <a:xfrm>
            <a:off x="122264" y="80756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5" name="TextBox 15"/>
          <p:cNvSpPr txBox="1">
            <a:spLocks noChangeArrowheads="1"/>
          </p:cNvSpPr>
          <p:nvPr>
            <p:custDataLst>
              <p:tags r:id="rId6"/>
            </p:custDataLst>
          </p:nvPr>
        </p:nvSpPr>
        <p:spPr bwMode="auto">
          <a:xfrm>
            <a:off x="504190" y="1259840"/>
            <a:ext cx="644144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60045" fontAlgn="base">
              <a:lnSpc>
                <a:spcPct val="120000"/>
              </a:lnSpc>
              <a:spcBef>
                <a:spcPct val="0"/>
              </a:spcBef>
              <a:spcAft>
                <a:spcPct val="0"/>
              </a:spcAft>
            </a:pPr>
            <a:r>
              <a:rPr lang="zh-CN" altLang="en-US" dirty="0">
                <a:solidFill>
                  <a:srgbClr val="004C54"/>
                </a:solidFill>
                <a:latin typeface="微软雅黑" panose="020B0503020204020204" pitchFamily="34" charset="-122"/>
                <a:ea typeface="微软雅黑" panose="020B0503020204020204" pitchFamily="34" charset="-122"/>
              </a:rPr>
              <a:t>为提升剪枝效果，剪枝前引入对</a:t>
            </a:r>
            <a:r>
              <a:rPr lang="en-US" altLang="zh-CN" dirty="0">
                <a:solidFill>
                  <a:srgbClr val="004C54"/>
                </a:solidFill>
                <a:latin typeface="微软雅黑" panose="020B0503020204020204" pitchFamily="34" charset="-122"/>
                <a:ea typeface="微软雅黑" panose="020B0503020204020204" pitchFamily="34" charset="-122"/>
              </a:rPr>
              <a:t> BatchNorm </a:t>
            </a:r>
            <a:r>
              <a:rPr lang="zh-CN" altLang="en-US" dirty="0">
                <a:solidFill>
                  <a:srgbClr val="004C54"/>
                </a:solidFill>
                <a:latin typeface="微软雅黑" panose="020B0503020204020204" pitchFamily="34" charset="-122"/>
                <a:ea typeface="微软雅黑" panose="020B0503020204020204" pitchFamily="34" charset="-122"/>
              </a:rPr>
              <a:t>层施加</a:t>
            </a:r>
            <a:r>
              <a:rPr lang="en-US" altLang="zh-CN" dirty="0">
                <a:solidFill>
                  <a:srgbClr val="004C54"/>
                </a:solidFill>
                <a:latin typeface="微软雅黑" panose="020B0503020204020204" pitchFamily="34" charset="-122"/>
                <a:ea typeface="微软雅黑" panose="020B0503020204020204" pitchFamily="34" charset="-122"/>
              </a:rPr>
              <a:t> L1 </a:t>
            </a:r>
            <a:r>
              <a:rPr lang="zh-CN" altLang="en-US" dirty="0">
                <a:solidFill>
                  <a:srgbClr val="004C54"/>
                </a:solidFill>
                <a:latin typeface="微软雅黑" panose="020B0503020204020204" pitchFamily="34" charset="-122"/>
                <a:ea typeface="微软雅黑" panose="020B0503020204020204" pitchFamily="34" charset="-122"/>
              </a:rPr>
              <a:t>正则化的约束训练，增强模型权重的稀疏性。该策略可降低直接剪枝带来的性能下降风险，为模型结构优化奠定基础。</a:t>
            </a:r>
            <a:endParaRPr lang="zh-CN" altLang="en-US" dirty="0">
              <a:solidFill>
                <a:srgbClr val="004C54"/>
              </a:solidFill>
              <a:latin typeface="微软雅黑" panose="020B0503020204020204" pitchFamily="34" charset="-122"/>
              <a:ea typeface="微软雅黑" panose="020B0503020204020204" pitchFamily="34" charset="-122"/>
            </a:endParaRPr>
          </a:p>
        </p:txBody>
      </p:sp>
      <p:sp>
        <p:nvSpPr>
          <p:cNvPr id="22" name="矩形 5"/>
          <p:cNvSpPr>
            <a:spLocks noChangeArrowheads="1"/>
          </p:cNvSpPr>
          <p:nvPr>
            <p:custDataLst>
              <p:tags r:id="rId7"/>
            </p:custDataLst>
          </p:nvPr>
        </p:nvSpPr>
        <p:spPr bwMode="auto">
          <a:xfrm>
            <a:off x="725805" y="2744470"/>
            <a:ext cx="1506855"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3" name="TextBox 8"/>
          <p:cNvSpPr txBox="1">
            <a:spLocks noChangeArrowheads="1"/>
          </p:cNvSpPr>
          <p:nvPr>
            <p:custDataLst>
              <p:tags r:id="rId8"/>
            </p:custDataLst>
          </p:nvPr>
        </p:nvSpPr>
        <p:spPr bwMode="auto">
          <a:xfrm>
            <a:off x="725805" y="2760345"/>
            <a:ext cx="15068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结构剪枝</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4" name="Freeform 6"/>
          <p:cNvSpPr/>
          <p:nvPr>
            <p:custDataLst>
              <p:tags r:id="rId9"/>
            </p:custDataLst>
          </p:nvPr>
        </p:nvSpPr>
        <p:spPr bwMode="auto">
          <a:xfrm>
            <a:off x="122264" y="276590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6" name="TextBox 15"/>
          <p:cNvSpPr txBox="1">
            <a:spLocks noChangeArrowheads="1"/>
          </p:cNvSpPr>
          <p:nvPr>
            <p:custDataLst>
              <p:tags r:id="rId10"/>
            </p:custDataLst>
          </p:nvPr>
        </p:nvSpPr>
        <p:spPr bwMode="auto">
          <a:xfrm>
            <a:off x="504190" y="3218180"/>
            <a:ext cx="6441440" cy="141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60045" fontAlgn="base">
              <a:lnSpc>
                <a:spcPct val="120000"/>
              </a:lnSpc>
              <a:spcBef>
                <a:spcPct val="0"/>
              </a:spcBef>
              <a:spcAft>
                <a:spcPct val="0"/>
              </a:spcAft>
            </a:pPr>
            <a:r>
              <a:rPr lang="zh-CN" altLang="en-US" dirty="0">
                <a:solidFill>
                  <a:srgbClr val="004C54"/>
                </a:solidFill>
                <a:latin typeface="微软雅黑" panose="020B0503020204020204" pitchFamily="34" charset="-122"/>
                <a:ea typeface="微软雅黑" panose="020B0503020204020204" pitchFamily="34" charset="-122"/>
              </a:rPr>
              <a:t>借助自定义的</a:t>
            </a:r>
            <a:r>
              <a:rPr lang="en-US" altLang="zh-CN" dirty="0">
                <a:solidFill>
                  <a:srgbClr val="004C54"/>
                </a:solidFill>
                <a:latin typeface="微软雅黑" panose="020B0503020204020204" pitchFamily="34" charset="-122"/>
                <a:ea typeface="微软雅黑" panose="020B0503020204020204" pitchFamily="34" charset="-122"/>
              </a:rPr>
              <a:t> PRUNE </a:t>
            </a:r>
            <a:r>
              <a:rPr lang="zh-CN" altLang="en-US" dirty="0">
                <a:solidFill>
                  <a:srgbClr val="004C54"/>
                </a:solidFill>
                <a:latin typeface="微软雅黑" panose="020B0503020204020204" pitchFamily="34" charset="-122"/>
                <a:ea typeface="微软雅黑" panose="020B0503020204020204" pitchFamily="34" charset="-122"/>
              </a:rPr>
              <a:t>类，根据</a:t>
            </a:r>
            <a:r>
              <a:rPr lang="en-US" altLang="zh-CN" dirty="0">
                <a:solidFill>
                  <a:srgbClr val="004C54"/>
                </a:solidFill>
                <a:latin typeface="微软雅黑" panose="020B0503020204020204" pitchFamily="34" charset="-122"/>
                <a:ea typeface="微软雅黑" panose="020B0503020204020204" pitchFamily="34" charset="-122"/>
              </a:rPr>
              <a:t> BatchNorm </a:t>
            </a:r>
            <a:r>
              <a:rPr lang="zh-CN" altLang="en-US" dirty="0">
                <a:solidFill>
                  <a:srgbClr val="004C54"/>
                </a:solidFill>
                <a:latin typeface="微软雅黑" panose="020B0503020204020204" pitchFamily="34" charset="-122"/>
                <a:ea typeface="微软雅黑" panose="020B0503020204020204" pitchFamily="34" charset="-122"/>
              </a:rPr>
              <a:t>层的权重分布计算剪枝阈值，对模型中关键卷积层和检测头进行通道级裁剪，调整相关参数，去除冗余结构，有效压缩模型体积并提升计算效率。</a:t>
            </a:r>
            <a:endParaRPr lang="zh-CN" altLang="en-US" dirty="0">
              <a:solidFill>
                <a:srgbClr val="004C54"/>
              </a:solidFill>
              <a:latin typeface="微软雅黑" panose="020B0503020204020204" pitchFamily="34" charset="-122"/>
              <a:ea typeface="微软雅黑" panose="020B0503020204020204" pitchFamily="34" charset="-122"/>
            </a:endParaRPr>
          </a:p>
        </p:txBody>
      </p:sp>
      <p:sp>
        <p:nvSpPr>
          <p:cNvPr id="27" name="矩形 5"/>
          <p:cNvSpPr>
            <a:spLocks noChangeArrowheads="1"/>
          </p:cNvSpPr>
          <p:nvPr>
            <p:custDataLst>
              <p:tags r:id="rId11"/>
            </p:custDataLst>
          </p:nvPr>
        </p:nvSpPr>
        <p:spPr bwMode="auto">
          <a:xfrm>
            <a:off x="725805" y="4885690"/>
            <a:ext cx="1506855"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8" name="TextBox 8"/>
          <p:cNvSpPr txBox="1">
            <a:spLocks noChangeArrowheads="1"/>
          </p:cNvSpPr>
          <p:nvPr>
            <p:custDataLst>
              <p:tags r:id="rId12"/>
            </p:custDataLst>
          </p:nvPr>
        </p:nvSpPr>
        <p:spPr bwMode="auto">
          <a:xfrm>
            <a:off x="725805" y="4901565"/>
            <a:ext cx="15068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回调训练</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9" name="Freeform 6"/>
          <p:cNvSpPr/>
          <p:nvPr>
            <p:custDataLst>
              <p:tags r:id="rId13"/>
            </p:custDataLst>
          </p:nvPr>
        </p:nvSpPr>
        <p:spPr bwMode="auto">
          <a:xfrm>
            <a:off x="122264" y="490712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30" name="TextBox 15"/>
          <p:cNvSpPr txBox="1">
            <a:spLocks noChangeArrowheads="1"/>
          </p:cNvSpPr>
          <p:nvPr>
            <p:custDataLst>
              <p:tags r:id="rId14"/>
            </p:custDataLst>
          </p:nvPr>
        </p:nvSpPr>
        <p:spPr bwMode="auto">
          <a:xfrm>
            <a:off x="504190" y="5359400"/>
            <a:ext cx="644144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60045" fontAlgn="base">
              <a:lnSpc>
                <a:spcPct val="120000"/>
              </a:lnSpc>
              <a:spcBef>
                <a:spcPct val="0"/>
              </a:spcBef>
              <a:spcAft>
                <a:spcPct val="0"/>
              </a:spcAft>
            </a:pPr>
            <a:r>
              <a:rPr lang="zh-CN" altLang="en-US" dirty="0">
                <a:solidFill>
                  <a:srgbClr val="004C54"/>
                </a:solidFill>
                <a:latin typeface="微软雅黑" panose="020B0503020204020204" pitchFamily="34" charset="-122"/>
                <a:ea typeface="微软雅黑" panose="020B0503020204020204" pitchFamily="34" charset="-122"/>
              </a:rPr>
              <a:t>剪枝后模型结构发生变化，可能影响性能。通过回调训练，模型在新结构上重新学习参数，恢复精度，确保在减小规模的同时保持良好的检测表现与稳定性。</a:t>
            </a:r>
            <a:endParaRPr lang="zh-CN" altLang="en-US" dirty="0">
              <a:solidFill>
                <a:srgbClr val="004C54"/>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49" presetClass="path" presetSubtype="0" accel="50000" decel="50000" fill="hold" grpId="1" nodeType="withEffect">
                                  <p:stCondLst>
                                    <p:cond delay="0"/>
                                  </p:stCondLst>
                                  <p:childTnLst>
                                    <p:animMotion origin="layout" path="M 3.125E-6 3.7037E-7 L 0.08997 3.7037E-7 " pathEditMode="relative" rAng="0" ptsTypes="AA">
                                      <p:cBhvr>
                                        <p:cTn id="20" dur="500" spd="-99900" fill="hold"/>
                                        <p:tgtEl>
                                          <p:spTgt spid="20"/>
                                        </p:tgtEl>
                                        <p:attrNameLst>
                                          <p:attrName>ppt_x</p:attrName>
                                          <p:attrName>ppt_y</p:attrName>
                                        </p:attrNameLst>
                                      </p:cBhvr>
                                      <p:rCtr x="4492" y="0"/>
                                    </p:animMotion>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up)">
                                      <p:cBhvr>
                                        <p:cTn id="28" dur="500"/>
                                        <p:tgtEl>
                                          <p:spTgt spid="25"/>
                                        </p:tgtEl>
                                      </p:cBhvr>
                                    </p:animEffect>
                                  </p:childTnLst>
                                </p:cTn>
                              </p:par>
                            </p:childTnLst>
                          </p:cTn>
                        </p:par>
                        <p:par>
                          <p:cTn id="29" fill="hold">
                            <p:stCondLst>
                              <p:cond delay="2000"/>
                            </p:stCondLst>
                            <p:childTnLst>
                              <p:par>
                                <p:cTn id="30" presetID="2" presetClass="entr" presetSubtype="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1+#ppt_w/2"/>
                                          </p:val>
                                        </p:tav>
                                        <p:tav tm="100000">
                                          <p:val>
                                            <p:strVal val="#ppt_x"/>
                                          </p:val>
                                        </p:tav>
                                      </p:tavLst>
                                    </p:anim>
                                    <p:anim calcmode="lin" valueType="num">
                                      <p:cBhvr additive="base">
                                        <p:cTn id="33" dur="500" fill="hold"/>
                                        <p:tgtEl>
                                          <p:spTgt spid="22"/>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3.125E-6 3.7037E-7 L 0.08997 3.7037E-7 " pathEditMode="relative" rAng="0" ptsTypes="AA">
                                      <p:cBhvr>
                                        <p:cTn id="38" dur="500" spd="-99900" fill="hold"/>
                                        <p:tgtEl>
                                          <p:spTgt spid="24"/>
                                        </p:tgtEl>
                                        <p:attrNameLst>
                                          <p:attrName>ppt_x</p:attrName>
                                          <p:attrName>ppt_y</p:attrName>
                                        </p:attrNameLst>
                                      </p:cBhvr>
                                      <p:rCtr x="4492" y="0"/>
                                    </p:animMotion>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par>
                          <p:cTn id="47" fill="hold">
                            <p:stCondLst>
                              <p:cond delay="3500"/>
                            </p:stCondLst>
                            <p:childTnLst>
                              <p:par>
                                <p:cTn id="48" presetID="2" presetClass="entr" presetSubtype="6"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1+#ppt_w/2"/>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49" presetClass="path" presetSubtype="0" accel="50000" decel="50000" fill="hold" grpId="1" nodeType="withEffect">
                                  <p:stCondLst>
                                    <p:cond delay="0"/>
                                  </p:stCondLst>
                                  <p:childTnLst>
                                    <p:animMotion origin="layout" path="M 3.125E-6 3.7037E-7 L 0.08997 3.7037E-7 " pathEditMode="relative" rAng="0" ptsTypes="AA">
                                      <p:cBhvr>
                                        <p:cTn id="56" dur="500" spd="-99900" fill="hold"/>
                                        <p:tgtEl>
                                          <p:spTgt spid="29"/>
                                        </p:tgtEl>
                                        <p:attrNameLst>
                                          <p:attrName>ppt_x</p:attrName>
                                          <p:attrName>ppt_y</p:attrName>
                                        </p:attrNameLst>
                                      </p:cBhvr>
                                      <p:rCtr x="4492" y="0"/>
                                    </p:animMotion>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14" grpId="0" bldLvl="0" animBg="1" autoUpdateAnimBg="0"/>
      <p:bldP spid="19" grpId="0" autoUpdateAnimBg="0"/>
      <p:bldP spid="20" grpId="0" bldLvl="0" animBg="1"/>
      <p:bldP spid="20" grpId="1" bldLvl="0" animBg="1"/>
      <p:bldP spid="25" grpId="0" autoUpdateAnimBg="0"/>
      <p:bldP spid="22" grpId="0" bldLvl="0" animBg="1" autoUpdateAnimBg="0"/>
      <p:bldP spid="23" grpId="0" autoUpdateAnimBg="0"/>
      <p:bldP spid="24" grpId="0" bldLvl="0" animBg="1"/>
      <p:bldP spid="24" grpId="1" bldLvl="0" animBg="1"/>
      <p:bldP spid="26" grpId="0" autoUpdateAnimBg="0"/>
      <p:bldP spid="27" grpId="0" bldLvl="0" animBg="1" autoUpdateAnimBg="0"/>
      <p:bldP spid="28" grpId="0" autoUpdateAnimBg="0"/>
      <p:bldP spid="29" grpId="0" bldLvl="0" animBg="1"/>
      <p:bldP spid="29" grpId="1" bldLvl="0" animBg="1"/>
      <p:bldP spid="3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863885" y="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863885" y="6672020"/>
            <a:ext cx="2464230" cy="185980"/>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949771" y="346544"/>
            <a:ext cx="2216258" cy="5386090"/>
          </a:xfrm>
          <a:prstGeom prst="rect">
            <a:avLst/>
          </a:prstGeom>
          <a:noFill/>
        </p:spPr>
        <p:txBody>
          <a:bodyPr wrap="square" rtlCol="0">
            <a:spAutoFit/>
          </a:bodyPr>
          <a:lstStyle/>
          <a:p>
            <a:pPr algn="ctr"/>
            <a:r>
              <a:rPr lang="en-US" altLang="zh-CN"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rPr>
              <a:t>3</a:t>
            </a:r>
            <a:endParaRPr lang="zh-CN" altLang="en-US" sz="34400" b="1" dirty="0">
              <a:solidFill>
                <a:srgbClr val="0080FE"/>
              </a:solidFill>
              <a:effectLst>
                <a:outerShdw blurRad="38100" dist="38100" dir="2700000" algn="tl">
                  <a:srgbClr val="000000">
                    <a:alpha val="43137"/>
                  </a:srgbClr>
                </a:outerShdw>
              </a:effectLst>
              <a:latin typeface="方正姚体" panose="02010601030101010101" pitchFamily="2" charset="-122"/>
              <a:ea typeface="方正姚体" panose="02010601030101010101" pitchFamily="2" charset="-122"/>
            </a:endParaRPr>
          </a:p>
        </p:txBody>
      </p:sp>
      <p:sp>
        <p:nvSpPr>
          <p:cNvPr id="18" name="文本框 17"/>
          <p:cNvSpPr txBox="1"/>
          <p:nvPr/>
        </p:nvSpPr>
        <p:spPr>
          <a:xfrm>
            <a:off x="3067050" y="2868295"/>
            <a:ext cx="6057900" cy="1014730"/>
          </a:xfrm>
          <a:prstGeom prst="rect">
            <a:avLst/>
          </a:prstGeom>
          <a:noFill/>
        </p:spPr>
        <p:txBody>
          <a:bodyPr wrap="square" rtlCol="0">
            <a:spAutoFit/>
          </a:bodyPr>
          <a:lstStyle/>
          <a:p>
            <a:pPr algn="ctr" defTabSz="914400">
              <a:defRPr/>
            </a:pPr>
            <a:r>
              <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实验与分析</a:t>
            </a:r>
            <a:endParaRPr lang="zh-CN" altLang="en-US" sz="60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1582400" y="6470241"/>
            <a:ext cx="492125" cy="396875"/>
          </a:xfrm>
          <a:prstGeom prst="rect">
            <a:avLst/>
          </a:prstGeom>
          <a:solidFill>
            <a:srgbClr val="0080FE"/>
          </a:solidFill>
          <a:ln>
            <a:solidFill>
              <a:srgbClr val="0080FE"/>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3" name="TextBox 4"/>
          <p:cNvSpPr txBox="1">
            <a:spLocks noChangeArrowheads="1"/>
          </p:cNvSpPr>
          <p:nvPr/>
        </p:nvSpPr>
        <p:spPr bwMode="auto">
          <a:xfrm>
            <a:off x="11678429" y="6498816"/>
            <a:ext cx="298480" cy="338554"/>
          </a:xfrm>
          <a:prstGeom prst="rect">
            <a:avLst/>
          </a:prstGeom>
          <a:solidFill>
            <a:srgbClr val="0080FE"/>
          </a:solidFill>
          <a:ln>
            <a:solidFill>
              <a:srgbClr val="0080FE"/>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rPr>
              <a:t>7</a:t>
            </a:r>
            <a:endParaRPr kumimoji="0" lang="zh-CN" altLang="en-US" sz="1600" b="0" i="0" u="none" strike="noStrike" kern="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endParaRPr>
          </a:p>
        </p:txBody>
      </p:sp>
      <p:sp>
        <p:nvSpPr>
          <p:cNvPr id="4" name="矩形 1"/>
          <p:cNvSpPr>
            <a:spLocks noChangeArrowheads="1"/>
          </p:cNvSpPr>
          <p:nvPr/>
        </p:nvSpPr>
        <p:spPr bwMode="auto">
          <a:xfrm>
            <a:off x="0" y="6802029"/>
            <a:ext cx="12196763" cy="144462"/>
          </a:xfrm>
          <a:prstGeom prst="rect">
            <a:avLst/>
          </a:prstGeom>
          <a:solidFill>
            <a:srgbClr val="0080FE"/>
          </a:solidFill>
          <a:ln>
            <a:solidFill>
              <a:srgbClr val="0080FE"/>
            </a:solid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4C54"/>
              </a:solidFill>
              <a:effectLst/>
              <a:uLnTx/>
              <a:uFillTx/>
              <a:latin typeface="Arial" panose="020B0604020202020204" pitchFamily="34" charset="0"/>
              <a:ea typeface="微软雅黑" panose="020B0503020204020204" pitchFamily="34" charset="-122"/>
            </a:endParaRPr>
          </a:p>
        </p:txBody>
      </p:sp>
      <p:sp>
        <p:nvSpPr>
          <p:cNvPr id="7" name="矩形 6"/>
          <p:cNvSpPr/>
          <p:nvPr/>
        </p:nvSpPr>
        <p:spPr>
          <a:xfrm>
            <a:off x="0" y="0"/>
            <a:ext cx="3204000" cy="45719"/>
          </a:xfrm>
          <a:prstGeom prst="rect">
            <a:avLst/>
          </a:pr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6150" y="100330"/>
            <a:ext cx="6638290" cy="460375"/>
          </a:xfrm>
          <a:prstGeom prst="rect">
            <a:avLst/>
          </a:prstGeom>
          <a:noFill/>
        </p:spPr>
        <p:txBody>
          <a:bodyPr wrap="square" rtlCol="0">
            <a:spAutoFit/>
          </a:bodyPr>
          <a:lstStyle/>
          <a:p>
            <a:pPr algn="l" defTabSz="914400">
              <a:defRPr/>
            </a:pPr>
            <a:r>
              <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实验与分析</a:t>
            </a:r>
            <a:endParaRPr lang="zh-CN" altLang="en-US" sz="24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0" y="624496"/>
            <a:ext cx="12192000" cy="0"/>
          </a:xfrm>
          <a:prstGeom prst="line">
            <a:avLst/>
          </a:prstGeom>
          <a:ln w="25400">
            <a:solidFill>
              <a:srgbClr val="0080FE"/>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1">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10716275" y="120057"/>
            <a:ext cx="1329675" cy="421604"/>
          </a:xfrm>
          <a:prstGeom prst="rect">
            <a:avLst/>
          </a:prstGeom>
        </p:spPr>
      </p:pic>
      <p:sp>
        <p:nvSpPr>
          <p:cNvPr id="16" name="任意多边形: 形状 15"/>
          <p:cNvSpPr/>
          <p:nvPr/>
        </p:nvSpPr>
        <p:spPr>
          <a:xfrm>
            <a:off x="0" y="114621"/>
            <a:ext cx="827314" cy="441882"/>
          </a:xfrm>
          <a:custGeom>
            <a:avLst/>
            <a:gdLst>
              <a:gd name="connsiteX0" fmla="*/ 0 w 2364087"/>
              <a:gd name="connsiteY0" fmla="*/ 0 h 712612"/>
              <a:gd name="connsiteX1" fmla="*/ 2364087 w 2364087"/>
              <a:gd name="connsiteY1" fmla="*/ 0 h 712612"/>
              <a:gd name="connsiteX2" fmla="*/ 1950772 w 2364087"/>
              <a:gd name="connsiteY2" fmla="*/ 712612 h 712612"/>
              <a:gd name="connsiteX3" fmla="*/ 0 w 2364087"/>
              <a:gd name="connsiteY3" fmla="*/ 712612 h 712612"/>
            </a:gdLst>
            <a:ahLst/>
            <a:cxnLst>
              <a:cxn ang="0">
                <a:pos x="connsiteX0" y="connsiteY0"/>
              </a:cxn>
              <a:cxn ang="0">
                <a:pos x="connsiteX1" y="connsiteY1"/>
              </a:cxn>
              <a:cxn ang="0">
                <a:pos x="connsiteX2" y="connsiteY2"/>
              </a:cxn>
              <a:cxn ang="0">
                <a:pos x="connsiteX3" y="connsiteY3"/>
              </a:cxn>
            </a:cxnLst>
            <a:rect l="l" t="t" r="r" b="b"/>
            <a:pathLst>
              <a:path w="2364087" h="712612">
                <a:moveTo>
                  <a:pt x="0" y="0"/>
                </a:moveTo>
                <a:lnTo>
                  <a:pt x="2364087" y="0"/>
                </a:lnTo>
                <a:lnTo>
                  <a:pt x="1950772" y="712612"/>
                </a:lnTo>
                <a:lnTo>
                  <a:pt x="0" y="712612"/>
                </a:lnTo>
                <a:close/>
              </a:path>
            </a:pathLst>
          </a:custGeom>
          <a:solidFill>
            <a:srgbClr val="0080FE"/>
          </a:solidFill>
          <a:ln>
            <a:solidFill>
              <a:srgbClr val="0080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0" y="135507"/>
            <a:ext cx="657225"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矩形 5"/>
          <p:cNvSpPr>
            <a:spLocks noChangeArrowheads="1"/>
          </p:cNvSpPr>
          <p:nvPr>
            <p:custDataLst>
              <p:tags r:id="rId3"/>
            </p:custDataLst>
          </p:nvPr>
        </p:nvSpPr>
        <p:spPr bwMode="auto">
          <a:xfrm>
            <a:off x="725805" y="786130"/>
            <a:ext cx="1744980" cy="431800"/>
          </a:xfrm>
          <a:prstGeom prst="rect">
            <a:avLst/>
          </a:prstGeom>
          <a:solidFill>
            <a:srgbClr val="0080FE"/>
          </a:solidFill>
          <a:ln>
            <a:noFill/>
          </a:ln>
        </p:spPr>
        <p:txBody>
          <a:bodyPr/>
          <a:lstStyle/>
          <a:p>
            <a:pPr fontAlgn="base">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18" name="矩形 7"/>
          <p:cNvSpPr>
            <a:spLocks noChangeArrowheads="1"/>
          </p:cNvSpPr>
          <p:nvPr>
            <p:custDataLst>
              <p:tags r:id="rId4"/>
            </p:custDataLst>
          </p:nvPr>
        </p:nvSpPr>
        <p:spPr bwMode="auto">
          <a:xfrm>
            <a:off x="6635115" y="760095"/>
            <a:ext cx="1126490" cy="431800"/>
          </a:xfrm>
          <a:prstGeom prst="rect">
            <a:avLst/>
          </a:prstGeom>
          <a:solidFill>
            <a:srgbClr val="0080FE"/>
          </a:solidFill>
          <a:ln>
            <a:noFill/>
          </a:ln>
        </p:spPr>
        <p:txBody>
          <a:bodyPr/>
          <a:lstStyle/>
          <a:p>
            <a:pPr fontAlgn="base">
              <a:spcBef>
                <a:spcPct val="0"/>
              </a:spcBef>
              <a:spcAft>
                <a:spcPct val="0"/>
              </a:spcAft>
            </a:pPr>
            <a:endParaRPr lang="zh-CN" altLang="en-US" b="1" dirty="0">
              <a:solidFill>
                <a:srgbClr val="004C54"/>
              </a:solidFill>
              <a:latin typeface="Arial" panose="020B0604020202020204" pitchFamily="34" charset="0"/>
              <a:ea typeface="微软雅黑" panose="020B0503020204020204" pitchFamily="34" charset="-122"/>
            </a:endParaRPr>
          </a:p>
        </p:txBody>
      </p:sp>
      <p:sp>
        <p:nvSpPr>
          <p:cNvPr id="19" name="TextBox 8"/>
          <p:cNvSpPr txBox="1">
            <a:spLocks noChangeArrowheads="1"/>
          </p:cNvSpPr>
          <p:nvPr>
            <p:custDataLst>
              <p:tags r:id="rId5"/>
            </p:custDataLst>
          </p:nvPr>
        </p:nvSpPr>
        <p:spPr bwMode="auto">
          <a:xfrm>
            <a:off x="725805" y="802005"/>
            <a:ext cx="19189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实验环境</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0" name="Freeform 6"/>
          <p:cNvSpPr/>
          <p:nvPr>
            <p:custDataLst>
              <p:tags r:id="rId6"/>
            </p:custDataLst>
          </p:nvPr>
        </p:nvSpPr>
        <p:spPr bwMode="auto">
          <a:xfrm>
            <a:off x="122264" y="807562"/>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dirty="0">
              <a:solidFill>
                <a:srgbClr val="004C54"/>
              </a:solidFill>
              <a:latin typeface="Arial" panose="020B0604020202020204" pitchFamily="34" charset="0"/>
              <a:ea typeface="微软雅黑" panose="020B0503020204020204" pitchFamily="34" charset="-122"/>
            </a:endParaRPr>
          </a:p>
        </p:txBody>
      </p:sp>
      <p:sp>
        <p:nvSpPr>
          <p:cNvPr id="22" name="Freeform 6"/>
          <p:cNvSpPr/>
          <p:nvPr>
            <p:custDataLst>
              <p:tags r:id="rId7"/>
            </p:custDataLst>
          </p:nvPr>
        </p:nvSpPr>
        <p:spPr bwMode="auto">
          <a:xfrm>
            <a:off x="6020779" y="762795"/>
            <a:ext cx="381926" cy="388937"/>
          </a:xfrm>
          <a:prstGeom prst="teardrop">
            <a:avLst/>
          </a:prstGeom>
          <a:solidFill>
            <a:srgbClr val="0080FE"/>
          </a:solidFill>
          <a:ln>
            <a:noFill/>
          </a:ln>
        </p:spPr>
        <p:txBody>
          <a:bodyPr/>
          <a:lstStyle/>
          <a:p>
            <a:pPr eaLnBrk="0" fontAlgn="base" hangingPunct="0">
              <a:spcBef>
                <a:spcPct val="0"/>
              </a:spcBef>
              <a:spcAft>
                <a:spcPct val="0"/>
              </a:spcAft>
            </a:pPr>
            <a:endParaRPr lang="zh-CN" altLang="en-US" b="1" dirty="0">
              <a:solidFill>
                <a:srgbClr val="004C54"/>
              </a:solidFill>
              <a:latin typeface="Arial" panose="020B0604020202020204" pitchFamily="34" charset="0"/>
              <a:ea typeface="微软雅黑" panose="020B0503020204020204" pitchFamily="34" charset="-122"/>
            </a:endParaRPr>
          </a:p>
        </p:txBody>
      </p:sp>
      <p:sp>
        <p:nvSpPr>
          <p:cNvPr id="24" name="TextBox 14"/>
          <p:cNvSpPr txBox="1">
            <a:spLocks noChangeArrowheads="1"/>
          </p:cNvSpPr>
          <p:nvPr>
            <p:custDataLst>
              <p:tags r:id="rId8"/>
            </p:custDataLst>
          </p:nvPr>
        </p:nvSpPr>
        <p:spPr bwMode="auto">
          <a:xfrm>
            <a:off x="6635115" y="797560"/>
            <a:ext cx="12134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dirty="0">
                <a:solidFill>
                  <a:srgbClr val="FFFFFF"/>
                </a:solidFill>
                <a:latin typeface="微软雅黑" panose="020B0503020204020204" pitchFamily="34" charset="-122"/>
                <a:ea typeface="微软雅黑" panose="020B0503020204020204" pitchFamily="34" charset="-122"/>
              </a:rPr>
              <a:t>数据集</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7" name="TextBox 17"/>
          <p:cNvSpPr txBox="1">
            <a:spLocks noChangeArrowheads="1"/>
          </p:cNvSpPr>
          <p:nvPr>
            <p:custDataLst>
              <p:tags r:id="rId9"/>
            </p:custDataLst>
          </p:nvPr>
        </p:nvSpPr>
        <p:spPr bwMode="auto">
          <a:xfrm>
            <a:off x="6413500" y="1259840"/>
            <a:ext cx="5264785" cy="140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60045" fontAlgn="base">
              <a:lnSpc>
                <a:spcPct val="120000"/>
              </a:lnSpc>
              <a:spcBef>
                <a:spcPct val="0"/>
              </a:spcBef>
              <a:spcAft>
                <a:spcPct val="0"/>
              </a:spcAft>
            </a:pPr>
            <a:r>
              <a:rPr lang="zh-CN" altLang="en-US" dirty="0">
                <a:solidFill>
                  <a:srgbClr val="292929"/>
                </a:solidFill>
                <a:latin typeface="微软雅黑" panose="020B0503020204020204" pitchFamily="34" charset="-122"/>
                <a:ea typeface="微软雅黑" panose="020B0503020204020204" pitchFamily="34" charset="-122"/>
              </a:rPr>
              <a:t>除官方提供的</a:t>
            </a:r>
            <a:r>
              <a:rPr lang="en-US" altLang="zh-CN" dirty="0">
                <a:solidFill>
                  <a:srgbClr val="292929"/>
                </a:solidFill>
                <a:latin typeface="微软雅黑" panose="020B0503020204020204" pitchFamily="34" charset="-122"/>
                <a:ea typeface="微软雅黑" panose="020B0503020204020204" pitchFamily="34" charset="-122"/>
              </a:rPr>
              <a:t>30</a:t>
            </a:r>
            <a:r>
              <a:rPr lang="zh-CN" altLang="en-US" dirty="0">
                <a:solidFill>
                  <a:srgbClr val="292929"/>
                </a:solidFill>
                <a:latin typeface="微软雅黑" panose="020B0503020204020204" pitchFamily="34" charset="-122"/>
                <a:ea typeface="微软雅黑" panose="020B0503020204020204" pitchFamily="34" charset="-122"/>
              </a:rPr>
              <a:t>张测试集图片外，实验还使用了部分飞桨社区网球数据集。数据增强后训练集与验证</a:t>
            </a:r>
            <a:r>
              <a:rPr lang="zh-CN" altLang="en-US" dirty="0">
                <a:solidFill>
                  <a:srgbClr val="292929"/>
                </a:solidFill>
                <a:latin typeface="微软雅黑" panose="020B0503020204020204" pitchFamily="34" charset="-122"/>
                <a:ea typeface="微软雅黑" panose="020B0503020204020204" pitchFamily="34" charset="-122"/>
              </a:rPr>
              <a:t>集共</a:t>
            </a:r>
            <a:r>
              <a:rPr lang="en-US" altLang="zh-CN" dirty="0">
                <a:solidFill>
                  <a:srgbClr val="292929"/>
                </a:solidFill>
                <a:latin typeface="微软雅黑" panose="020B0503020204020204" pitchFamily="34" charset="-122"/>
                <a:ea typeface="微软雅黑" panose="020B0503020204020204" pitchFamily="34" charset="-122"/>
              </a:rPr>
              <a:t>365</a:t>
            </a:r>
            <a:r>
              <a:rPr lang="zh-CN" altLang="en-US" dirty="0">
                <a:solidFill>
                  <a:srgbClr val="292929"/>
                </a:solidFill>
                <a:latin typeface="微软雅黑" panose="020B0503020204020204" pitchFamily="34" charset="-122"/>
                <a:ea typeface="微软雅黑" panose="020B0503020204020204" pitchFamily="34" charset="-122"/>
              </a:rPr>
              <a:t>张图片。</a:t>
            </a:r>
            <a:endParaRPr lang="zh-CN" altLang="en-US" dirty="0">
              <a:solidFill>
                <a:srgbClr val="29292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4190" y="1598295"/>
            <a:ext cx="5080000" cy="3969385"/>
          </a:xfrm>
          <a:prstGeom prst="rect">
            <a:avLst/>
          </a:prstGeom>
        </p:spPr>
        <p:txBody>
          <a:bodyPr>
            <a:spAutoFit/>
          </a:bodyPr>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实验是在华为云服务器上进行训练，训练环境如下所示：</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-操作系统：Ubuntu 22.04</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-内存：24G</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-Python版本：3.8</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-batchsize：16</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-epochs：200</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 </a:t>
            </a:r>
            <a:endParaRPr lang="zh-CN" altLang="en-US" sz="1800" dirty="0">
              <a:solidFill>
                <a:srgbClr val="292929"/>
              </a:solidFill>
              <a:latin typeface="微软雅黑" panose="020B0503020204020204" pitchFamily="34" charset="-122"/>
              <a:ea typeface="微软雅黑" panose="020B0503020204020204" pitchFamily="34" charset="-122"/>
            </a:endParaRPr>
          </a:p>
          <a:p>
            <a:pPr marL="0" indent="0" algn="just" defTabSz="266700">
              <a:spcBef>
                <a:spcPct val="0"/>
              </a:spcBef>
              <a:spcAft>
                <a:spcPct val="0"/>
              </a:spcAft>
            </a:pPr>
            <a:r>
              <a:rPr lang="zh-CN" altLang="en-US" sz="1800" dirty="0">
                <a:solidFill>
                  <a:srgbClr val="292929"/>
                </a:solidFill>
                <a:latin typeface="微软雅黑" panose="020B0503020204020204" pitchFamily="34" charset="-122"/>
                <a:ea typeface="微软雅黑" panose="020B0503020204020204" pitchFamily="34" charset="-122"/>
              </a:rPr>
              <a:t>-优化器：SGD</a:t>
            </a:r>
            <a:endParaRPr lang="zh-CN" altLang="en-US" sz="1800" dirty="0">
              <a:solidFill>
                <a:srgbClr val="29292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0"/>
          <a:stretch>
            <a:fillRect/>
          </a:stretch>
        </p:blipFill>
        <p:spPr>
          <a:xfrm>
            <a:off x="6413500" y="2503805"/>
            <a:ext cx="4633526"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400" fill="hold"/>
                                        <p:tgtEl>
                                          <p:spTgt spid="3"/>
                                        </p:tgtEl>
                                        <p:attrNameLst>
                                          <p:attrName>ppt_w</p:attrName>
                                        </p:attrNameLst>
                                      </p:cBhvr>
                                      <p:tavLst>
                                        <p:tav tm="0">
                                          <p:val>
                                            <p:fltVal val="0"/>
                                          </p:val>
                                        </p:tav>
                                        <p:tav tm="100000">
                                          <p:val>
                                            <p:strVal val="#ppt_w"/>
                                          </p:val>
                                        </p:tav>
                                      </p:tavLst>
                                    </p:anim>
                                    <p:anim calcmode="lin" valueType="num">
                                      <p:cBhvr>
                                        <p:cTn id="8" dur="400" fill="hold"/>
                                        <p:tgtEl>
                                          <p:spTgt spid="3"/>
                                        </p:tgtEl>
                                        <p:attrNameLst>
                                          <p:attrName>ppt_h</p:attrName>
                                        </p:attrNameLst>
                                      </p:cBhvr>
                                      <p:tavLst>
                                        <p:tav tm="0">
                                          <p:val>
                                            <p:fltVal val="0"/>
                                          </p:val>
                                        </p:tav>
                                        <p:tav tm="100000">
                                          <p:val>
                                            <p:strVal val="#ppt_h"/>
                                          </p:val>
                                        </p:tav>
                                      </p:tavLst>
                                    </p:anim>
                                    <p:anim calcmode="lin" valueType="num">
                                      <p:cBhvr>
                                        <p:cTn id="9" dur="400" fill="hold"/>
                                        <p:tgtEl>
                                          <p:spTgt spid="3"/>
                                        </p:tgtEl>
                                        <p:attrNameLst>
                                          <p:attrName>style.rotation</p:attrName>
                                        </p:attrNameLst>
                                      </p:cBhvr>
                                      <p:tavLst>
                                        <p:tav tm="0">
                                          <p:val>
                                            <p:fltVal val="90"/>
                                          </p:val>
                                        </p:tav>
                                        <p:tav tm="100000">
                                          <p:val>
                                            <p:fltVal val="0"/>
                                          </p:val>
                                        </p:tav>
                                      </p:tavLst>
                                    </p:anim>
                                    <p:animEffect transition="in" filter="fade">
                                      <p:cBhvr>
                                        <p:cTn id="10" dur="400"/>
                                        <p:tgtEl>
                                          <p:spTgt spid="3"/>
                                        </p:tgtEl>
                                      </p:cBhvr>
                                    </p:animEffect>
                                  </p:childTnLst>
                                </p:cTn>
                              </p:par>
                            </p:childTnLst>
                          </p:cTn>
                        </p:par>
                        <p:par>
                          <p:cTn id="11" fill="hold">
                            <p:stCondLst>
                              <p:cond delay="500"/>
                            </p:stCondLst>
                            <p:childTnLst>
                              <p:par>
                                <p:cTn id="12" presetID="2" presetClass="entr" presetSubtype="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1+#ppt_w/2"/>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49" presetClass="path" presetSubtype="0" accel="50000" decel="50000" fill="hold" grpId="1" nodeType="withEffect">
                                  <p:stCondLst>
                                    <p:cond delay="0"/>
                                  </p:stCondLst>
                                  <p:childTnLst>
                                    <p:animMotion origin="layout" path="M 3.125E-6 3.7037E-7 L 0.08997 3.7037E-7 " pathEditMode="relative" rAng="0" ptsTypes="AA">
                                      <p:cBhvr>
                                        <p:cTn id="24" dur="500" spd="-99900" fill="hold"/>
                                        <p:tgtEl>
                                          <p:spTgt spid="20"/>
                                        </p:tgtEl>
                                        <p:attrNameLst>
                                          <p:attrName>ppt_x</p:attrName>
                                          <p:attrName>ppt_y</p:attrName>
                                        </p:attrNameLst>
                                      </p:cBhvr>
                                      <p:rCtr x="4492" y="0"/>
                                    </p:animMotion>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49" presetClass="path" presetSubtype="0" accel="50000" decel="50000" fill="hold" grpId="1" nodeType="withEffect">
                                  <p:stCondLst>
                                    <p:cond delay="0"/>
                                  </p:stCondLst>
                                  <p:childTnLst>
                                    <p:animMotion origin="layout" path="M 3.125E-6 1.11111E-6 L 0.08997 1.11111E-6 " pathEditMode="relative" rAng="0" ptsTypes="AA">
                                      <p:cBhvr>
                                        <p:cTn id="28" dur="500" spd="-99900" fill="hold"/>
                                        <p:tgtEl>
                                          <p:spTgt spid="22"/>
                                        </p:tgtEl>
                                        <p:attrNameLst>
                                          <p:attrName>ppt_x</p:attrName>
                                          <p:attrName>ppt_y</p:attrName>
                                        </p:attrNameLst>
                                      </p:cBhvr>
                                      <p:rCtr x="4492" y="0"/>
                                    </p:animMotion>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up)">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14" grpId="0" bldLvl="0" animBg="1" autoUpdateAnimBg="0"/>
      <p:bldP spid="18" grpId="0" bldLvl="0" animBg="1" autoUpdateAnimBg="0"/>
      <p:bldP spid="19" grpId="0" autoUpdateAnimBg="0"/>
      <p:bldP spid="20" grpId="0" bldLvl="0" animBg="1"/>
      <p:bldP spid="20" grpId="1" bldLvl="0" animBg="1"/>
      <p:bldP spid="22" grpId="0" bldLvl="0" animBg="1"/>
      <p:bldP spid="22" grpId="1" bldLvl="0" animBg="1"/>
      <p:bldP spid="24" grpId="0" autoUpdateAnimBg="0"/>
      <p:bldP spid="27" grpId="0" autoUpdateAnimBg="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DIAGRAM_VIRTUALLY_FRAME" val="{&quot;height&quot;:372.36653543307085,&quot;left&quot;:9.627086614173232,&quot;top&quot;:61.9,&quot;width&quot;:565.2479527559055}"/>
</p:tagLst>
</file>

<file path=ppt/tags/tag11.xml><?xml version="1.0" encoding="utf-8"?>
<p:tagLst xmlns:p="http://schemas.openxmlformats.org/presentationml/2006/main">
  <p:tag name="KSO_WM_DIAGRAM_VIRTUALLY_FRAME" val="{&quot;height&quot;:372.36653543307085,&quot;left&quot;:9.627086614173232,&quot;top&quot;:61.9,&quot;width&quot;:565.2479527559055}"/>
</p:tagLst>
</file>

<file path=ppt/tags/tag12.xml><?xml version="1.0" encoding="utf-8"?>
<p:tagLst xmlns:p="http://schemas.openxmlformats.org/presentationml/2006/main">
  <p:tag name="KSO_WM_DIAGRAM_VIRTUALLY_FRAME" val="{&quot;height&quot;:372.36653543307085,&quot;left&quot;:9.627086614173232,&quot;top&quot;:61.9,&quot;width&quot;:565.2479527559055}"/>
</p:tagLst>
</file>

<file path=ppt/tags/tag13.xml><?xml version="1.0" encoding="utf-8"?>
<p:tagLst xmlns:p="http://schemas.openxmlformats.org/presentationml/2006/main">
  <p:tag name="KSO_WM_DIAGRAM_VIRTUALLY_FRAME" val="{&quot;height&quot;:372.36653543307085,&quot;left&quot;:9.627086614173232,&quot;top&quot;:61.9,&quot;width&quot;:565.2479527559055}"/>
</p:tagLst>
</file>

<file path=ppt/tags/tag14.xml><?xml version="1.0" encoding="utf-8"?>
<p:tagLst xmlns:p="http://schemas.openxmlformats.org/presentationml/2006/main">
  <p:tag name="KSO_WM_DIAGRAM_VIRTUALLY_FRAME" val="{&quot;height&quot;:372.36653543307085,&quot;left&quot;:9.627086614173232,&quot;top&quot;:61.9,&quot;width&quot;:565.2479527559055}"/>
</p:tagLst>
</file>

<file path=ppt/tags/tag15.xml><?xml version="1.0" encoding="utf-8"?>
<p:tagLst xmlns:p="http://schemas.openxmlformats.org/presentationml/2006/main">
  <p:tag name="KSO_WM_DIAGRAM_VIRTUALLY_FRAME" val="{&quot;height&quot;:372.36653543307085,&quot;left&quot;:9.627086614173232,&quot;top&quot;:61.9,&quot;width&quot;:565.2479527559055}"/>
</p:tagLst>
</file>

<file path=ppt/tags/tag16.xml><?xml version="1.0" encoding="utf-8"?>
<p:tagLst xmlns:p="http://schemas.openxmlformats.org/presentationml/2006/main">
  <p:tag name="KSO_WM_DIAGRAM_VIRTUALLY_FRAME" val="{&quot;height&quot;:372.36653543307085,&quot;left&quot;:9.627086614173232,&quot;top&quot;:61.9,&quot;width&quot;:565.2479527559055}"/>
</p:tagLst>
</file>

<file path=ppt/tags/tag17.xml><?xml version="1.0" encoding="utf-8"?>
<p:tagLst xmlns:p="http://schemas.openxmlformats.org/presentationml/2006/main">
  <p:tag name="KSO_WM_DIAGRAM_VIRTUALLY_FRAME" val="{&quot;height&quot;:372.36653543307085,&quot;left&quot;:9.627086614173232,&quot;top&quot;:61.9,&quot;width&quot;:565.2479527559055}"/>
</p:tagLst>
</file>

<file path=ppt/tags/tag18.xml><?xml version="1.0" encoding="utf-8"?>
<p:tagLst xmlns:p="http://schemas.openxmlformats.org/presentationml/2006/main">
  <p:tag name="KSO_WM_DIAGRAM_VIRTUALLY_FRAME" val="{&quot;height&quot;:372.36653543307085,&quot;left&quot;:9.627086614173232,&quot;top&quot;:61.9,&quot;width&quot;:565.2479527559055}"/>
</p:tagLst>
</file>

<file path=ppt/tags/tag19.xml><?xml version="1.0" encoding="utf-8"?>
<p:tagLst xmlns:p="http://schemas.openxmlformats.org/presentationml/2006/main">
  <p:tag name="KSO_WM_DIAGRAM_VIRTUALLY_FRAME" val="{&quot;height&quot;:372.36653543307085,&quot;left&quot;:9.627086614173232,&quot;top&quot;:61.9,&quot;width&quot;:565.2479527559055}"/>
</p:tagLst>
</file>

<file path=ppt/tags/tag2.xml><?xml version="1.0" encoding="utf-8"?>
<p:tagLst xmlns:p="http://schemas.openxmlformats.org/presentationml/2006/main">
  <p:tag name="KSO_WM_DIAGRAM_VIRTUALLY_FRAME" val="{&quot;height&quot;:412.25,&quot;left&quot;:57.5,&quot;top&quot;:110,&quot;width&quot;:500}"/>
</p:tagLst>
</file>

<file path=ppt/tags/tag20.xml><?xml version="1.0" encoding="utf-8"?>
<p:tagLst xmlns:p="http://schemas.openxmlformats.org/presentationml/2006/main">
  <p:tag name="KSO_WM_DIAGRAM_VIRTUALLY_FRAME" val="{&quot;height&quot;:372.36653543307085,&quot;left&quot;:9.627086614173232,&quot;top&quot;:61.9,&quot;width&quot;:565.2479527559055}"/>
</p:tagLst>
</file>

<file path=ppt/tags/tag21.xml><?xml version="1.0" encoding="utf-8"?>
<p:tagLst xmlns:p="http://schemas.openxmlformats.org/presentationml/2006/main">
  <p:tag name="KSO_WM_DIAGRAM_VIRTUALLY_FRAME" val="{&quot;height&quot;:372.36653543307085,&quot;left&quot;:9.627086614173232,&quot;top&quot;:61.9,&quot;width&quot;:565.2479527559055}"/>
</p:tagLst>
</file>

<file path=ppt/tags/tag22.xml><?xml version="1.0" encoding="utf-8"?>
<p:tagLst xmlns:p="http://schemas.openxmlformats.org/presentationml/2006/main">
  <p:tag name="KSO_WM_DIAGRAM_VIRTUALLY_FRAME" val="{&quot;height&quot;:372.36653543307085,&quot;left&quot;:9.627086614173232,&quot;top&quot;:61.9,&quot;width&quot;:565.2479527559055}"/>
</p:tagLst>
</file>

<file path=ppt/tags/tag23.xml><?xml version="1.0" encoding="utf-8"?>
<p:tagLst xmlns:p="http://schemas.openxmlformats.org/presentationml/2006/main">
  <p:tag name="KSO_WM_DIAGRAM_VIRTUALLY_FRAME" val="{&quot;height&quot;:372.36653543307085,&quot;left&quot;:9.627086614173232,&quot;top&quot;:61.9,&quot;width&quot;:565.2479527559055}"/>
</p:tagLst>
</file>

<file path=ppt/tags/tag24.xml><?xml version="1.0" encoding="utf-8"?>
<p:tagLst xmlns:p="http://schemas.openxmlformats.org/presentationml/2006/main">
  <p:tag name="KSO_WM_DIAGRAM_VIRTUALLY_FRAME" val="{&quot;height&quot;:372.36653543307085,&quot;left&quot;:9.627086614173232,&quot;top&quot;:61.9,&quot;width&quot;:565.2479527559055}"/>
</p:tagLst>
</file>

<file path=ppt/tags/tag25.xml><?xml version="1.0" encoding="utf-8"?>
<p:tagLst xmlns:p="http://schemas.openxmlformats.org/presentationml/2006/main">
  <p:tag name="KSO_WM_DIAGRAM_VIRTUALLY_FRAME" val="{&quot;height&quot;:372.36653543307085,&quot;left&quot;:9.627086614173232,&quot;top&quot;:61.9,&quot;width&quot;:565.2479527559055}"/>
</p:tagLst>
</file>

<file path=ppt/tags/tag26.xml><?xml version="1.0" encoding="utf-8"?>
<p:tagLst xmlns:p="http://schemas.openxmlformats.org/presentationml/2006/main">
  <p:tag name="KSO_WM_DIAGRAM_VIRTUALLY_FRAME" val="{&quot;height&quot;:372.36653543307085,&quot;left&quot;:9.627086614173232,&quot;top&quot;:61.9,&quot;width&quot;:565.2479527559055}"/>
</p:tagLst>
</file>

<file path=ppt/tags/tag27.xml><?xml version="1.0" encoding="utf-8"?>
<p:tagLst xmlns:p="http://schemas.openxmlformats.org/presentationml/2006/main">
  <p:tag name="KSO_WM_DIAGRAM_VIRTUALLY_FRAME" val="{&quot;height&quot;:372.36653543307085,&quot;left&quot;:9.627086614173232,&quot;top&quot;:61.9,&quot;width&quot;:565.2479527559055}"/>
</p:tagLst>
</file>

<file path=ppt/tags/tag28.xml><?xml version="1.0" encoding="utf-8"?>
<p:tagLst xmlns:p="http://schemas.openxmlformats.org/presentationml/2006/main">
  <p:tag name="KSO_WM_DIAGRAM_VIRTUALLY_FRAME" val="{&quot;height&quot;:372.36653543307085,&quot;left&quot;:9.627086614173232,&quot;top&quot;:61.9,&quot;width&quot;:565.2479527559055}"/>
</p:tagLst>
</file>

<file path=ppt/tags/tag29.xml><?xml version="1.0" encoding="utf-8"?>
<p:tagLst xmlns:p="http://schemas.openxmlformats.org/presentationml/2006/main">
  <p:tag name="KSO_WM_DIAGRAM_VIRTUALLY_FRAME" val="{&quot;height&quot;:372.36653543307085,&quot;left&quot;:9.627086614173232,&quot;top&quot;:61.9,&quot;width&quot;:565.2479527559055}"/>
</p:tagLst>
</file>

<file path=ppt/tags/tag3.xml><?xml version="1.0" encoding="utf-8"?>
<p:tagLst xmlns:p="http://schemas.openxmlformats.org/presentationml/2006/main">
  <p:tag name="KSO_WM_DIAGRAM_VIRTUALLY_FRAME" val="{&quot;height&quot;:372.36653543307085,&quot;left&quot;:9.627086614173232,&quot;top&quot;:61.9,&quot;width&quot;:565.2479527559055}"/>
</p:tagLst>
</file>

<file path=ppt/tags/tag30.xml><?xml version="1.0" encoding="utf-8"?>
<p:tagLst xmlns:p="http://schemas.openxmlformats.org/presentationml/2006/main">
  <p:tag name="KSO_WM_DIAGRAM_VIRTUALLY_FRAME" val="{&quot;height&quot;:372.36653543307085,&quot;left&quot;:9.627086614173232,&quot;top&quot;:61.9,&quot;width&quot;:565.2479527559055}"/>
</p:tagLst>
</file>

<file path=ppt/tags/tag31.xml><?xml version="1.0" encoding="utf-8"?>
<p:tagLst xmlns:p="http://schemas.openxmlformats.org/presentationml/2006/main">
  <p:tag name="KSO_WM_DIAGRAM_VIRTUALLY_FRAME" val="{&quot;height&quot;:372.36653543307085,&quot;left&quot;:9.627086614173232,&quot;top&quot;:61.9,&quot;width&quot;:565.2479527559055}"/>
</p:tagLst>
</file>

<file path=ppt/tags/tag32.xml><?xml version="1.0" encoding="utf-8"?>
<p:tagLst xmlns:p="http://schemas.openxmlformats.org/presentationml/2006/main">
  <p:tag name="KSO_WM_DIAGRAM_VIRTUALLY_FRAME" val="{&quot;height&quot;:372.36653543307085,&quot;left&quot;:9.627086614173232,&quot;top&quot;:61.9,&quot;width&quot;:565.2479527559055}"/>
</p:tagLst>
</file>

<file path=ppt/tags/tag33.xml><?xml version="1.0" encoding="utf-8"?>
<p:tagLst xmlns:p="http://schemas.openxmlformats.org/presentationml/2006/main">
  <p:tag name="KSO_WM_DIAGRAM_VIRTUALLY_FRAME" val="{&quot;height&quot;:372.36653543307085,&quot;left&quot;:9.627086614173232,&quot;top&quot;:61.9,&quot;width&quot;:565.2479527559055}"/>
</p:tagLst>
</file>

<file path=ppt/tags/tag34.xml><?xml version="1.0" encoding="utf-8"?>
<p:tagLst xmlns:p="http://schemas.openxmlformats.org/presentationml/2006/main">
  <p:tag name="KSO_WM_DIAGRAM_VIRTUALLY_FRAME" val="{&quot;height&quot;:372.36653543307085,&quot;left&quot;:9.627086614173232,&quot;top&quot;:61.9,&quot;width&quot;:565.2479527559055}"/>
</p:tagLst>
</file>

<file path=ppt/tags/tag35.xml><?xml version="1.0" encoding="utf-8"?>
<p:tagLst xmlns:p="http://schemas.openxmlformats.org/presentationml/2006/main">
  <p:tag name="KSO_WM_DIAGRAM_VIRTUALLY_FRAME" val="{&quot;height&quot;:503.4392125984252,&quot;left&quot;:9.627086614173228,&quot;top&quot;:61.9,&quot;width&quot;:875.1118110236221}"/>
</p:tagLst>
</file>

<file path=ppt/tags/tag36.xml><?xml version="1.0" encoding="utf-8"?>
<p:tagLst xmlns:p="http://schemas.openxmlformats.org/presentationml/2006/main">
  <p:tag name="KSO_WM_DIAGRAM_VIRTUALLY_FRAME" val="{&quot;height&quot;:503.4392125984252,&quot;left&quot;:9.627086614173228,&quot;top&quot;:61.9,&quot;width&quot;:875.1118110236221}"/>
</p:tagLst>
</file>

<file path=ppt/tags/tag37.xml><?xml version="1.0" encoding="utf-8"?>
<p:tagLst xmlns:p="http://schemas.openxmlformats.org/presentationml/2006/main">
  <p:tag name="KSO_WM_DIAGRAM_VIRTUALLY_FRAME" val="{&quot;height&quot;:503.4392125984252,&quot;left&quot;:9.627086614173228,&quot;top&quot;:61.9,&quot;width&quot;:875.1118110236221}"/>
</p:tagLst>
</file>

<file path=ppt/tags/tag38.xml><?xml version="1.0" encoding="utf-8"?>
<p:tagLst xmlns:p="http://schemas.openxmlformats.org/presentationml/2006/main">
  <p:tag name="KSO_WM_DIAGRAM_VIRTUALLY_FRAME" val="{&quot;height&quot;:503.4392125984252,&quot;left&quot;:9.627086614173228,&quot;top&quot;:61.9,&quot;width&quot;:875.111811023622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KSO_WM_DIAGRAM_VIRTUALLY_FRAME" val="{&quot;height&quot;:372.36653543307085,&quot;left&quot;:9.627086614173232,&quot;top&quot;:61.9,&quot;width&quot;:565.2479527559055}"/>
</p:tagLst>
</file>

<file path=ppt/tags/tag5.xml><?xml version="1.0" encoding="utf-8"?>
<p:tagLst xmlns:p="http://schemas.openxmlformats.org/presentationml/2006/main">
  <p:tag name="KSO_WM_DIAGRAM_VIRTUALLY_FRAME" val="{&quot;height&quot;:372.36653543307085,&quot;left&quot;:9.627086614173232,&quot;top&quot;:61.9,&quot;width&quot;:565.2479527559055}"/>
</p:tagLst>
</file>

<file path=ppt/tags/tag6.xml><?xml version="1.0" encoding="utf-8"?>
<p:tagLst xmlns:p="http://schemas.openxmlformats.org/presentationml/2006/main">
  <p:tag name="KSO_WM_DIAGRAM_VIRTUALLY_FRAME" val="{&quot;height&quot;:372.36653543307085,&quot;left&quot;:9.627086614173232,&quot;top&quot;:61.9,&quot;width&quot;:565.2479527559055}"/>
</p:tagLst>
</file>

<file path=ppt/tags/tag7.xml><?xml version="1.0" encoding="utf-8"?>
<p:tagLst xmlns:p="http://schemas.openxmlformats.org/presentationml/2006/main">
  <p:tag name="KSO_WM_DIAGRAM_VIRTUALLY_FRAME" val="{&quot;height&quot;:372.36653543307085,&quot;left&quot;:9.627086614173232,&quot;top&quot;:61.9,&quot;width&quot;:565.2479527559055}"/>
</p:tagLst>
</file>

<file path=ppt/tags/tag8.xml><?xml version="1.0" encoding="utf-8"?>
<p:tagLst xmlns:p="http://schemas.openxmlformats.org/presentationml/2006/main">
  <p:tag name="KSO_WM_DIAGRAM_VIRTUALLY_FRAME" val="{&quot;height&quot;:372.36653543307085,&quot;left&quot;:9.627086614173232,&quot;top&quot;:61.9,&quot;width&quot;:565.2479527559055}"/>
</p:tagLst>
</file>

<file path=ppt/tags/tag9.xml><?xml version="1.0" encoding="utf-8"?>
<p:tagLst xmlns:p="http://schemas.openxmlformats.org/presentationml/2006/main">
  <p:tag name="KSO_WM_DIAGRAM_VIRTUALLY_FRAME" val="{&quot;height&quot;:372.36653543307085,&quot;left&quot;:9.627086614173232,&quot;top&quot;:61.9,&quot;width&quot;:565.24795275590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 12sc.taobao.com; ">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1324</Words>
  <Application>WPS 演示</Application>
  <PresentationFormat>宽屏</PresentationFormat>
  <Paragraphs>133</Paragraphs>
  <Slides>13</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13</vt:i4>
      </vt:variant>
    </vt:vector>
  </HeadingPairs>
  <TitlesOfParts>
    <vt:vector size="27" baseType="lpstr">
      <vt:lpstr>Arial</vt:lpstr>
      <vt:lpstr>宋体</vt:lpstr>
      <vt:lpstr>Wingdings</vt:lpstr>
      <vt:lpstr>微软雅黑</vt:lpstr>
      <vt:lpstr>仿宋_GB2312</vt:lpstr>
      <vt:lpstr>仿宋</vt:lpstr>
      <vt:lpstr>方正姚体</vt:lpstr>
      <vt:lpstr>Arial Narrow</vt:lpstr>
      <vt:lpstr>Arial Unicode MS</vt:lpstr>
      <vt:lpstr>等线 Light</vt:lpstr>
      <vt:lpstr>等线</vt:lpstr>
      <vt:lpstr>Calibri</vt:lpstr>
      <vt:lpstr>Office 主题​​</vt:lpstr>
      <vt:lpstr>清风素材 12sc.taobao.com;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刘宇</dc:creator>
  <cp:lastModifiedBy>王家玉</cp:lastModifiedBy>
  <cp:revision>298</cp:revision>
  <dcterms:created xsi:type="dcterms:W3CDTF">2018-02-21T12:39:00Z</dcterms:created>
  <dcterms:modified xsi:type="dcterms:W3CDTF">2025-06-10T05:48:20Z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5077A7CED0504E7A91BE970A0F46D4D7_13</vt:lpwstr>
  </property>
  <property fmtid="{D5CDD505-2E9C-101B-9397-08002B2CF9AE}" pid="3" name="KSOProductBuildVer">
    <vt:lpwstr>2052-12.1.0.21171</vt:lpwstr>
  </property>
</Properties>
</file>