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71" d="100"/>
          <a:sy n="71" d="100"/>
        </p:scale>
        <p:origin x="-82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t>2018/10/10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t>‹#›</a:t>
            </a:fld>
            <a:endParaRPr lang="zh-CN" altLang="en-US"/>
          </a:p>
        </p:txBody>
      </p:sp>
    </p:spTree>
    <p:extLst>
      <p:ext uri="{BB962C8B-B14F-4D97-AF65-F5344CB8AC3E}">
        <p14:creationId xmlns:p14="http://schemas.microsoft.com/office/powerpoint/2010/main" val="3433861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2018/10/10</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2018/10/10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2018/10/10</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t>2018/10/10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2018/10/10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2018/10/10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p>
        </p:txBody>
      </p:sp>
      <p:sp>
        <p:nvSpPr>
          <p:cNvPr id="3" name="日期占位符 2"/>
          <p:cNvSpPr>
            <a:spLocks noGrp="1"/>
          </p:cNvSpPr>
          <p:nvPr>
            <p:ph type="dt" sz="half" idx="10"/>
          </p:nvPr>
        </p:nvSpPr>
        <p:spPr/>
        <p:txBody>
          <a:bodyPr/>
          <a:lstStyle/>
          <a:p>
            <a:fld id="{20DD7636-5BE1-44BC-BB5F-15739D9E18E1}" type="datetimeFigureOut">
              <a:rPr lang="zh-CN" altLang="en-US" smtClean="0"/>
              <a:t>2018/10/10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2018/10/10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2018/10/10</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5"/>
          <a:stretch>
            <a:fillRect/>
          </a:stretch>
        </a:blipFill>
        <a:effectLst/>
      </p:bgPr>
    </p:bg>
    <p:spTree>
      <p:nvGrpSpPr>
        <p:cNvPr id="1" name=""/>
        <p:cNvGrpSpPr/>
        <p:nvPr/>
      </p:nvGrpSpPr>
      <p:grpSpPr>
        <a:xfrm>
          <a:off x="0" y="0"/>
          <a:ext cx="0" cy="0"/>
          <a:chOff x="0" y="0"/>
          <a:chExt cx="0" cy="0"/>
        </a:xfrm>
      </p:grpSpPr>
      <p:sp>
        <p:nvSpPr>
          <p:cNvPr id="7"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t>2018/10/10</a:t>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t>‹#›</a:t>
            </a:fld>
            <a:endParaRPr lang="zh-CN" altLang="en-US"/>
          </a:p>
        </p:txBody>
      </p:sp>
      <p:sp>
        <p:nvSpPr>
          <p:cNvPr id="2" name="KSO_TEMPLATE" hidden="1"/>
          <p:cNvSpPr/>
          <p:nvPr userDrawn="1">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34415" y="207645"/>
            <a:ext cx="9545320" cy="1445260"/>
          </a:xfrm>
          <a:prstGeom prst="rect">
            <a:avLst/>
          </a:prstGeom>
          <a:noFill/>
          <a:ln>
            <a:noFill/>
          </a:ln>
        </p:spPr>
        <p:txBody>
          <a:bodyPr wrap="square" rtlCol="0" anchor="t">
            <a:spAutoFit/>
          </a:bodyPr>
          <a:lstStyle/>
          <a:p>
            <a:pPr algn="ctr"/>
            <a:r>
              <a:rPr lang="zh-CN" altLang="en-US" sz="4400" b="1">
                <a:ln/>
                <a:solidFill>
                  <a:schemeClr val="tx1"/>
                </a:solidFill>
                <a:effectLst>
                  <a:outerShdw blurRad="38100" dist="19050" dir="2700000" algn="tl" rotWithShape="0">
                    <a:schemeClr val="dk1">
                      <a:alpha val="40000"/>
                    </a:schemeClr>
                  </a:outerShdw>
                </a:effectLst>
              </a:rPr>
              <a:t>计算机科学技术学院毕业生论文</a:t>
            </a:r>
          </a:p>
          <a:p>
            <a:pPr algn="ctr"/>
            <a:r>
              <a:rPr lang="zh-CN" altLang="en-US" sz="4400" b="1">
                <a:ln/>
                <a:solidFill>
                  <a:schemeClr val="tx1"/>
                </a:solidFill>
                <a:effectLst>
                  <a:outerShdw blurRad="38100" dist="19050" dir="2700000" algn="tl" rotWithShape="0">
                    <a:schemeClr val="dk1">
                      <a:alpha val="40000"/>
                    </a:schemeClr>
                  </a:outerShdw>
                </a:effectLst>
              </a:rPr>
              <a:t>开题报告</a:t>
            </a:r>
          </a:p>
        </p:txBody>
      </p:sp>
      <p:graphicFrame>
        <p:nvGraphicFramePr>
          <p:cNvPr id="9" name="表格 8"/>
          <p:cNvGraphicFramePr/>
          <p:nvPr>
            <p:extLst>
              <p:ext uri="{D42A27DB-BD31-4B8C-83A1-F6EECF244321}">
                <p14:modId xmlns:p14="http://schemas.microsoft.com/office/powerpoint/2010/main" val="595295388"/>
              </p:ext>
            </p:extLst>
          </p:nvPr>
        </p:nvGraphicFramePr>
        <p:xfrm>
          <a:off x="3138170" y="2304415"/>
          <a:ext cx="6028055" cy="4178935"/>
        </p:xfrm>
        <a:graphic>
          <a:graphicData uri="http://schemas.openxmlformats.org/drawingml/2006/table">
            <a:tbl>
              <a:tblPr firstRow="1" bandRow="1">
                <a:tableStyleId>{5940675A-B579-460E-94D1-54222C63F5DA}</a:tableStyleId>
              </a:tblPr>
              <a:tblGrid>
                <a:gridCol w="1470660"/>
                <a:gridCol w="4557395"/>
              </a:tblGrid>
              <a:tr h="695325">
                <a:tc>
                  <a:txBody>
                    <a:bodyPr/>
                    <a:lstStyle/>
                    <a:p>
                      <a:pPr indent="0" algn="ctr">
                        <a:buNone/>
                      </a:pPr>
                      <a:r>
                        <a:rPr lang="en-US" sz="1600" b="1" dirty="0">
                          <a:latin typeface="宋体" panose="02010600030101010101" pitchFamily="2" charset="-122"/>
                          <a:ea typeface="宋体" panose="02010600030101010101" pitchFamily="2" charset="-122"/>
                          <a:cs typeface="宋体" panose="02010600030101010101" pitchFamily="2" charset="-122"/>
                        </a:rPr>
                        <a:t>系    部</a:t>
                      </a:r>
                      <a:endParaRPr lang="en-US" altLang="en-US" sz="16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600" b="1" dirty="0" err="1" smtClean="0">
                          <a:latin typeface="宋体" panose="02010600030101010101" pitchFamily="2" charset="-122"/>
                          <a:ea typeface="宋体" panose="02010600030101010101" pitchFamily="2" charset="-122"/>
                          <a:cs typeface="宋体" panose="02010600030101010101" pitchFamily="2" charset="-122"/>
                        </a:rPr>
                        <a:t>计算机</a:t>
                      </a:r>
                      <a:r>
                        <a:rPr lang="zh-CN" altLang="en-US" sz="1600" b="1" dirty="0" smtClean="0">
                          <a:latin typeface="宋体" panose="02010600030101010101" pitchFamily="2" charset="-122"/>
                          <a:ea typeface="宋体" panose="02010600030101010101" pitchFamily="2" charset="-122"/>
                          <a:cs typeface="宋体" panose="02010600030101010101" pitchFamily="2" charset="-122"/>
                        </a:rPr>
                        <a:t>科学技术学院</a:t>
                      </a:r>
                      <a:endParaRPr lang="en-US" altLang="en-US" sz="16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cap="flat">
                      <a:noFill/>
                    </a:lnR>
                    <a:lnT cap="flat">
                      <a:noFill/>
                    </a:lnT>
                    <a:lnB cap="flat">
                      <a:noFill/>
                    </a:lnB>
                    <a:lnTlToBr>
                      <a:noFill/>
                    </a:lnTlToBr>
                    <a:lnBlToTr>
                      <a:noFill/>
                    </a:lnBlToTr>
                    <a:noFill/>
                  </a:tcPr>
                </a:tc>
              </a:tr>
              <a:tr h="697230">
                <a:tc>
                  <a:txBody>
                    <a:bodyPr/>
                    <a:lstStyle/>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专    业</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600" b="1" dirty="0" err="1" smtClean="0">
                          <a:latin typeface="宋体" panose="02010600030101010101" pitchFamily="2" charset="-122"/>
                          <a:ea typeface="宋体" panose="02010600030101010101" pitchFamily="2" charset="-122"/>
                          <a:cs typeface="宋体" panose="02010600030101010101" pitchFamily="2" charset="-122"/>
                        </a:rPr>
                        <a:t>计算机</a:t>
                      </a:r>
                      <a:r>
                        <a:rPr lang="zh-CN" altLang="en-US" sz="1600" b="1" dirty="0" smtClean="0">
                          <a:latin typeface="宋体" panose="02010600030101010101" pitchFamily="2" charset="-122"/>
                          <a:ea typeface="宋体" panose="02010600030101010101" pitchFamily="2" charset="-122"/>
                          <a:cs typeface="宋体" panose="02010600030101010101" pitchFamily="2" charset="-122"/>
                        </a:rPr>
                        <a:t>科学与技术</a:t>
                      </a:r>
                      <a:endParaRPr lang="en-US" altLang="en-US" sz="16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cap="flat">
                      <a:noFill/>
                    </a:lnR>
                    <a:lnT cap="flat">
                      <a:noFill/>
                    </a:lnT>
                    <a:lnB cap="flat">
                      <a:noFill/>
                    </a:lnB>
                    <a:lnTlToBr>
                      <a:noFill/>
                    </a:lnTlToBr>
                    <a:lnBlToTr>
                      <a:noFill/>
                    </a:lnBlToTr>
                    <a:noFill/>
                  </a:tcPr>
                </a:tc>
              </a:tr>
              <a:tr h="696595">
                <a:tc>
                  <a:txBody>
                    <a:bodyPr/>
                    <a:lstStyle/>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班    级</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网络编程</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cap="flat">
                      <a:noFill/>
                    </a:lnR>
                    <a:lnT cap="flat">
                      <a:noFill/>
                    </a:lnT>
                    <a:lnB cap="flat">
                      <a:noFill/>
                    </a:lnB>
                    <a:lnTlToBr>
                      <a:noFill/>
                    </a:lnTlToBr>
                    <a:lnBlToTr>
                      <a:noFill/>
                    </a:lnBlToTr>
                    <a:noFill/>
                  </a:tcPr>
                </a:tc>
              </a:tr>
              <a:tr h="697230">
                <a:tc>
                  <a:txBody>
                    <a:bodyPr/>
                    <a:lstStyle/>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学    号</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600" b="1" dirty="0" smtClean="0">
                          <a:latin typeface="宋体" panose="02010600030101010101" pitchFamily="2" charset="-122"/>
                          <a:ea typeface="宋体" panose="02010600030101010101" pitchFamily="2" charset="-122"/>
                          <a:cs typeface="宋体" panose="02010600030101010101" pitchFamily="2" charset="-122"/>
                        </a:rPr>
                        <a:t>201511047</a:t>
                      </a:r>
                      <a:r>
                        <a:rPr lang="en-US" altLang="zh-CN" sz="1600" b="1" dirty="0" smtClean="0">
                          <a:latin typeface="宋体" panose="02010600030101010101" pitchFamily="2" charset="-122"/>
                          <a:ea typeface="宋体" panose="02010600030101010101" pitchFamily="2" charset="-122"/>
                          <a:cs typeface="宋体" panose="02010600030101010101" pitchFamily="2" charset="-122"/>
                        </a:rPr>
                        <a:t>03</a:t>
                      </a:r>
                      <a:endParaRPr lang="en-US" altLang="en-US" sz="16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cap="flat">
                      <a:noFill/>
                    </a:lnR>
                    <a:lnT cap="flat">
                      <a:noFill/>
                    </a:lnT>
                    <a:lnB cap="flat">
                      <a:noFill/>
                    </a:lnB>
                    <a:lnTlToBr>
                      <a:noFill/>
                    </a:lnTlToBr>
                    <a:lnBlToTr>
                      <a:noFill/>
                    </a:lnBlToTr>
                    <a:noFill/>
                  </a:tcPr>
                </a:tc>
              </a:tr>
              <a:tr h="695325">
                <a:tc>
                  <a:txBody>
                    <a:bodyPr/>
                    <a:lstStyle/>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学生姓名</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600" b="1" dirty="0" smtClean="0">
                          <a:latin typeface="宋体" panose="02010600030101010101" pitchFamily="2" charset="-122"/>
                          <a:ea typeface="宋体" panose="02010600030101010101" pitchFamily="2" charset="-122"/>
                          <a:cs typeface="宋体" panose="02010600030101010101" pitchFamily="2" charset="-122"/>
                        </a:rPr>
                        <a:t>刘</a:t>
                      </a:r>
                      <a:r>
                        <a:rPr lang="zh-CN" altLang="en-US" sz="1600" b="1" dirty="0" smtClean="0">
                          <a:latin typeface="宋体" panose="02010600030101010101" pitchFamily="2" charset="-122"/>
                          <a:ea typeface="宋体" panose="02010600030101010101" pitchFamily="2" charset="-122"/>
                          <a:cs typeface="宋体" panose="02010600030101010101" pitchFamily="2" charset="-122"/>
                        </a:rPr>
                        <a:t>岩</a:t>
                      </a:r>
                      <a:endParaRPr lang="en-US" altLang="en-US" sz="16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cap="flat">
                      <a:noFill/>
                    </a:lnR>
                    <a:lnT cap="flat">
                      <a:noFill/>
                    </a:lnT>
                    <a:lnB cap="flat">
                      <a:noFill/>
                    </a:lnB>
                    <a:lnTlToBr>
                      <a:noFill/>
                    </a:lnTlToBr>
                    <a:lnBlToTr>
                      <a:noFill/>
                    </a:lnBlToTr>
                    <a:noFill/>
                  </a:tcPr>
                </a:tc>
              </a:tr>
              <a:tr h="697230">
                <a:tc>
                  <a:txBody>
                    <a:bodyPr/>
                    <a:lstStyle/>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指导教师</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zh-CN" altLang="en-US" sz="1600" b="1" dirty="0" smtClean="0">
                          <a:latin typeface="宋体" panose="02010600030101010101" pitchFamily="2" charset="-122"/>
                          <a:ea typeface="宋体" panose="02010600030101010101" pitchFamily="2" charset="-122"/>
                          <a:cs typeface="宋体" panose="02010600030101010101" pitchFamily="2" charset="-122"/>
                        </a:rPr>
                        <a:t>张志平、</a:t>
                      </a:r>
                      <a:r>
                        <a:rPr lang="en-US" sz="1600" b="1" dirty="0" err="1" smtClean="0">
                          <a:latin typeface="宋体" panose="02010600030101010101" pitchFamily="2" charset="-122"/>
                          <a:ea typeface="宋体" panose="02010600030101010101" pitchFamily="2" charset="-122"/>
                          <a:cs typeface="宋体" panose="02010600030101010101" pitchFamily="2" charset="-122"/>
                        </a:rPr>
                        <a:t>史大鹏</a:t>
                      </a:r>
                      <a:endParaRPr lang="en-US" altLang="en-US" sz="16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cap="flat">
                      <a:noFill/>
                    </a:lnR>
                    <a:lnT cap="flat">
                      <a:noFill/>
                    </a:lnT>
                    <a:lnB cap="flat">
                      <a:noFill/>
                    </a:lnB>
                    <a:lnTlToBr>
                      <a:noFill/>
                    </a:lnTlToBr>
                    <a:lnBlToTr>
                      <a:noFill/>
                    </a:lnBlToTr>
                    <a:noFill/>
                  </a:tcPr>
                </a:tc>
              </a:tr>
            </a:tbl>
          </a:graphicData>
        </a:graphic>
      </p:graphicFrame>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5731" y="264459"/>
            <a:ext cx="9518127" cy="6309420"/>
          </a:xfrm>
          <a:prstGeom prst="rect">
            <a:avLst/>
          </a:prstGeom>
          <a:noFill/>
        </p:spPr>
        <p:txBody>
          <a:bodyPr wrap="square" rtlCol="0">
            <a:spAutoFit/>
          </a:bodyPr>
          <a:lstStyle/>
          <a:p>
            <a:r>
              <a:rPr lang="zh-CN" altLang="en-US" sz="4000" dirty="0">
                <a:ln/>
                <a:solidFill>
                  <a:schemeClr val="tx1"/>
                </a:solidFill>
                <a:effectLst>
                  <a:outerShdw blurRad="38100" dist="19050" dir="2700000" algn="tl" rotWithShape="0">
                    <a:schemeClr val="dk1">
                      <a:alpha val="40000"/>
                    </a:schemeClr>
                  </a:outerShdw>
                </a:effectLst>
              </a:rPr>
              <a:t>题目简介：</a:t>
            </a:r>
            <a:endParaRPr lang="zh-CN" altLang="en-US" dirty="0"/>
          </a:p>
          <a:p>
            <a:r>
              <a:rPr lang="en-US" altLang="zh-CN" dirty="0"/>
              <a:t>	</a:t>
            </a:r>
            <a:r>
              <a:rPr lang="zh-CN" altLang="en-US" sz="2800" dirty="0"/>
              <a:t>现如今，正处在互联网飞速发展的时代，传统的购物方式已然满足不了我们大家的需求。因此，利用网络来进行购物的方式更加的深入人心。这其中，以淘宝网，京东网，一号店等为代表。举个例子，</a:t>
            </a:r>
            <a:r>
              <a:rPr lang="en-US" altLang="zh-CN" sz="2800" dirty="0"/>
              <a:t>2016</a:t>
            </a:r>
            <a:r>
              <a:rPr lang="zh-CN" altLang="en-US" sz="2800" dirty="0"/>
              <a:t>年的双十一狂欢节，淘宝再次刷新自身保持的最高销售额，高达</a:t>
            </a:r>
            <a:r>
              <a:rPr lang="en-US" altLang="zh-CN" sz="2800" dirty="0"/>
              <a:t>1207</a:t>
            </a:r>
            <a:r>
              <a:rPr lang="zh-CN" altLang="en-US" sz="2800" dirty="0"/>
              <a:t>亿，覆盖</a:t>
            </a:r>
            <a:r>
              <a:rPr lang="en-US" altLang="zh-CN" sz="2800" dirty="0"/>
              <a:t>235</a:t>
            </a:r>
            <a:r>
              <a:rPr lang="zh-CN" altLang="en-US" sz="2800" dirty="0"/>
              <a:t>个国家和地区。难以想象，这些数据是多么的庞大，由此可见，人们对于网络电商网站的重视程度。通过网络的购物方式，可以增加人们的商品选择范围，使购物更加的方便快捷，只需要坐在电脑前面，轻轻敲击鼠标，购物商品送货上门。 </a:t>
            </a:r>
          </a:p>
          <a:p>
            <a:r>
              <a:rPr lang="zh-CN" altLang="en-US" sz="2800" dirty="0"/>
              <a:t>而本课题以学习研究为目的，基于</a:t>
            </a:r>
            <a:r>
              <a:rPr lang="en-US" altLang="zh-CN" sz="2800" dirty="0"/>
              <a:t>Java EE</a:t>
            </a:r>
            <a:r>
              <a:rPr lang="zh-CN" altLang="en-US" sz="2800" dirty="0"/>
              <a:t>的</a:t>
            </a:r>
            <a:r>
              <a:rPr lang="en-US" altLang="zh-CN" sz="2800" dirty="0"/>
              <a:t>web</a:t>
            </a:r>
            <a:r>
              <a:rPr lang="zh-CN" altLang="en-US" sz="2800" dirty="0"/>
              <a:t>开发平台，采用</a:t>
            </a:r>
            <a:r>
              <a:rPr lang="en-US" altLang="zh-CN" sz="2800" dirty="0"/>
              <a:t>MVC</a:t>
            </a:r>
            <a:r>
              <a:rPr lang="zh-CN" altLang="en-US" sz="2800" dirty="0"/>
              <a:t>的架构模式形式，设计并实现类似于淘宝网的电子商务平台</a:t>
            </a:r>
            <a:r>
              <a:rPr lang="en-US" altLang="zh-CN" sz="2800" dirty="0"/>
              <a:t>——</a:t>
            </a:r>
            <a:r>
              <a:rPr lang="zh-CN" altLang="en-US" sz="2800" dirty="0"/>
              <a:t>电商平台系统，包括前台功能模块和后台功能模块。</a:t>
            </a:r>
            <a:endParaRPr lang="zh-CN" altLang="en-US" sz="2800" dirty="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2192000" cy="6309420"/>
          </a:xfrm>
          <a:prstGeom prst="rect">
            <a:avLst/>
          </a:prstGeom>
          <a:noFill/>
        </p:spPr>
        <p:txBody>
          <a:bodyPr wrap="square" rtlCol="0">
            <a:spAutoFit/>
          </a:bodyPr>
          <a:lstStyle/>
          <a:p>
            <a:r>
              <a:rPr lang="zh-CN" altLang="en-US" sz="4400" dirty="0"/>
              <a:t>论文结构：</a:t>
            </a:r>
            <a:endParaRPr lang="zh-CN" altLang="en-US" sz="4400" dirty="0"/>
          </a:p>
          <a:p>
            <a:r>
              <a:rPr lang="en-US" altLang="zh-CN" dirty="0"/>
              <a:t>1</a:t>
            </a:r>
            <a:r>
              <a:rPr lang="zh-CN" altLang="en-US" dirty="0"/>
              <a:t>、题目</a:t>
            </a:r>
          </a:p>
          <a:p>
            <a:r>
              <a:rPr lang="zh-CN" altLang="en-US" dirty="0"/>
              <a:t>题目是文章的标签，是论文内容的高度概括，是论文的灵魂和核心，也是编制索引、查阅文献的重要线索。</a:t>
            </a:r>
          </a:p>
          <a:p>
            <a:r>
              <a:rPr lang="en-US" altLang="zh-CN" dirty="0"/>
              <a:t>2</a:t>
            </a:r>
            <a:r>
              <a:rPr lang="zh-CN" altLang="en-US" dirty="0"/>
              <a:t>、摘要</a:t>
            </a:r>
          </a:p>
          <a:p>
            <a:r>
              <a:rPr lang="zh-CN" altLang="en-US" dirty="0"/>
              <a:t>摘要是论文内容不加注释和评论的简短陈述。它要求把文章讨论的主要问题、取得的主要成果作明晰的交代，使无法或无时间阅读完全文的读者读后能获得大致全面、清楚、明了的信息与印象。摘要的语句最好不要与前言或结论部分雷同，以免给人以重复之感。</a:t>
            </a:r>
          </a:p>
          <a:p>
            <a:r>
              <a:rPr lang="en-US" altLang="zh-CN" dirty="0"/>
              <a:t>3</a:t>
            </a:r>
            <a:r>
              <a:rPr lang="zh-CN" altLang="en-US" dirty="0"/>
              <a:t>、关键词</a:t>
            </a:r>
          </a:p>
          <a:p>
            <a:r>
              <a:rPr lang="zh-CN" altLang="en-US" dirty="0"/>
              <a:t>关键词是为便于文献索引的制作而从论文中选出的最核心的专业性概念或词语。</a:t>
            </a:r>
          </a:p>
          <a:p>
            <a:r>
              <a:rPr lang="en-US" altLang="zh-CN" dirty="0"/>
              <a:t>4</a:t>
            </a:r>
            <a:r>
              <a:rPr lang="zh-CN" altLang="en-US" dirty="0"/>
              <a:t>、序言</a:t>
            </a:r>
          </a:p>
          <a:p>
            <a:r>
              <a:rPr lang="zh-CN" altLang="en-US" dirty="0"/>
              <a:t>序言也叫引言、前言、绪论等，是放在正文前面的短文。</a:t>
            </a:r>
          </a:p>
          <a:p>
            <a:r>
              <a:rPr lang="en-US" altLang="zh-CN" dirty="0"/>
              <a:t>5</a:t>
            </a:r>
            <a:r>
              <a:rPr lang="zh-CN" altLang="en-US" dirty="0"/>
              <a:t>、正文</a:t>
            </a:r>
          </a:p>
          <a:p>
            <a:r>
              <a:rPr lang="zh-CN" altLang="en-US" dirty="0"/>
              <a:t>正文是论文的躯体或核心部分，又叫“本论”，是展开论题、表达作者个人研究成果的部分。它要求作者运用有力的证据对所提出的中心论点展开论证。整个论证应层次清楚、段落分明、逻辑线条清晰，应围绕中心论点、层层剥笋地设立分论点。任一层次都包含论点、论据、论证这三要素；小论点说明分论点，分论点说明中心论点。</a:t>
            </a:r>
          </a:p>
          <a:p>
            <a:r>
              <a:rPr lang="en-US" altLang="zh-CN" dirty="0"/>
              <a:t>6</a:t>
            </a:r>
            <a:r>
              <a:rPr lang="zh-CN" altLang="en-US" dirty="0"/>
              <a:t>、结论</a:t>
            </a:r>
          </a:p>
          <a:p>
            <a:r>
              <a:rPr lang="zh-CN" altLang="en-US" dirty="0"/>
              <a:t>结论是论文的收尾部分，写论证得到的结果。</a:t>
            </a:r>
          </a:p>
          <a:p>
            <a:r>
              <a:rPr lang="en-US" altLang="zh-CN" dirty="0"/>
              <a:t>7</a:t>
            </a:r>
            <a:r>
              <a:rPr lang="zh-CN" altLang="en-US" dirty="0"/>
              <a:t>、致谢</a:t>
            </a:r>
          </a:p>
          <a:p>
            <a:r>
              <a:rPr lang="zh-CN" altLang="en-US" dirty="0"/>
              <a:t>为对直接或间接帮助过自己的人表示感谢，一般在论文结尾处应以简短的文字表示感谢。</a:t>
            </a:r>
          </a:p>
          <a:p>
            <a:r>
              <a:rPr lang="en-US" altLang="zh-CN" dirty="0"/>
              <a:t>8</a:t>
            </a:r>
            <a:r>
              <a:rPr lang="zh-CN" altLang="en-US" dirty="0"/>
              <a:t>、参考文献</a:t>
            </a:r>
            <a:r>
              <a:rPr lang="en-US" altLang="zh-CN" dirty="0"/>
              <a:t>(</a:t>
            </a:r>
            <a:r>
              <a:rPr lang="zh-CN" altLang="en-US" dirty="0"/>
              <a:t>或引文注释</a:t>
            </a:r>
            <a:r>
              <a:rPr lang="en-US" altLang="zh-CN" dirty="0"/>
              <a:t>)</a:t>
            </a:r>
          </a:p>
          <a:p>
            <a:r>
              <a:rPr lang="zh-CN" altLang="en-US" dirty="0"/>
              <a:t>在论文的末尾列出在研究这一课题和撰写论文过程中，参考和引用了哪些文献资料。</a:t>
            </a:r>
            <a:endParaRPr lang="zh-CN" altLang="en-US" dirty="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1671" y="1251174"/>
            <a:ext cx="11013140" cy="3416320"/>
          </a:xfrm>
          <a:prstGeom prst="rect">
            <a:avLst/>
          </a:prstGeom>
          <a:noFill/>
        </p:spPr>
        <p:txBody>
          <a:bodyPr wrap="square" rtlCol="0">
            <a:spAutoFit/>
          </a:bodyPr>
          <a:lstStyle/>
          <a:p>
            <a:r>
              <a:rPr lang="zh-CN" altLang="en-US" sz="4800" dirty="0"/>
              <a:t>参考文献</a:t>
            </a:r>
            <a:endParaRPr lang="zh-CN" altLang="en-US" dirty="0"/>
          </a:p>
          <a:p>
            <a:r>
              <a:rPr lang="en-US" altLang="zh-CN" sz="2800" dirty="0"/>
              <a:t>[1] </a:t>
            </a:r>
            <a:r>
              <a:rPr lang="zh-CN" altLang="en-US" sz="2800" dirty="0"/>
              <a:t>黑马程序员编著</a:t>
            </a:r>
            <a:r>
              <a:rPr lang="en-US" altLang="zh-CN" sz="2800" dirty="0"/>
              <a:t>.Java EE</a:t>
            </a:r>
            <a:r>
              <a:rPr lang="zh-CN" altLang="en-US" sz="2800" dirty="0"/>
              <a:t>企业级应用开发教程（</a:t>
            </a:r>
            <a:r>
              <a:rPr lang="en-US" altLang="zh-CN" sz="2800" dirty="0"/>
              <a:t>Spring + Spring MVC +</a:t>
            </a:r>
            <a:r>
              <a:rPr lang="en-US" altLang="zh-CN" sz="2800" dirty="0" err="1"/>
              <a:t>MyBatis</a:t>
            </a:r>
            <a:r>
              <a:rPr lang="zh-CN" altLang="en-US" sz="2800" dirty="0"/>
              <a:t>）</a:t>
            </a:r>
            <a:r>
              <a:rPr lang="en-US" altLang="zh-CN" sz="2800" dirty="0"/>
              <a:t>.</a:t>
            </a:r>
            <a:r>
              <a:rPr lang="zh-CN" altLang="en-US" sz="2800" dirty="0"/>
              <a:t>北京：人民邮电出版社</a:t>
            </a:r>
            <a:r>
              <a:rPr lang="en-US" altLang="zh-CN" sz="2800" dirty="0"/>
              <a:t>. </a:t>
            </a:r>
          </a:p>
          <a:p>
            <a:r>
              <a:rPr lang="en-US" altLang="zh-CN" sz="2800" dirty="0"/>
              <a:t>[2] </a:t>
            </a:r>
            <a:r>
              <a:rPr lang="en-US" altLang="zh-CN" sz="2800" dirty="0" err="1"/>
              <a:t>esther-qing</a:t>
            </a:r>
            <a:r>
              <a:rPr lang="en-US" altLang="zh-CN" sz="2800" dirty="0"/>
              <a:t>. Java</a:t>
            </a:r>
            <a:r>
              <a:rPr lang="zh-CN" altLang="en-US" sz="2800" dirty="0"/>
              <a:t>代码完成删除文件</a:t>
            </a:r>
            <a:r>
              <a:rPr lang="en-US" altLang="zh-CN" sz="2800" dirty="0"/>
              <a:t>.https://www.cnblogs.com/esther-qing/p/6145336.html</a:t>
            </a:r>
          </a:p>
          <a:p>
            <a:r>
              <a:rPr lang="en-US" altLang="zh-CN" sz="2800" dirty="0"/>
              <a:t>[3]</a:t>
            </a:r>
            <a:r>
              <a:rPr lang="en-US" altLang="zh-CN" sz="2800" dirty="0" err="1"/>
              <a:t>digdeep.Java</a:t>
            </a:r>
            <a:r>
              <a:rPr lang="zh-CN" altLang="en-US" sz="2800" dirty="0"/>
              <a:t>图片处理</a:t>
            </a:r>
            <a:r>
              <a:rPr lang="en-US" altLang="zh-CN" sz="2800" dirty="0"/>
              <a:t>.https://www.cnblogs.com/digdeep/p/4829471.html</a:t>
            </a:r>
            <a:endParaRPr lang="en-US" altLang="zh-CN" sz="2800" dirty="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3264534" y="0"/>
            <a:ext cx="5528945" cy="1568450"/>
          </a:xfrm>
          <a:prstGeom prst="rect">
            <a:avLst/>
          </a:prstGeom>
          <a:noFill/>
          <a:ln w="9525">
            <a:noFill/>
          </a:ln>
        </p:spPr>
        <p:txBody>
          <a:bodyPr wrap="square">
            <a:spAutoFit/>
          </a:bodyPr>
          <a:lstStyle/>
          <a:p>
            <a:pPr indent="0" algn="ctr"/>
            <a:r>
              <a:rPr lang="zh-CN" sz="4800" b="1">
                <a:ln/>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rPr>
              <a:t>工</a:t>
            </a:r>
            <a:r>
              <a:rPr lang="en-US" sz="4800" b="1">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zh-CN" sz="4800" b="1">
                <a:ln/>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rPr>
              <a:t>作</a:t>
            </a:r>
            <a:r>
              <a:rPr lang="en-US" sz="4800" b="1">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zh-CN" sz="4800" b="1">
                <a:ln/>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rPr>
              <a:t>计</a:t>
            </a:r>
            <a:r>
              <a:rPr lang="en-US" sz="4800" b="1">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zh-CN" sz="4800" b="1">
                <a:ln/>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rPr>
              <a:t>划</a:t>
            </a:r>
            <a:endParaRPr lang="en-US" sz="4800" b="1">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indent="0" algn="ctr"/>
            <a:r>
              <a:rPr lang="en-US" sz="4800" b="1">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endParaRPr lang="en-US" altLang="en-US" sz="4800" b="1">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2171002051"/>
              </p:ext>
            </p:extLst>
          </p:nvPr>
        </p:nvGraphicFramePr>
        <p:xfrm>
          <a:off x="1" y="788521"/>
          <a:ext cx="12192000" cy="5933902"/>
        </p:xfrm>
        <a:graphic>
          <a:graphicData uri="http://schemas.openxmlformats.org/drawingml/2006/table">
            <a:tbl>
              <a:tblPr firstRow="1" firstCol="1" lastRow="1" lastCol="1" bandRow="1" bandCol="1">
                <a:tableStyleId>{5C22544A-7EE6-4342-B048-85BDC9FD1C3A}</a:tableStyleId>
              </a:tblPr>
              <a:tblGrid>
                <a:gridCol w="3247576"/>
                <a:gridCol w="6387853"/>
                <a:gridCol w="2556571"/>
              </a:tblGrid>
              <a:tr h="609359">
                <a:tc>
                  <a:txBody>
                    <a:bodyPr/>
                    <a:lstStyle/>
                    <a:p>
                      <a:pPr algn="ctr">
                        <a:lnSpc>
                          <a:spcPct val="150000"/>
                        </a:lnSpc>
                        <a:spcAft>
                          <a:spcPts val="0"/>
                        </a:spcAft>
                      </a:pPr>
                      <a:r>
                        <a:rPr lang="zh-CN" sz="2400" kern="100" dirty="0">
                          <a:effectLst/>
                        </a:rPr>
                        <a:t>起止时间</a:t>
                      </a:r>
                      <a:endParaRPr lang="zh-CN" sz="2400" kern="100" dirty="0">
                        <a:effectLst/>
                        <a:latin typeface="Times New Roman"/>
                        <a:ea typeface="宋体"/>
                      </a:endParaRPr>
                    </a:p>
                  </a:txBody>
                  <a:tcPr marL="68580" marR="68580" marT="0" marB="0"/>
                </a:tc>
                <a:tc>
                  <a:txBody>
                    <a:bodyPr/>
                    <a:lstStyle/>
                    <a:p>
                      <a:pPr algn="ctr">
                        <a:lnSpc>
                          <a:spcPct val="150000"/>
                        </a:lnSpc>
                        <a:spcAft>
                          <a:spcPts val="0"/>
                        </a:spcAft>
                      </a:pPr>
                      <a:r>
                        <a:rPr lang="zh-CN" sz="2400" kern="100">
                          <a:effectLst/>
                        </a:rPr>
                        <a:t>具体任务</a:t>
                      </a:r>
                      <a:endParaRPr lang="zh-CN" sz="2400" kern="100">
                        <a:effectLst/>
                        <a:latin typeface="Times New Roman"/>
                        <a:ea typeface="宋体"/>
                      </a:endParaRPr>
                    </a:p>
                  </a:txBody>
                  <a:tcPr marL="68580" marR="68580" marT="0" marB="0"/>
                </a:tc>
                <a:tc>
                  <a:txBody>
                    <a:bodyPr/>
                    <a:lstStyle/>
                    <a:p>
                      <a:pPr algn="ctr">
                        <a:lnSpc>
                          <a:spcPct val="150000"/>
                        </a:lnSpc>
                        <a:spcAft>
                          <a:spcPts val="0"/>
                        </a:spcAft>
                      </a:pPr>
                      <a:r>
                        <a:rPr lang="zh-CN" sz="2400" kern="100" dirty="0">
                          <a:effectLst/>
                        </a:rPr>
                        <a:t>所需条件</a:t>
                      </a:r>
                      <a:endParaRPr lang="zh-CN" sz="2400" kern="100" dirty="0">
                        <a:effectLst/>
                        <a:latin typeface="Times New Roman"/>
                        <a:ea typeface="宋体"/>
                      </a:endParaRPr>
                    </a:p>
                  </a:txBody>
                  <a:tcPr marL="68580" marR="68580" marT="0" marB="0"/>
                </a:tc>
              </a:tr>
              <a:tr h="591616">
                <a:tc>
                  <a:txBody>
                    <a:bodyPr/>
                    <a:lstStyle/>
                    <a:p>
                      <a:pPr algn="just">
                        <a:spcAft>
                          <a:spcPts val="0"/>
                        </a:spcAft>
                      </a:pPr>
                      <a:r>
                        <a:rPr lang="en-US" sz="2400" kern="100" dirty="0">
                          <a:effectLst/>
                        </a:rPr>
                        <a:t>2018/09/30</a:t>
                      </a:r>
                      <a:endParaRPr lang="zh-CN" sz="2400" kern="100" dirty="0">
                        <a:effectLst/>
                        <a:latin typeface="Times New Roman"/>
                        <a:ea typeface="宋体"/>
                      </a:endParaRPr>
                    </a:p>
                  </a:txBody>
                  <a:tcPr marL="68580" marR="68580" marT="0" marB="0"/>
                </a:tc>
                <a:tc>
                  <a:txBody>
                    <a:bodyPr/>
                    <a:lstStyle/>
                    <a:p>
                      <a:pPr algn="just">
                        <a:spcAft>
                          <a:spcPts val="0"/>
                        </a:spcAft>
                      </a:pPr>
                      <a:r>
                        <a:rPr lang="zh-CN" sz="2400" kern="100">
                          <a:effectLst/>
                        </a:rPr>
                        <a:t>选题</a:t>
                      </a:r>
                      <a:endParaRPr lang="zh-CN" sz="2400" kern="100">
                        <a:effectLst/>
                        <a:latin typeface="Times New Roman"/>
                        <a:ea typeface="宋体"/>
                      </a:endParaRPr>
                    </a:p>
                  </a:txBody>
                  <a:tcPr marL="68580" marR="68580" marT="0" marB="0"/>
                </a:tc>
                <a:tc>
                  <a:txBody>
                    <a:bodyPr/>
                    <a:lstStyle/>
                    <a:p>
                      <a:pPr algn="just">
                        <a:lnSpc>
                          <a:spcPct val="150000"/>
                        </a:lnSpc>
                        <a:spcAft>
                          <a:spcPts val="0"/>
                        </a:spcAft>
                      </a:pPr>
                      <a:r>
                        <a:rPr lang="en-US" sz="2400" kern="100">
                          <a:effectLst/>
                        </a:rPr>
                        <a:t> </a:t>
                      </a:r>
                      <a:endParaRPr lang="zh-CN" sz="2400" kern="100">
                        <a:effectLst/>
                        <a:latin typeface="Times New Roman"/>
                        <a:ea typeface="宋体"/>
                      </a:endParaRPr>
                    </a:p>
                  </a:txBody>
                  <a:tcPr marL="68580" marR="68580" marT="0" marB="0"/>
                </a:tc>
              </a:tr>
              <a:tr h="788821">
                <a:tc>
                  <a:txBody>
                    <a:bodyPr/>
                    <a:lstStyle/>
                    <a:p>
                      <a:pPr algn="just">
                        <a:spcAft>
                          <a:spcPts val="0"/>
                        </a:spcAft>
                      </a:pPr>
                      <a:r>
                        <a:rPr lang="en-US" sz="2400" kern="100" dirty="0">
                          <a:effectLst/>
                        </a:rPr>
                        <a:t>2018/10/01--2018/10/09</a:t>
                      </a:r>
                      <a:endParaRPr lang="zh-CN" sz="2400" kern="100" dirty="0">
                        <a:effectLst/>
                        <a:latin typeface="Times New Roman"/>
                        <a:ea typeface="宋体"/>
                      </a:endParaRPr>
                    </a:p>
                  </a:txBody>
                  <a:tcPr marL="68580" marR="68580" marT="0" marB="0"/>
                </a:tc>
                <a:tc>
                  <a:txBody>
                    <a:bodyPr/>
                    <a:lstStyle/>
                    <a:p>
                      <a:pPr algn="just">
                        <a:spcAft>
                          <a:spcPts val="0"/>
                        </a:spcAft>
                      </a:pPr>
                      <a:r>
                        <a:rPr lang="zh-CN" sz="2400" kern="100" dirty="0">
                          <a:effectLst/>
                        </a:rPr>
                        <a:t>开题报告</a:t>
                      </a:r>
                      <a:endParaRPr lang="zh-CN" sz="2400" kern="100" dirty="0">
                        <a:effectLst/>
                        <a:latin typeface="Times New Roman"/>
                        <a:ea typeface="宋体"/>
                      </a:endParaRPr>
                    </a:p>
                  </a:txBody>
                  <a:tcPr marL="68580" marR="68580" marT="0" marB="0"/>
                </a:tc>
                <a:tc>
                  <a:txBody>
                    <a:bodyPr/>
                    <a:lstStyle/>
                    <a:p>
                      <a:pPr algn="just">
                        <a:lnSpc>
                          <a:spcPct val="150000"/>
                        </a:lnSpc>
                        <a:spcAft>
                          <a:spcPts val="0"/>
                        </a:spcAft>
                      </a:pPr>
                      <a:r>
                        <a:rPr lang="en-US" sz="2400" kern="100">
                          <a:effectLst/>
                        </a:rPr>
                        <a:t> </a:t>
                      </a:r>
                      <a:endParaRPr lang="zh-CN" sz="2400" kern="100">
                        <a:effectLst/>
                        <a:latin typeface="Times New Roman"/>
                        <a:ea typeface="宋体"/>
                      </a:endParaRPr>
                    </a:p>
                  </a:txBody>
                  <a:tcPr marL="68580" marR="68580" marT="0" marB="0"/>
                </a:tc>
              </a:tr>
              <a:tr h="788821">
                <a:tc>
                  <a:txBody>
                    <a:bodyPr/>
                    <a:lstStyle/>
                    <a:p>
                      <a:pPr algn="just">
                        <a:spcAft>
                          <a:spcPts val="0"/>
                        </a:spcAft>
                      </a:pPr>
                      <a:r>
                        <a:rPr lang="en-US" sz="2400" kern="100" dirty="0">
                          <a:effectLst/>
                        </a:rPr>
                        <a:t>2018/10/10--2018/10/16</a:t>
                      </a:r>
                      <a:endParaRPr lang="zh-CN" sz="2400" kern="100" dirty="0">
                        <a:effectLst/>
                        <a:latin typeface="Times New Roman"/>
                        <a:ea typeface="宋体"/>
                      </a:endParaRPr>
                    </a:p>
                  </a:txBody>
                  <a:tcPr marL="68580" marR="68580" marT="0" marB="0"/>
                </a:tc>
                <a:tc>
                  <a:txBody>
                    <a:bodyPr/>
                    <a:lstStyle/>
                    <a:p>
                      <a:pPr algn="just">
                        <a:spcAft>
                          <a:spcPts val="0"/>
                        </a:spcAft>
                      </a:pPr>
                      <a:r>
                        <a:rPr lang="zh-CN" sz="2400" kern="100" dirty="0">
                          <a:effectLst/>
                        </a:rPr>
                        <a:t>查阅文献资料</a:t>
                      </a:r>
                      <a:endParaRPr lang="zh-CN" sz="2400" kern="100" dirty="0">
                        <a:effectLst/>
                        <a:latin typeface="Times New Roman"/>
                        <a:ea typeface="宋体"/>
                      </a:endParaRPr>
                    </a:p>
                  </a:txBody>
                  <a:tcPr marL="68580" marR="68580" marT="0" marB="0"/>
                </a:tc>
                <a:tc>
                  <a:txBody>
                    <a:bodyPr/>
                    <a:lstStyle/>
                    <a:p>
                      <a:pPr algn="just">
                        <a:lnSpc>
                          <a:spcPct val="150000"/>
                        </a:lnSpc>
                        <a:spcAft>
                          <a:spcPts val="0"/>
                        </a:spcAft>
                      </a:pPr>
                      <a:r>
                        <a:rPr lang="en-US" sz="2400" kern="100">
                          <a:effectLst/>
                        </a:rPr>
                        <a:t> </a:t>
                      </a:r>
                      <a:endParaRPr lang="zh-CN" sz="2400" kern="100">
                        <a:effectLst/>
                        <a:latin typeface="Times New Roman"/>
                        <a:ea typeface="宋体"/>
                      </a:endParaRPr>
                    </a:p>
                  </a:txBody>
                  <a:tcPr marL="68580" marR="68580" marT="0" marB="0"/>
                </a:tc>
              </a:tr>
              <a:tr h="591616">
                <a:tc>
                  <a:txBody>
                    <a:bodyPr/>
                    <a:lstStyle/>
                    <a:p>
                      <a:pPr algn="just">
                        <a:spcAft>
                          <a:spcPts val="0"/>
                        </a:spcAft>
                      </a:pPr>
                      <a:r>
                        <a:rPr lang="en-US" sz="2400" kern="100">
                          <a:effectLst/>
                        </a:rPr>
                        <a:t>2018/10/17</a:t>
                      </a:r>
                      <a:endParaRPr lang="zh-CN" sz="2400" kern="100">
                        <a:effectLst/>
                        <a:latin typeface="Times New Roman"/>
                        <a:ea typeface="宋体"/>
                      </a:endParaRPr>
                    </a:p>
                  </a:txBody>
                  <a:tcPr marL="68580" marR="68580" marT="0" marB="0"/>
                </a:tc>
                <a:tc>
                  <a:txBody>
                    <a:bodyPr/>
                    <a:lstStyle/>
                    <a:p>
                      <a:pPr algn="just">
                        <a:spcAft>
                          <a:spcPts val="0"/>
                        </a:spcAft>
                      </a:pPr>
                      <a:r>
                        <a:rPr lang="zh-CN" sz="2400" kern="100" dirty="0">
                          <a:effectLst/>
                        </a:rPr>
                        <a:t>确定论文题目</a:t>
                      </a:r>
                      <a:endParaRPr lang="zh-CN" sz="2400" kern="100" dirty="0">
                        <a:effectLst/>
                        <a:latin typeface="Times New Roman"/>
                        <a:ea typeface="宋体"/>
                      </a:endParaRPr>
                    </a:p>
                  </a:txBody>
                  <a:tcPr marL="68580" marR="68580" marT="0" marB="0"/>
                </a:tc>
                <a:tc>
                  <a:txBody>
                    <a:bodyPr/>
                    <a:lstStyle/>
                    <a:p>
                      <a:pPr algn="just">
                        <a:lnSpc>
                          <a:spcPct val="150000"/>
                        </a:lnSpc>
                        <a:spcAft>
                          <a:spcPts val="0"/>
                        </a:spcAft>
                      </a:pPr>
                      <a:r>
                        <a:rPr lang="en-US" sz="2400" kern="100">
                          <a:effectLst/>
                        </a:rPr>
                        <a:t> </a:t>
                      </a:r>
                      <a:endParaRPr lang="zh-CN" sz="2400" kern="100">
                        <a:effectLst/>
                        <a:latin typeface="Times New Roman"/>
                        <a:ea typeface="宋体"/>
                      </a:endParaRPr>
                    </a:p>
                  </a:txBody>
                  <a:tcPr marL="68580" marR="68580" marT="0" marB="0"/>
                </a:tc>
              </a:tr>
              <a:tr h="788821">
                <a:tc>
                  <a:txBody>
                    <a:bodyPr/>
                    <a:lstStyle/>
                    <a:p>
                      <a:pPr algn="just">
                        <a:spcAft>
                          <a:spcPts val="0"/>
                        </a:spcAft>
                      </a:pPr>
                      <a:r>
                        <a:rPr lang="en-US" sz="2400" kern="100">
                          <a:effectLst/>
                        </a:rPr>
                        <a:t>2018/10/20--2018/12</a:t>
                      </a:r>
                      <a:endParaRPr lang="zh-CN" sz="2400" kern="100">
                        <a:effectLst/>
                        <a:latin typeface="Times New Roman"/>
                        <a:ea typeface="宋体"/>
                      </a:endParaRPr>
                    </a:p>
                  </a:txBody>
                  <a:tcPr marL="68580" marR="68580" marT="0" marB="0"/>
                </a:tc>
                <a:tc>
                  <a:txBody>
                    <a:bodyPr/>
                    <a:lstStyle/>
                    <a:p>
                      <a:pPr algn="just">
                        <a:spcAft>
                          <a:spcPts val="0"/>
                        </a:spcAft>
                      </a:pPr>
                      <a:r>
                        <a:rPr lang="zh-CN" sz="2400" kern="100" dirty="0">
                          <a:effectLst/>
                        </a:rPr>
                        <a:t>论文初稿</a:t>
                      </a:r>
                      <a:endParaRPr lang="zh-CN" sz="2400" kern="100" dirty="0">
                        <a:effectLst/>
                        <a:latin typeface="Times New Roman"/>
                        <a:ea typeface="宋体"/>
                      </a:endParaRPr>
                    </a:p>
                  </a:txBody>
                  <a:tcPr marL="68580" marR="68580" marT="0" marB="0"/>
                </a:tc>
                <a:tc>
                  <a:txBody>
                    <a:bodyPr/>
                    <a:lstStyle/>
                    <a:p>
                      <a:pPr algn="just">
                        <a:lnSpc>
                          <a:spcPct val="150000"/>
                        </a:lnSpc>
                        <a:spcAft>
                          <a:spcPts val="0"/>
                        </a:spcAft>
                      </a:pPr>
                      <a:r>
                        <a:rPr lang="en-US" sz="2400" kern="100">
                          <a:effectLst/>
                        </a:rPr>
                        <a:t> </a:t>
                      </a:r>
                      <a:endParaRPr lang="zh-CN" sz="2400" kern="100">
                        <a:effectLst/>
                        <a:latin typeface="Times New Roman"/>
                        <a:ea typeface="宋体"/>
                      </a:endParaRPr>
                    </a:p>
                  </a:txBody>
                  <a:tcPr marL="68580" marR="68580" marT="0" marB="0"/>
                </a:tc>
              </a:tr>
              <a:tr h="591616">
                <a:tc>
                  <a:txBody>
                    <a:bodyPr/>
                    <a:lstStyle/>
                    <a:p>
                      <a:pPr algn="just">
                        <a:spcAft>
                          <a:spcPts val="0"/>
                        </a:spcAft>
                      </a:pPr>
                      <a:r>
                        <a:rPr lang="en-US" sz="2400" kern="100">
                          <a:effectLst/>
                        </a:rPr>
                        <a:t>2019/03</a:t>
                      </a:r>
                      <a:endParaRPr lang="zh-CN" sz="2400" kern="100">
                        <a:effectLst/>
                        <a:latin typeface="Times New Roman"/>
                        <a:ea typeface="宋体"/>
                      </a:endParaRPr>
                    </a:p>
                  </a:txBody>
                  <a:tcPr marL="68580" marR="68580" marT="0" marB="0"/>
                </a:tc>
                <a:tc>
                  <a:txBody>
                    <a:bodyPr/>
                    <a:lstStyle/>
                    <a:p>
                      <a:pPr algn="just">
                        <a:spcAft>
                          <a:spcPts val="0"/>
                        </a:spcAft>
                      </a:pPr>
                      <a:r>
                        <a:rPr lang="zh-CN" sz="2400" kern="100" dirty="0">
                          <a:effectLst/>
                        </a:rPr>
                        <a:t>进行毕业设计项目</a:t>
                      </a:r>
                      <a:endParaRPr lang="zh-CN" sz="2400" kern="100" dirty="0">
                        <a:effectLst/>
                        <a:latin typeface="Times New Roman"/>
                        <a:ea typeface="宋体"/>
                      </a:endParaRPr>
                    </a:p>
                  </a:txBody>
                  <a:tcPr marL="68580" marR="68580" marT="0" marB="0"/>
                </a:tc>
                <a:tc>
                  <a:txBody>
                    <a:bodyPr/>
                    <a:lstStyle/>
                    <a:p>
                      <a:pPr algn="just">
                        <a:lnSpc>
                          <a:spcPct val="150000"/>
                        </a:lnSpc>
                        <a:spcAft>
                          <a:spcPts val="0"/>
                        </a:spcAft>
                      </a:pPr>
                      <a:r>
                        <a:rPr lang="en-US" sz="2400" kern="100" dirty="0">
                          <a:effectLst/>
                        </a:rPr>
                        <a:t> </a:t>
                      </a:r>
                      <a:endParaRPr lang="zh-CN" sz="2400" kern="100" dirty="0">
                        <a:effectLst/>
                        <a:latin typeface="Times New Roman"/>
                        <a:ea typeface="宋体"/>
                      </a:endParaRPr>
                    </a:p>
                  </a:txBody>
                  <a:tcPr marL="68580" marR="68580" marT="0" marB="0"/>
                </a:tc>
              </a:tr>
              <a:tr h="591616">
                <a:tc>
                  <a:txBody>
                    <a:bodyPr/>
                    <a:lstStyle/>
                    <a:p>
                      <a:pPr algn="just">
                        <a:spcAft>
                          <a:spcPts val="0"/>
                        </a:spcAft>
                      </a:pPr>
                      <a:r>
                        <a:rPr lang="en-US" sz="2400" kern="100">
                          <a:effectLst/>
                        </a:rPr>
                        <a:t>2019/03/15</a:t>
                      </a:r>
                      <a:endParaRPr lang="zh-CN" sz="2400" kern="100">
                        <a:effectLst/>
                        <a:latin typeface="Times New Roman"/>
                        <a:ea typeface="宋体"/>
                      </a:endParaRPr>
                    </a:p>
                  </a:txBody>
                  <a:tcPr marL="68580" marR="68580" marT="0" marB="0"/>
                </a:tc>
                <a:tc>
                  <a:txBody>
                    <a:bodyPr/>
                    <a:lstStyle/>
                    <a:p>
                      <a:pPr algn="just">
                        <a:spcAft>
                          <a:spcPts val="0"/>
                        </a:spcAft>
                      </a:pPr>
                      <a:r>
                        <a:rPr lang="zh-CN" sz="2400" kern="100" dirty="0">
                          <a:effectLst/>
                        </a:rPr>
                        <a:t>完成论文</a:t>
                      </a:r>
                      <a:endParaRPr lang="zh-CN" sz="2400" kern="100" dirty="0">
                        <a:effectLst/>
                        <a:latin typeface="Times New Roman"/>
                        <a:ea typeface="宋体"/>
                      </a:endParaRPr>
                    </a:p>
                  </a:txBody>
                  <a:tcPr marL="68580" marR="68580" marT="0" marB="0"/>
                </a:tc>
                <a:tc>
                  <a:txBody>
                    <a:bodyPr/>
                    <a:lstStyle/>
                    <a:p>
                      <a:pPr algn="just">
                        <a:lnSpc>
                          <a:spcPct val="150000"/>
                        </a:lnSpc>
                        <a:spcAft>
                          <a:spcPts val="0"/>
                        </a:spcAft>
                      </a:pPr>
                      <a:r>
                        <a:rPr lang="en-US" sz="2400" kern="100">
                          <a:effectLst/>
                        </a:rPr>
                        <a:t> </a:t>
                      </a:r>
                      <a:endParaRPr lang="zh-CN" sz="2400" kern="100">
                        <a:effectLst/>
                        <a:latin typeface="Times New Roman"/>
                        <a:ea typeface="宋体"/>
                      </a:endParaRPr>
                    </a:p>
                  </a:txBody>
                  <a:tcPr marL="68580" marR="68580" marT="0" marB="0"/>
                </a:tc>
              </a:tr>
              <a:tr h="591616">
                <a:tc>
                  <a:txBody>
                    <a:bodyPr/>
                    <a:lstStyle/>
                    <a:p>
                      <a:pPr algn="just">
                        <a:spcAft>
                          <a:spcPts val="0"/>
                        </a:spcAft>
                      </a:pPr>
                      <a:r>
                        <a:rPr lang="en-US" sz="2400" kern="100">
                          <a:effectLst/>
                        </a:rPr>
                        <a:t>2019/04</a:t>
                      </a:r>
                      <a:endParaRPr lang="zh-CN" sz="2400" kern="100">
                        <a:effectLst/>
                        <a:latin typeface="Times New Roman"/>
                        <a:ea typeface="宋体"/>
                      </a:endParaRPr>
                    </a:p>
                  </a:txBody>
                  <a:tcPr marL="68580" marR="68580" marT="0" marB="0"/>
                </a:tc>
                <a:tc>
                  <a:txBody>
                    <a:bodyPr/>
                    <a:lstStyle/>
                    <a:p>
                      <a:pPr algn="just">
                        <a:spcAft>
                          <a:spcPts val="0"/>
                        </a:spcAft>
                      </a:pPr>
                      <a:r>
                        <a:rPr lang="zh-CN" sz="2400" kern="100" dirty="0">
                          <a:effectLst/>
                        </a:rPr>
                        <a:t>毕业答辩</a:t>
                      </a:r>
                      <a:endParaRPr lang="zh-CN" sz="2400" kern="100" dirty="0">
                        <a:effectLst/>
                        <a:latin typeface="Times New Roman"/>
                        <a:ea typeface="宋体"/>
                      </a:endParaRPr>
                    </a:p>
                  </a:txBody>
                  <a:tcPr marL="68580" marR="68580" marT="0" marB="0"/>
                </a:tc>
                <a:tc>
                  <a:txBody>
                    <a:bodyPr/>
                    <a:lstStyle/>
                    <a:p>
                      <a:pPr algn="just">
                        <a:lnSpc>
                          <a:spcPct val="150000"/>
                        </a:lnSpc>
                        <a:spcAft>
                          <a:spcPts val="0"/>
                        </a:spcAft>
                      </a:pPr>
                      <a:r>
                        <a:rPr lang="en-US" sz="2400" kern="100" dirty="0">
                          <a:effectLst/>
                        </a:rPr>
                        <a:t> </a:t>
                      </a:r>
                      <a:endParaRPr lang="zh-CN" sz="2400" kern="100" dirty="0">
                        <a:effectLst/>
                        <a:latin typeface="Times New Roman"/>
                        <a:ea typeface="宋体"/>
                      </a:endParaRPr>
                    </a:p>
                  </a:txBody>
                  <a:tcPr marL="68580" marR="68580" marT="0" marB="0"/>
                </a:tc>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89760" y="2829560"/>
            <a:ext cx="8412480" cy="1198880"/>
          </a:xfrm>
          <a:prstGeom prst="rect">
            <a:avLst/>
          </a:prstGeom>
          <a:noFill/>
          <a:ln>
            <a:noFill/>
          </a:ln>
        </p:spPr>
        <p:txBody>
          <a:bodyPr wrap="none" rtlCol="0" anchor="t">
            <a:spAutoFit/>
          </a:bodyPr>
          <a:lstStyle/>
          <a:p>
            <a:pPr algn="ctr"/>
            <a:r>
              <a:rPr lang="zh-CN" altLang="en-US" sz="7200" b="1">
                <a:ln/>
                <a:solidFill>
                  <a:schemeClr val="tx1"/>
                </a:solidFill>
                <a:effectLst>
                  <a:outerShdw blurRad="38100" dist="19050" dir="2700000" algn="tl" rotWithShape="0">
                    <a:schemeClr val="dk1">
                      <a:alpha val="40000"/>
                    </a:schemeClr>
                  </a:outerShdw>
                </a:effectLst>
              </a:rPr>
              <a:t>感谢老师的细心指导</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3.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4.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5.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6.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7.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8.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9.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481</Words>
  <Application>Microsoft Office PowerPoint</Application>
  <PresentationFormat>自定义</PresentationFormat>
  <Paragraphs>74</Paragraphs>
  <Slides>6</Slides>
  <Notes>6</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6</cp:revision>
  <dcterms:created xsi:type="dcterms:W3CDTF">2018-03-01T02:03:00Z</dcterms:created>
  <dcterms:modified xsi:type="dcterms:W3CDTF">2018-10-10T12:16:45Z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y fmtid="{D5CDD505-2E9C-101B-9397-08002B2CF9AE}" pid="3" name="KSORubyTemplateID">
    <vt:lpwstr>8</vt:lpwstr>
  </property>
</Properties>
</file>