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2"/>
  </p:notesMasterIdLst>
  <p:handoutMasterIdLst>
    <p:handoutMasterId r:id="rId13"/>
  </p:handoutMasterIdLst>
  <p:sldIdLst>
    <p:sldId id="264" r:id="rId5"/>
    <p:sldId id="276" r:id="rId6"/>
    <p:sldId id="277" r:id="rId7"/>
    <p:sldId id="279" r:id="rId8"/>
    <p:sldId id="278" r:id="rId9"/>
    <p:sldId id="268" r:id="rId10"/>
    <p:sldId id="266" r:id="rId11"/>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76" d="100"/>
          <a:sy n="76" d="100"/>
        </p:scale>
        <p:origin x="678" y="90"/>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rtlCol="0"/>
        <a:lstStyle/>
        <a:p>
          <a:pPr rtl="0"/>
          <a:endParaRPr lang="en-US"/>
        </a:p>
      </dgm:t>
    </dgm:pt>
    <dgm:pt modelId="{477D14C5-CED9-4CFC-B338-DFB0C8090B9F}">
      <dgm:prSet phldrT="[Text]" custT="1"/>
      <dgm:spPr/>
      <dgm:t>
        <a:bodyPr rtlCol="0"/>
        <a:lstStyle/>
        <a:p>
          <a:pPr rtl="0"/>
          <a:r>
            <a:rPr lang="zh-CN" altLang="zh-CN" sz="2000" dirty="0"/>
            <a:t>学生用户功能模块：</a:t>
          </a:r>
          <a:endParaRPr lang="en-US" sz="2000" dirty="0">
            <a:latin typeface="微软雅黑" panose="020B0503020204020204" pitchFamily="34" charset="-122"/>
            <a:ea typeface="微软雅黑" panose="020B0503020204020204" pitchFamily="34" charset="-122"/>
          </a:endParaRPr>
        </a:p>
      </dgm:t>
    </dgm:pt>
    <dgm:pt modelId="{92DFCBC7-BC14-4697-8ECD-BF0D5B1EDA3B}" type="parTrans" cxnId="{7D461F02-AB37-447A-AC6B-D31C4D2EC6A9}">
      <dgm:prSet/>
      <dgm:spPr/>
      <dgm:t>
        <a:bodyPr rtlCol="0"/>
        <a:lstStyle/>
        <a:p>
          <a:pPr rtl="0"/>
          <a:endParaRPr lang="en-US" sz="1600"/>
        </a:p>
      </dgm:t>
    </dgm:pt>
    <dgm:pt modelId="{87E3C0DB-7BEE-424E-8E11-B838D238D595}" type="sibTrans" cxnId="{7D461F02-AB37-447A-AC6B-D31C4D2EC6A9}">
      <dgm:prSet/>
      <dgm:spPr/>
      <dgm:t>
        <a:bodyPr rtlCol="0"/>
        <a:lstStyle/>
        <a:p>
          <a:pPr rtl="0"/>
          <a:endParaRPr lang="en-US" sz="1600"/>
        </a:p>
      </dgm:t>
    </dgm:pt>
    <dgm:pt modelId="{C111C18A-FD96-4E63-821A-54D70D8DC65F}">
      <dgm:prSet phldrT="[Text]" custT="1"/>
      <dgm:spPr/>
      <dgm:t>
        <a:bodyPr rtlCol="0"/>
        <a:lstStyle/>
        <a:p>
          <a:pPr rtl="0"/>
          <a:r>
            <a:rPr lang="zh-CN" altLang="zh-CN" sz="1600" dirty="0"/>
            <a:t>查询实验室状态、查看个人在实验室的活动状态</a:t>
          </a:r>
          <a:endParaRPr lang="en-US" sz="1600" dirty="0">
            <a:latin typeface="微软雅黑" panose="020B0503020204020204" pitchFamily="34" charset="-122"/>
            <a:ea typeface="微软雅黑" panose="020B0503020204020204" pitchFamily="34" charset="-122"/>
          </a:endParaRPr>
        </a:p>
      </dgm:t>
    </dgm:pt>
    <dgm:pt modelId="{83BE74EF-FAB4-45A2-BBED-7CD5259AB210}" type="parTrans" cxnId="{FFD8B471-C98F-4DB5-8DE3-2AB7E896ADD5}">
      <dgm:prSet/>
      <dgm:spPr/>
      <dgm:t>
        <a:bodyPr rtlCol="0"/>
        <a:lstStyle/>
        <a:p>
          <a:pPr rtl="0"/>
          <a:endParaRPr lang="en-US" sz="1600"/>
        </a:p>
      </dgm:t>
    </dgm:pt>
    <dgm:pt modelId="{B4F34DE2-2DAE-4F88-8C78-BD8892EBF4FF}" type="sibTrans" cxnId="{FFD8B471-C98F-4DB5-8DE3-2AB7E896ADD5}">
      <dgm:prSet/>
      <dgm:spPr/>
      <dgm:t>
        <a:bodyPr rtlCol="0"/>
        <a:lstStyle/>
        <a:p>
          <a:pPr rtl="0"/>
          <a:endParaRPr lang="en-US" sz="1600"/>
        </a:p>
      </dgm:t>
    </dgm:pt>
    <dgm:pt modelId="{3C67E77D-62FA-499D-B5E6-E79A091C5267}">
      <dgm:prSet phldrT="[Text]" custT="1"/>
      <dgm:spPr/>
      <dgm:t>
        <a:bodyPr rtlCol="0"/>
        <a:lstStyle/>
        <a:p>
          <a:pPr rtl="0"/>
          <a:r>
            <a:rPr lang="zh-CN" altLang="zh-CN" sz="2000" dirty="0"/>
            <a:t>教师用户功能：</a:t>
          </a:r>
          <a:endParaRPr lang="en-US" sz="2000" dirty="0">
            <a:latin typeface="微软雅黑" panose="020B0503020204020204" pitchFamily="34" charset="-122"/>
            <a:ea typeface="微软雅黑" panose="020B0503020204020204" pitchFamily="34" charset="-122"/>
          </a:endParaRPr>
        </a:p>
      </dgm:t>
    </dgm:pt>
    <dgm:pt modelId="{5337D229-E330-4525-B0FA-14EC5A80604A}" type="parTrans" cxnId="{32AA6160-4426-4C4D-93AE-E2F474E37AD9}">
      <dgm:prSet/>
      <dgm:spPr/>
      <dgm:t>
        <a:bodyPr rtlCol="0"/>
        <a:lstStyle/>
        <a:p>
          <a:pPr rtl="0"/>
          <a:endParaRPr lang="en-US" sz="1600"/>
        </a:p>
      </dgm:t>
    </dgm:pt>
    <dgm:pt modelId="{C056AC5D-B04E-4376-A1CB-3EAB7BE5AF5B}" type="sibTrans" cxnId="{32AA6160-4426-4C4D-93AE-E2F474E37AD9}">
      <dgm:prSet/>
      <dgm:spPr/>
      <dgm:t>
        <a:bodyPr rtlCol="0"/>
        <a:lstStyle/>
        <a:p>
          <a:pPr rtl="0"/>
          <a:endParaRPr lang="en-US" sz="1600"/>
        </a:p>
      </dgm:t>
    </dgm:pt>
    <dgm:pt modelId="{D6510970-8F9C-4B45-A0F3-6ACB9AA76D40}">
      <dgm:prSet phldrT="[Text]" custT="1"/>
      <dgm:spPr/>
      <dgm:t>
        <a:bodyPr rtlCol="0"/>
        <a:lstStyle/>
        <a:p>
          <a:pPr rtl="0"/>
          <a:r>
            <a:rPr lang="zh-CN" altLang="zh-CN" sz="1600" dirty="0"/>
            <a:t>添加学生、删除学生、查看学生在实验室的</a:t>
          </a:r>
          <a:r>
            <a:rPr lang="zh-CN" altLang="zh-CN" sz="1600"/>
            <a:t>活动状</a:t>
          </a:r>
          <a:endParaRPr lang="en-US" sz="1600" dirty="0">
            <a:latin typeface="微软雅黑" panose="020B0503020204020204" pitchFamily="34" charset="-122"/>
            <a:ea typeface="微软雅黑" panose="020B0503020204020204" pitchFamily="34" charset="-122"/>
          </a:endParaRPr>
        </a:p>
      </dgm:t>
    </dgm:pt>
    <dgm:pt modelId="{7A9FC291-2B6A-4475-8B09-917F9F09E3AB}" type="parTrans" cxnId="{C6E7222A-5F84-456A-9806-D51868FAF8A9}">
      <dgm:prSet/>
      <dgm:spPr/>
      <dgm:t>
        <a:bodyPr rtlCol="0"/>
        <a:lstStyle/>
        <a:p>
          <a:pPr rtl="0"/>
          <a:endParaRPr lang="en-US" sz="1600"/>
        </a:p>
      </dgm:t>
    </dgm:pt>
    <dgm:pt modelId="{4B87F32C-3630-48F2-9114-4262C0BEEA9E}" type="sibTrans" cxnId="{C6E7222A-5F84-456A-9806-D51868FAF8A9}">
      <dgm:prSet/>
      <dgm:spPr/>
      <dgm:t>
        <a:bodyPr rtlCol="0"/>
        <a:lstStyle/>
        <a:p>
          <a:pPr rtl="0"/>
          <a:endParaRPr lang="en-US" sz="1600"/>
        </a:p>
      </dgm:t>
    </dgm:pt>
    <dgm:pt modelId="{CC6B7442-0B72-4EF2-9F13-1325B51AFF9F}">
      <dgm:prSet phldrT="[Text]" custT="1"/>
      <dgm:spPr/>
      <dgm:t>
        <a:bodyPr rtlCol="0"/>
        <a:lstStyle/>
        <a:p>
          <a:pPr rtl="0"/>
          <a:r>
            <a:rPr lang="zh-CN" altLang="zh-CN" sz="2000" dirty="0"/>
            <a:t>实验室实时信息模块：</a:t>
          </a:r>
          <a:endParaRPr lang="en-US" sz="2000" dirty="0">
            <a:latin typeface="微软雅黑" panose="020B0503020204020204" pitchFamily="34" charset="-122"/>
            <a:ea typeface="微软雅黑" panose="020B0503020204020204" pitchFamily="34" charset="-122"/>
          </a:endParaRPr>
        </a:p>
      </dgm:t>
    </dgm:pt>
    <dgm:pt modelId="{E3D139E0-5DC2-4F8E-9F8F-B3F0EBCD4689}" type="parTrans" cxnId="{102D6D4D-90C9-40F4-A001-35DCC329B127}">
      <dgm:prSet/>
      <dgm:spPr/>
      <dgm:t>
        <a:bodyPr rtlCol="0"/>
        <a:lstStyle/>
        <a:p>
          <a:pPr rtl="0"/>
          <a:endParaRPr lang="en-US" sz="1600"/>
        </a:p>
      </dgm:t>
    </dgm:pt>
    <dgm:pt modelId="{FF80E1BA-0D6F-4EE8-9640-892A5897DBCD}" type="sibTrans" cxnId="{102D6D4D-90C9-40F4-A001-35DCC329B127}">
      <dgm:prSet/>
      <dgm:spPr/>
      <dgm:t>
        <a:bodyPr rtlCol="0"/>
        <a:lstStyle/>
        <a:p>
          <a:pPr rtl="0"/>
          <a:endParaRPr lang="en-US" sz="1600"/>
        </a:p>
      </dgm:t>
    </dgm:pt>
    <dgm:pt modelId="{FE0A3CAE-D039-42F2-AF12-1E6F6793A633}">
      <dgm:prSet phldrT="[Text]" custT="1"/>
      <dgm:spPr/>
      <dgm:t>
        <a:bodyPr rtlCol="0"/>
        <a:lstStyle/>
        <a:p>
          <a:pPr rtl="0"/>
          <a:r>
            <a:rPr lang="zh-CN" altLang="zh-CN" sz="1600" dirty="0"/>
            <a:t>查看实验室温度湿度、查看实验室是否有</a:t>
          </a:r>
          <a:r>
            <a:rPr lang="zh-CN" altLang="zh-CN" sz="1600"/>
            <a:t>电、查看实验室中学生数量</a:t>
          </a:r>
          <a:endParaRPr lang="en-US" sz="1600" dirty="0">
            <a:latin typeface="微软雅黑" panose="020B0503020204020204" pitchFamily="34" charset="-122"/>
            <a:ea typeface="微软雅黑" panose="020B0503020204020204" pitchFamily="34" charset="-122"/>
          </a:endParaRPr>
        </a:p>
      </dgm:t>
    </dgm:pt>
    <dgm:pt modelId="{7E2ED2D1-AFF4-4DED-BB53-30A310825CE2}" type="parTrans" cxnId="{A6FB3C49-AB75-4315-BB6B-886AA454F16F}">
      <dgm:prSet/>
      <dgm:spPr/>
      <dgm:t>
        <a:bodyPr rtlCol="0"/>
        <a:lstStyle/>
        <a:p>
          <a:pPr rtl="0"/>
          <a:endParaRPr lang="en-US" sz="1600"/>
        </a:p>
      </dgm:t>
    </dgm:pt>
    <dgm:pt modelId="{417BDEF2-191B-4000-BDE8-D3D22A51FCF3}" type="sibTrans" cxnId="{A6FB3C49-AB75-4315-BB6B-886AA454F16F}">
      <dgm:prSet/>
      <dgm:spPr/>
      <dgm:t>
        <a:bodyPr rtlCol="0"/>
        <a:lstStyle/>
        <a:p>
          <a:pPr rtl="0"/>
          <a:endParaRPr lang="en-US" sz="1600"/>
        </a:p>
      </dgm:t>
    </dgm:pt>
    <dgm:pt modelId="{0B6A0315-39E2-46E4-9222-D782DEB07A2E}">
      <dgm:prSet phldrT="[Text]" custT="1"/>
      <dgm:spPr/>
      <dgm:t>
        <a:bodyPr/>
        <a:lstStyle/>
        <a:p>
          <a:r>
            <a:rPr lang="zh-CN" altLang="zh-CN" sz="2000" dirty="0"/>
            <a:t>通用操作模块：</a:t>
          </a:r>
          <a:r>
            <a:rPr lang="zh-cn"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dgm:t>
    </dgm:pt>
    <dgm:pt modelId="{D45137C0-A346-4E6F-985E-FF40D33199C8}" type="parTrans" cxnId="{79214A57-80EB-4DE4-A167-61BE5A21AA3B}">
      <dgm:prSet/>
      <dgm:spPr/>
      <dgm:t>
        <a:bodyPr/>
        <a:lstStyle/>
        <a:p>
          <a:endParaRPr lang="zh-CN" altLang="en-US" sz="1600"/>
        </a:p>
      </dgm:t>
    </dgm:pt>
    <dgm:pt modelId="{F57929C9-60D5-42C0-9622-2789169735F6}" type="sibTrans" cxnId="{79214A57-80EB-4DE4-A167-61BE5A21AA3B}">
      <dgm:prSet/>
      <dgm:spPr/>
      <dgm:t>
        <a:bodyPr/>
        <a:lstStyle/>
        <a:p>
          <a:endParaRPr lang="zh-CN" altLang="en-US" sz="1600"/>
        </a:p>
      </dgm:t>
    </dgm:pt>
    <dgm:pt modelId="{E479C149-EB0C-4055-997C-F1BAC7451FE8}">
      <dgm:prSet phldrT="[Text]" custT="1"/>
      <dgm:spPr/>
      <dgm:t>
        <a:bodyPr/>
        <a:lstStyle/>
        <a:p>
          <a:r>
            <a:rPr lang="zh-CN" altLang="zh-CN" sz="1600"/>
            <a:t>注册和登录、个人资料的修改</a:t>
          </a:r>
          <a:endParaRPr lang="en-US" sz="1600" dirty="0">
            <a:latin typeface="微软雅黑" panose="020B0503020204020204" pitchFamily="34" charset="-122"/>
            <a:ea typeface="微软雅黑" panose="020B0503020204020204" pitchFamily="34" charset="-122"/>
          </a:endParaRPr>
        </a:p>
      </dgm:t>
    </dgm:pt>
    <dgm:pt modelId="{538B8540-59A0-442D-919B-8AE26CAF5157}" type="parTrans" cxnId="{58006736-922D-456D-AD7A-545F76BA8610}">
      <dgm:prSet/>
      <dgm:spPr/>
      <dgm:t>
        <a:bodyPr/>
        <a:lstStyle/>
        <a:p>
          <a:endParaRPr lang="zh-CN" altLang="en-US" sz="1600"/>
        </a:p>
      </dgm:t>
    </dgm:pt>
    <dgm:pt modelId="{1AF02D03-CDC7-4037-933E-3BE2ACDB854B}" type="sibTrans" cxnId="{58006736-922D-456D-AD7A-545F76BA8610}">
      <dgm:prSet/>
      <dgm:spPr/>
      <dgm:t>
        <a:bodyPr/>
        <a:lstStyle/>
        <a:p>
          <a:endParaRPr lang="zh-CN" altLang="en-US" sz="1600"/>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4" custLinFactNeighborX="50" custLinFactNeighborY="-14771">
        <dgm:presLayoutVars>
          <dgm:chMax val="0"/>
          <dgm:bulletEnabled val="1"/>
        </dgm:presLayoutVars>
      </dgm:prSet>
      <dgm:spPr/>
    </dgm:pt>
    <dgm:pt modelId="{CD5F6E02-AD43-4E7A-935B-DDF5D6C74800}" type="pres">
      <dgm:prSet presAssocID="{477D14C5-CED9-4CFC-B338-DFB0C8090B9F}" presName="childText" presStyleLbl="revTx" presStyleIdx="0" presStyleCnt="4">
        <dgm:presLayoutVars>
          <dgm:bulletEnabled val="1"/>
        </dgm:presLayoutVars>
      </dgm:prSet>
      <dgm:spPr/>
    </dgm:pt>
    <dgm:pt modelId="{81203336-F3DE-4B3A-BCF4-0F68C23AC2BB}" type="pres">
      <dgm:prSet presAssocID="{3C67E77D-62FA-499D-B5E6-E79A091C5267}" presName="parentText" presStyleLbl="node1" presStyleIdx="1" presStyleCnt="4">
        <dgm:presLayoutVars>
          <dgm:chMax val="0"/>
          <dgm:bulletEnabled val="1"/>
        </dgm:presLayoutVars>
      </dgm:prSet>
      <dgm:spPr/>
    </dgm:pt>
    <dgm:pt modelId="{782956A5-ADC8-4959-B856-589B9D9B9635}" type="pres">
      <dgm:prSet presAssocID="{3C67E77D-62FA-499D-B5E6-E79A091C5267}" presName="childText" presStyleLbl="revTx" presStyleIdx="1" presStyleCnt="4">
        <dgm:presLayoutVars>
          <dgm:bulletEnabled val="1"/>
        </dgm:presLayoutVars>
      </dgm:prSet>
      <dgm:spPr/>
    </dgm:pt>
    <dgm:pt modelId="{D64CB5D5-837D-47FC-9E42-A26D800BC695}" type="pres">
      <dgm:prSet presAssocID="{CC6B7442-0B72-4EF2-9F13-1325B51AFF9F}" presName="parentText" presStyleLbl="node1" presStyleIdx="2" presStyleCnt="4">
        <dgm:presLayoutVars>
          <dgm:chMax val="0"/>
          <dgm:bulletEnabled val="1"/>
        </dgm:presLayoutVars>
      </dgm:prSet>
      <dgm:spPr/>
    </dgm:pt>
    <dgm:pt modelId="{08B7B17B-8600-44B0-B235-389E5D71D804}" type="pres">
      <dgm:prSet presAssocID="{CC6B7442-0B72-4EF2-9F13-1325B51AFF9F}" presName="childText" presStyleLbl="revTx" presStyleIdx="2" presStyleCnt="4">
        <dgm:presLayoutVars>
          <dgm:bulletEnabled val="1"/>
        </dgm:presLayoutVars>
      </dgm:prSet>
      <dgm:spPr/>
    </dgm:pt>
    <dgm:pt modelId="{2F82C858-CD7E-40DB-BA4F-C8DDDC55CEF6}" type="pres">
      <dgm:prSet presAssocID="{0B6A0315-39E2-46E4-9222-D782DEB07A2E}" presName="parentText" presStyleLbl="node1" presStyleIdx="3" presStyleCnt="4">
        <dgm:presLayoutVars>
          <dgm:chMax val="0"/>
          <dgm:bulletEnabled val="1"/>
        </dgm:presLayoutVars>
      </dgm:prSet>
      <dgm:spPr/>
    </dgm:pt>
    <dgm:pt modelId="{A9FDA33A-8E26-465E-A532-14DC504E433B}" type="pres">
      <dgm:prSet presAssocID="{0B6A0315-39E2-46E4-9222-D782DEB07A2E}" presName="childText" presStyleLbl="revTx" presStyleIdx="3" presStyleCnt="4">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58006736-922D-456D-AD7A-545F76BA8610}" srcId="{0B6A0315-39E2-46E4-9222-D782DEB07A2E}" destId="{E479C149-EB0C-4055-997C-F1BAC7451FE8}" srcOrd="0" destOrd="0" parTransId="{538B8540-59A0-442D-919B-8AE26CAF5157}" sibTransId="{1AF02D03-CDC7-4037-933E-3BE2ACDB854B}"/>
    <dgm:cxn modelId="{32AA6160-4426-4C4D-93AE-E2F474E37AD9}" srcId="{90119837-5B71-4D44-BB01-DB0B084933C8}" destId="{3C67E77D-62FA-499D-B5E6-E79A091C5267}" srcOrd="1" destOrd="0" parTransId="{5337D229-E330-4525-B0FA-14EC5A80604A}" sibTransId="{C056AC5D-B04E-4376-A1CB-3EAB7BE5AF5B}"/>
    <dgm:cxn modelId="{A6FB3C49-AB75-4315-BB6B-886AA454F16F}" srcId="{CC6B7442-0B72-4EF2-9F13-1325B51AFF9F}" destId="{FE0A3CAE-D039-42F2-AF12-1E6F6793A633}" srcOrd="0" destOrd="0" parTransId="{7E2ED2D1-AFF4-4DED-BB53-30A310825CE2}" sibTransId="{417BDEF2-191B-4000-BDE8-D3D22A51FCF3}"/>
    <dgm:cxn modelId="{0F1F224B-6995-4D7E-B65E-FDD2121E7EA2}" type="presOf" srcId="{FE0A3CAE-D039-42F2-AF12-1E6F6793A633}" destId="{08B7B17B-8600-44B0-B235-389E5D71D804}"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5BDE416F-F97E-4F73-BE1A-C12EA4F60682}" type="presOf" srcId="{90119837-5B71-4D44-BB01-DB0B084933C8}" destId="{ED5DCCC5-BCA8-4491-AA37-BAF153ECA184}"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79214A57-80EB-4DE4-A167-61BE5A21AA3B}" srcId="{90119837-5B71-4D44-BB01-DB0B084933C8}" destId="{0B6A0315-39E2-46E4-9222-D782DEB07A2E}" srcOrd="3" destOrd="0" parTransId="{D45137C0-A346-4E6F-985E-FF40D33199C8}" sibTransId="{F57929C9-60D5-42C0-9622-2789169735F6}"/>
    <dgm:cxn modelId="{4FC92F85-89F6-4D93-841B-03C5D72D7E36}" type="presOf" srcId="{0B6A0315-39E2-46E4-9222-D782DEB07A2E}" destId="{2F82C858-CD7E-40DB-BA4F-C8DDDC55CEF6}" srcOrd="0" destOrd="0" presId="urn:microsoft.com/office/officeart/2005/8/layout/vList2"/>
    <dgm:cxn modelId="{7E2A7A89-3AAE-4506-803A-A35F809AE9B8}" type="presOf" srcId="{E479C149-EB0C-4055-997C-F1BAC7451FE8}" destId="{A9FDA33A-8E26-465E-A532-14DC504E433B}" srcOrd="0" destOrd="0" presId="urn:microsoft.com/office/officeart/2005/8/layout/vList2"/>
    <dgm:cxn modelId="{594ECC8D-94FA-41B7-9F5F-6B7A67E36EF5}" type="presOf" srcId="{C111C18A-FD96-4E63-821A-54D70D8DC65F}" destId="{CD5F6E02-AD43-4E7A-935B-DDF5D6C74800}"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139D5BB1-09CB-45F8-9347-D7764258A754}" type="presOf" srcId="{CC6B7442-0B72-4EF2-9F13-1325B51AFF9F}" destId="{D64CB5D5-837D-47FC-9E42-A26D800BC69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A55A44F5-7713-43BE-A80C-9D7C49E6D5AD}" type="presOf" srcId="{D6510970-8F9C-4B45-A0F3-6ACB9AA76D40}" destId="{782956A5-ADC8-4959-B856-589B9D9B9635}"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 modelId="{9F1477A3-91A5-4DB1-8939-B5B902661DB4}" type="presParOf" srcId="{ED5DCCC5-BCA8-4491-AA37-BAF153ECA184}" destId="{2F82C858-CD7E-40DB-BA4F-C8DDDC55CEF6}" srcOrd="6" destOrd="0" presId="urn:microsoft.com/office/officeart/2005/8/layout/vList2"/>
    <dgm:cxn modelId="{7AEF816E-0399-4F68-9DBE-3F38231A11B1}" type="presParOf" srcId="{ED5DCCC5-BCA8-4491-AA37-BAF153ECA184}" destId="{A9FDA33A-8E26-465E-A532-14DC504E433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0"/>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zh-CN" altLang="zh-CN" sz="2000" kern="1200" dirty="0"/>
            <a:t>学生用户功能模块：</a:t>
          </a:r>
          <a:endParaRPr lang="en-US" sz="2000" kern="1200" dirty="0">
            <a:latin typeface="微软雅黑" panose="020B0503020204020204" pitchFamily="34" charset="-122"/>
            <a:ea typeface="微软雅黑" panose="020B0503020204020204" pitchFamily="34" charset="-122"/>
          </a:endParaRPr>
        </a:p>
      </dsp:txBody>
      <dsp:txXfrm>
        <a:off x="29916" y="29916"/>
        <a:ext cx="7317919" cy="553001"/>
      </dsp:txXfrm>
    </dsp:sp>
    <dsp:sp modelId="{CD5F6E02-AD43-4E7A-935B-DDF5D6C74800}">
      <dsp:nvSpPr>
        <dsp:cNvPr id="0" name=""/>
        <dsp:cNvSpPr/>
      </dsp:nvSpPr>
      <dsp:spPr>
        <a:xfrm>
          <a:off x="0" y="613655"/>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rtlCol="0" anchor="t" anchorCtr="0">
          <a:noAutofit/>
        </a:bodyPr>
        <a:lstStyle/>
        <a:p>
          <a:pPr marL="171450" lvl="1" indent="-171450" algn="l" defTabSz="711200" rtl="0">
            <a:lnSpc>
              <a:spcPct val="90000"/>
            </a:lnSpc>
            <a:spcBef>
              <a:spcPct val="0"/>
            </a:spcBef>
            <a:spcAft>
              <a:spcPct val="20000"/>
            </a:spcAft>
            <a:buChar char="•"/>
          </a:pPr>
          <a:r>
            <a:rPr lang="zh-CN" altLang="zh-CN" sz="1600" kern="1200" dirty="0"/>
            <a:t>查询实验室状态、查看个人在实验室的活动状态</a:t>
          </a:r>
          <a:endParaRPr lang="en-US" sz="1600" kern="1200" dirty="0">
            <a:latin typeface="微软雅黑" panose="020B0503020204020204" pitchFamily="34" charset="-122"/>
            <a:ea typeface="微软雅黑" panose="020B0503020204020204" pitchFamily="34" charset="-122"/>
          </a:endParaRPr>
        </a:p>
      </dsp:txBody>
      <dsp:txXfrm>
        <a:off x="0" y="613655"/>
        <a:ext cx="7377751" cy="368233"/>
      </dsp:txXfrm>
    </dsp:sp>
    <dsp:sp modelId="{81203336-F3DE-4B3A-BCF4-0F68C23AC2BB}">
      <dsp:nvSpPr>
        <dsp:cNvPr id="0" name=""/>
        <dsp:cNvSpPr/>
      </dsp:nvSpPr>
      <dsp:spPr>
        <a:xfrm>
          <a:off x="0" y="981889"/>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zh-CN" altLang="zh-CN" sz="2000" kern="1200" dirty="0"/>
            <a:t>教师用户功能：</a:t>
          </a:r>
          <a:endParaRPr lang="en-US" sz="2000" kern="1200" dirty="0">
            <a:latin typeface="微软雅黑" panose="020B0503020204020204" pitchFamily="34" charset="-122"/>
            <a:ea typeface="微软雅黑" panose="020B0503020204020204" pitchFamily="34" charset="-122"/>
          </a:endParaRPr>
        </a:p>
      </dsp:txBody>
      <dsp:txXfrm>
        <a:off x="29916" y="1011805"/>
        <a:ext cx="7317919" cy="553001"/>
      </dsp:txXfrm>
    </dsp:sp>
    <dsp:sp modelId="{782956A5-ADC8-4959-B856-589B9D9B9635}">
      <dsp:nvSpPr>
        <dsp:cNvPr id="0" name=""/>
        <dsp:cNvSpPr/>
      </dsp:nvSpPr>
      <dsp:spPr>
        <a:xfrm>
          <a:off x="0" y="1594722"/>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rtlCol="0" anchor="t" anchorCtr="0">
          <a:noAutofit/>
        </a:bodyPr>
        <a:lstStyle/>
        <a:p>
          <a:pPr marL="171450" lvl="1" indent="-171450" algn="l" defTabSz="711200" rtl="0">
            <a:lnSpc>
              <a:spcPct val="90000"/>
            </a:lnSpc>
            <a:spcBef>
              <a:spcPct val="0"/>
            </a:spcBef>
            <a:spcAft>
              <a:spcPct val="20000"/>
            </a:spcAft>
            <a:buChar char="•"/>
          </a:pPr>
          <a:r>
            <a:rPr lang="zh-CN" altLang="zh-CN" sz="1600" kern="1200" dirty="0"/>
            <a:t>添加学生、删除学生、查看学生在实验室的</a:t>
          </a:r>
          <a:r>
            <a:rPr lang="zh-CN" altLang="zh-CN" sz="1600" kern="1200"/>
            <a:t>活动状</a:t>
          </a:r>
          <a:endParaRPr lang="en-US" sz="1600" kern="1200" dirty="0">
            <a:latin typeface="微软雅黑" panose="020B0503020204020204" pitchFamily="34" charset="-122"/>
            <a:ea typeface="微软雅黑" panose="020B0503020204020204" pitchFamily="34" charset="-122"/>
          </a:endParaRPr>
        </a:p>
      </dsp:txBody>
      <dsp:txXfrm>
        <a:off x="0" y="1594722"/>
        <a:ext cx="7377751" cy="368233"/>
      </dsp:txXfrm>
    </dsp:sp>
    <dsp:sp modelId="{D64CB5D5-837D-47FC-9E42-A26D800BC695}">
      <dsp:nvSpPr>
        <dsp:cNvPr id="0" name=""/>
        <dsp:cNvSpPr/>
      </dsp:nvSpPr>
      <dsp:spPr>
        <a:xfrm>
          <a:off x="0" y="1962956"/>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zh-CN" altLang="zh-CN" sz="2000" kern="1200" dirty="0"/>
            <a:t>实验室实时信息模块：</a:t>
          </a:r>
          <a:endParaRPr lang="en-US" sz="2000" kern="1200" dirty="0">
            <a:latin typeface="微软雅黑" panose="020B0503020204020204" pitchFamily="34" charset="-122"/>
            <a:ea typeface="微软雅黑" panose="020B0503020204020204" pitchFamily="34" charset="-122"/>
          </a:endParaRPr>
        </a:p>
      </dsp:txBody>
      <dsp:txXfrm>
        <a:off x="29916" y="1992872"/>
        <a:ext cx="7317919" cy="553001"/>
      </dsp:txXfrm>
    </dsp:sp>
    <dsp:sp modelId="{08B7B17B-8600-44B0-B235-389E5D71D804}">
      <dsp:nvSpPr>
        <dsp:cNvPr id="0" name=""/>
        <dsp:cNvSpPr/>
      </dsp:nvSpPr>
      <dsp:spPr>
        <a:xfrm>
          <a:off x="0" y="2575789"/>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rtlCol="0" anchor="t" anchorCtr="0">
          <a:noAutofit/>
        </a:bodyPr>
        <a:lstStyle/>
        <a:p>
          <a:pPr marL="171450" lvl="1" indent="-171450" algn="l" defTabSz="711200" rtl="0">
            <a:lnSpc>
              <a:spcPct val="90000"/>
            </a:lnSpc>
            <a:spcBef>
              <a:spcPct val="0"/>
            </a:spcBef>
            <a:spcAft>
              <a:spcPct val="20000"/>
            </a:spcAft>
            <a:buChar char="•"/>
          </a:pPr>
          <a:r>
            <a:rPr lang="zh-CN" altLang="zh-CN" sz="1600" kern="1200" dirty="0"/>
            <a:t>查看实验室温度湿度、查看实验室是否有</a:t>
          </a:r>
          <a:r>
            <a:rPr lang="zh-CN" altLang="zh-CN" sz="1600" kern="1200"/>
            <a:t>电、查看实验室中学生数量</a:t>
          </a:r>
          <a:endParaRPr lang="en-US" sz="1600" kern="1200" dirty="0">
            <a:latin typeface="微软雅黑" panose="020B0503020204020204" pitchFamily="34" charset="-122"/>
            <a:ea typeface="微软雅黑" panose="020B0503020204020204" pitchFamily="34" charset="-122"/>
          </a:endParaRPr>
        </a:p>
      </dsp:txBody>
      <dsp:txXfrm>
        <a:off x="0" y="2575789"/>
        <a:ext cx="7377751" cy="368233"/>
      </dsp:txXfrm>
    </dsp:sp>
    <dsp:sp modelId="{2F82C858-CD7E-40DB-BA4F-C8DDDC55CEF6}">
      <dsp:nvSpPr>
        <dsp:cNvPr id="0" name=""/>
        <dsp:cNvSpPr/>
      </dsp:nvSpPr>
      <dsp:spPr>
        <a:xfrm>
          <a:off x="0" y="2944022"/>
          <a:ext cx="7377751" cy="6128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zh-CN" sz="2000" kern="1200" dirty="0"/>
            <a:t>通用操作模块：</a:t>
          </a:r>
          <a:r>
            <a:rPr lang="zh-cn" sz="2000" kern="1200" dirty="0">
              <a:latin typeface="微软雅黑" panose="020B0503020204020204" pitchFamily="34" charset="-122"/>
              <a:ea typeface="微软雅黑" panose="020B0503020204020204" pitchFamily="34" charset="-122"/>
            </a:rPr>
            <a:t> </a:t>
          </a:r>
          <a:endParaRPr lang="en-US" sz="2000" kern="1200" dirty="0">
            <a:latin typeface="微软雅黑" panose="020B0503020204020204" pitchFamily="34" charset="-122"/>
            <a:ea typeface="微软雅黑" panose="020B0503020204020204" pitchFamily="34" charset="-122"/>
          </a:endParaRPr>
        </a:p>
      </dsp:txBody>
      <dsp:txXfrm>
        <a:off x="29916" y="2973938"/>
        <a:ext cx="7317919" cy="553001"/>
      </dsp:txXfrm>
    </dsp:sp>
    <dsp:sp modelId="{A9FDA33A-8E26-465E-A532-14DC504E433B}">
      <dsp:nvSpPr>
        <dsp:cNvPr id="0" name=""/>
        <dsp:cNvSpPr/>
      </dsp:nvSpPr>
      <dsp:spPr>
        <a:xfrm>
          <a:off x="0" y="3556855"/>
          <a:ext cx="7377751" cy="3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24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zh-CN" sz="1600" kern="1200"/>
            <a:t>注册和登录、个人资料的修改</a:t>
          </a:r>
          <a:endParaRPr lang="en-US" sz="1600" kern="1200" dirty="0">
            <a:latin typeface="微软雅黑" panose="020B0503020204020204" pitchFamily="34" charset="-122"/>
            <a:ea typeface="微软雅黑" panose="020B0503020204020204" pitchFamily="34" charset="-122"/>
          </a:endParaRPr>
        </a:p>
      </dsp:txBody>
      <dsp:txXfrm>
        <a:off x="0" y="3556855"/>
        <a:ext cx="7377751" cy="3682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2018/10/11</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2018/10/11</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2018/10/11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2018/10/11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2018/10/11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a:t>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2018/10/11</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2018/10/11</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2018/10/11</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2018/10/11</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2018/10/11</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2018/10/11</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2018/10/11</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csdn.net/" TargetMode="External"/><Relationship Id="rId1" Type="http://schemas.openxmlformats.org/officeDocument/2006/relationships/slideLayout" Target="../slideLayouts/slideLayout5.xml"/><Relationship Id="rId4" Type="http://schemas.openxmlformats.org/officeDocument/2006/relationships/hyperlink" Target="https://gite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94212" y="1244850"/>
            <a:ext cx="7008574" cy="1498351"/>
          </a:xfrm>
        </p:spPr>
        <p:txBody>
          <a:bodyPr rtlCol="0">
            <a:normAutofit fontScale="90000"/>
          </a:bodyPr>
          <a:lstStyle/>
          <a:p>
            <a:r>
              <a:rPr lang="zh-CN" altLang="en-US" dirty="0"/>
              <a:t>毕业设计开</a:t>
            </a:r>
            <a:r>
              <a:rPr lang="zh-CN" altLang="en-US"/>
              <a:t>题报告</a:t>
            </a:r>
            <a:br>
              <a:rPr lang="en-US" altLang="zh-CN" dirty="0"/>
            </a:br>
            <a:r>
              <a:rPr lang="zh-CN" altLang="zh-CN" sz="2700" dirty="0"/>
              <a:t>基于</a:t>
            </a:r>
            <a:r>
              <a:rPr lang="en-US" altLang="zh-CN" sz="2700" dirty="0"/>
              <a:t>SSM</a:t>
            </a:r>
            <a:r>
              <a:rPr lang="zh-CN" altLang="zh-CN" sz="2700" dirty="0"/>
              <a:t>框架实验室云端监管系统的设计与实现</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rtlCol="0"/>
          <a:lstStyle/>
          <a:p>
            <a:pPr algn="r" rtl="0"/>
            <a:r>
              <a:rPr lang="en-US" altLang="zh-CN" dirty="0"/>
              <a:t>20151104687 </a:t>
            </a:r>
            <a:r>
              <a:rPr lang="zh-CN" altLang="en-US" dirty="0"/>
              <a:t>李宇辉</a:t>
            </a:r>
            <a:endParaRPr lang="en-US" altLang="zh-CN" dirty="0"/>
          </a:p>
          <a:p>
            <a:pPr algn="r" rtl="0"/>
            <a:r>
              <a:rPr lang="zh-CN" altLang="en-US" dirty="0"/>
              <a:t>指导教师：朝力萌、史大鹏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目录</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en-US" dirty="0"/>
              <a:t>课</a:t>
            </a:r>
            <a:r>
              <a:rPr lang="zh-CN" altLang="en-US" dirty="0">
                <a:latin typeface="微软雅黑" panose="020B0503020204020204" pitchFamily="34" charset="-122"/>
                <a:ea typeface="微软雅黑" panose="020B0503020204020204" pitchFamily="34" charset="-122"/>
              </a:rPr>
              <a:t>题的意义及目的</a:t>
            </a:r>
            <a:endParaRPr lang="en-US" altLang="zh-CN" dirty="0">
              <a:latin typeface="微软雅黑" panose="020B0503020204020204" pitchFamily="34" charset="-122"/>
              <a:ea typeface="微软雅黑" panose="020B0503020204020204" pitchFamily="34" charset="-122"/>
            </a:endParaRPr>
          </a:p>
          <a:p>
            <a:pPr rtl="0"/>
            <a:r>
              <a:rPr lang="zh-CN" altLang="en-US" dirty="0">
                <a:latin typeface="微软雅黑" panose="020B0503020204020204" pitchFamily="34" charset="-122"/>
                <a:ea typeface="微软雅黑" panose="020B0503020204020204" pitchFamily="34" charset="-122"/>
              </a:rPr>
              <a:t>课题任务、实现途径</a:t>
            </a:r>
            <a:endParaRPr lang="zh-cn" dirty="0">
              <a:latin typeface="微软雅黑" panose="020B0503020204020204" pitchFamily="34" charset="-122"/>
              <a:ea typeface="微软雅黑" panose="020B0503020204020204" pitchFamily="34" charset="-122"/>
            </a:endParaRPr>
          </a:p>
          <a:p>
            <a:pPr rtl="0"/>
            <a:r>
              <a:rPr lang="zh-CN" altLang="en-US" dirty="0"/>
              <a:t>进度安排</a:t>
            </a:r>
            <a:endParaRPr lang="en-US" altLang="zh-CN" dirty="0"/>
          </a:p>
          <a:p>
            <a:pPr rtl="0"/>
            <a:r>
              <a:rPr lang="zh-CN" altLang="en-US" dirty="0">
                <a:latin typeface="微软雅黑" panose="020B0503020204020204" pitchFamily="34" charset="-122"/>
                <a:ea typeface="微软雅黑" panose="020B0503020204020204" pitchFamily="34" charset="-122"/>
              </a:rPr>
              <a:t>参考文献</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9" y="188640"/>
            <a:ext cx="10157354" cy="1284560"/>
          </a:xfrm>
        </p:spPr>
        <p:txBody>
          <a:bodyPr rtlCol="0">
            <a:normAutofit/>
          </a:bodyPr>
          <a:lstStyle/>
          <a:p>
            <a:r>
              <a:rPr lang="zh-CN" altLang="en-US" dirty="0"/>
              <a:t>课题的意义及目的</a:t>
            </a:r>
            <a:endParaRPr lang="en-US" dirty="0">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8FEF7BED-754C-493F-B9B7-020A7B7F81B0}"/>
              </a:ext>
            </a:extLst>
          </p:cNvPr>
          <p:cNvSpPr>
            <a:spLocks noGrp="1"/>
          </p:cNvSpPr>
          <p:nvPr>
            <p:ph idx="1"/>
          </p:nvPr>
        </p:nvSpPr>
        <p:spPr/>
        <p:txBody>
          <a:bodyPr>
            <a:normAutofit fontScale="62500" lnSpcReduction="20000"/>
          </a:bodyPr>
          <a:lstStyle/>
          <a:p>
            <a:pPr>
              <a:lnSpc>
                <a:spcPct val="120000"/>
              </a:lnSpc>
            </a:pPr>
            <a:r>
              <a:rPr lang="zh-CN" altLang="zh-CN" sz="2800" dirty="0"/>
              <a:t>随着科学技术的不断提高，计算机科学日渐成熟，其强大的功能已为人们深刻认识，它已进入人类社会的各个领域并发挥着越来越重要的作用。</a:t>
            </a:r>
          </a:p>
          <a:p>
            <a:pPr>
              <a:lnSpc>
                <a:spcPct val="120000"/>
              </a:lnSpc>
            </a:pPr>
            <a:r>
              <a:rPr lang="zh-CN" altLang="zh-CN" sz="2800" dirty="0"/>
              <a:t>实验室的管理是学校日常工作中的重要组成成分。高效招生规模的逐渐扩大和认识制度的改革，在校学生人数将不断增加，导致实验室中学生人流量大实验室负责人管理困难。加上我国高等学校基层学生管理工作的头绪多，内容杂，管理细，要求高，传统管理办法已基本不适应新形势的要求。实验室的管理稍有不慎就会出现错误。而实验室中危险设备不能出现任何错误。这就需要实验室云端监管系统协助实验室负责人进行监管实验室。</a:t>
            </a:r>
          </a:p>
          <a:p>
            <a:pPr>
              <a:lnSpc>
                <a:spcPct val="120000"/>
              </a:lnSpc>
            </a:pPr>
            <a:r>
              <a:rPr lang="zh-CN" altLang="zh-CN" sz="2800" dirty="0"/>
              <a:t>实验室云端监管系统是典型的信息管理系统，本系统采用</a:t>
            </a:r>
            <a:r>
              <a:rPr lang="en-US" altLang="zh-CN" sz="2800" dirty="0"/>
              <a:t>B/S</a:t>
            </a:r>
            <a:r>
              <a:rPr lang="zh-CN" altLang="zh-CN" sz="2800" dirty="0"/>
              <a:t>的设计结构，其开发主要包括后台数据库的建立和维护以及前端网站的开发两个方面。对于前者要求建立起资料一致性和完整性强、资料安全性好的库。而对于后者则要求网站功能完备，易使用等特点。实验室云端监管系统是一个学校信息化管理的重要组成部分，不但能实现实验室日常状况查询，同时也为实验室管理者简便快捷的管理方式，使管理者轻松管理实验室设备及学生。</a:t>
            </a:r>
          </a:p>
          <a:p>
            <a:pPr>
              <a:lnSpc>
                <a:spcPct val="120000"/>
              </a:lnSpc>
            </a:pPr>
            <a:endParaRPr lang="zh-CN" altLang="en-US" dirty="0"/>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9" y="76200"/>
            <a:ext cx="10157354" cy="1336576"/>
          </a:xfrm>
        </p:spPr>
        <p:txBody>
          <a:bodyPr rtlCol="0"/>
          <a:lstStyle/>
          <a:p>
            <a:r>
              <a:rPr lang="zh-CN" altLang="en-US" dirty="0"/>
              <a:t>课题任务、实现途径</a:t>
            </a:r>
            <a:endParaRPr lang="en-US" dirty="0">
              <a:latin typeface="微软雅黑" panose="020B0503020204020204" pitchFamily="34" charset="-122"/>
              <a:ea typeface="微软雅黑" panose="020B0503020204020204" pitchFamily="34" charset="-122"/>
            </a:endParaRPr>
          </a:p>
        </p:txBody>
      </p:sp>
      <p:graphicFrame>
        <p:nvGraphicFramePr>
          <p:cNvPr id="4" name="内容占位符 3" descr="垂直项目符号列表" title="SmartArt"/>
          <p:cNvGraphicFramePr>
            <a:graphicFrameLocks noGrp="1"/>
          </p:cNvGraphicFramePr>
          <p:nvPr>
            <p:ph sz="half" idx="1"/>
            <p:extLst>
              <p:ext uri="{D42A27DB-BD31-4B8C-83A1-F6EECF244321}">
                <p14:modId xmlns:p14="http://schemas.microsoft.com/office/powerpoint/2010/main" val="260921014"/>
              </p:ext>
            </p:extLst>
          </p:nvPr>
        </p:nvGraphicFramePr>
        <p:xfrm>
          <a:off x="1027041" y="1916832"/>
          <a:ext cx="7377751" cy="392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p:cNvSpPr>
            <a:spLocks noGrp="1"/>
          </p:cNvSpPr>
          <p:nvPr>
            <p:ph sz="half" idx="2"/>
          </p:nvPr>
        </p:nvSpPr>
        <p:spPr>
          <a:xfrm>
            <a:off x="8758708" y="1916832"/>
            <a:ext cx="2889327" cy="4536504"/>
          </a:xfrm>
        </p:spPr>
        <p:txBody>
          <a:bodyPr rtlCol="0">
            <a:normAutofit/>
          </a:bodyPr>
          <a:lstStyle/>
          <a:p>
            <a:pPr marL="0" indent="0">
              <a:buNone/>
            </a:pPr>
            <a:r>
              <a:rPr lang="zh-CN" altLang="zh-CN" dirty="0"/>
              <a:t>实验室云端监管系统主要包括教师用户功能模块、学生用户功能模块、实验室实时信息模块和通用操作模块。</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进度安排</a:t>
            </a:r>
            <a:endParaRPr lang="en-US" altLang="zh-CN" dirty="0"/>
          </a:p>
        </p:txBody>
      </p:sp>
      <p:graphicFrame>
        <p:nvGraphicFramePr>
          <p:cNvPr id="7" name="内容占位符 6">
            <a:extLst>
              <a:ext uri="{FF2B5EF4-FFF2-40B4-BE49-F238E27FC236}">
                <a16:creationId xmlns:a16="http://schemas.microsoft.com/office/drawing/2014/main" id="{08F0E81D-D167-4230-8BB1-920F1D41AD77}"/>
              </a:ext>
            </a:extLst>
          </p:cNvPr>
          <p:cNvGraphicFramePr>
            <a:graphicFrameLocks noGrp="1"/>
          </p:cNvGraphicFramePr>
          <p:nvPr>
            <p:ph sz="half" idx="1"/>
            <p:extLst>
              <p:ext uri="{D42A27DB-BD31-4B8C-83A1-F6EECF244321}">
                <p14:modId xmlns:p14="http://schemas.microsoft.com/office/powerpoint/2010/main" val="1260284477"/>
              </p:ext>
            </p:extLst>
          </p:nvPr>
        </p:nvGraphicFramePr>
        <p:xfrm>
          <a:off x="1629916" y="1772816"/>
          <a:ext cx="8577212" cy="3887442"/>
        </p:xfrm>
        <a:graphic>
          <a:graphicData uri="http://schemas.openxmlformats.org/drawingml/2006/table">
            <a:tbl>
              <a:tblPr firstRow="1" bandRow="1">
                <a:tableStyleId>{69012ECD-51FC-41F1-AA8D-1B2483CD663E}</a:tableStyleId>
              </a:tblPr>
              <a:tblGrid>
                <a:gridCol w="2837705">
                  <a:extLst>
                    <a:ext uri="{9D8B030D-6E8A-4147-A177-3AD203B41FA5}">
                      <a16:colId xmlns:a16="http://schemas.microsoft.com/office/drawing/2014/main" val="3540661237"/>
                    </a:ext>
                  </a:extLst>
                </a:gridCol>
                <a:gridCol w="5739507">
                  <a:extLst>
                    <a:ext uri="{9D8B030D-6E8A-4147-A177-3AD203B41FA5}">
                      <a16:colId xmlns:a16="http://schemas.microsoft.com/office/drawing/2014/main" val="1429659388"/>
                    </a:ext>
                  </a:extLst>
                </a:gridCol>
              </a:tblGrid>
              <a:tr h="571146">
                <a:tc>
                  <a:txBody>
                    <a:bodyPr/>
                    <a:lstStyle/>
                    <a:p>
                      <a:r>
                        <a:rPr lang="zh-CN" altLang="en-US" dirty="0"/>
                        <a:t>起止时间</a:t>
                      </a:r>
                    </a:p>
                  </a:txBody>
                  <a:tcPr/>
                </a:tc>
                <a:tc>
                  <a:txBody>
                    <a:bodyPr/>
                    <a:lstStyle/>
                    <a:p>
                      <a:r>
                        <a:rPr lang="zh-CN" altLang="zh-CN" sz="2400" b="1" kern="1200" dirty="0">
                          <a:solidFill>
                            <a:schemeClr val="bg1"/>
                          </a:solidFill>
                          <a:effectLst/>
                          <a:latin typeface="+mn-lt"/>
                          <a:ea typeface="+mn-ea"/>
                          <a:cs typeface="+mn-cs"/>
                        </a:rPr>
                        <a:t>具体任务</a:t>
                      </a:r>
                      <a:endParaRPr lang="zh-CN" altLang="en-US" dirty="0"/>
                    </a:p>
                  </a:txBody>
                  <a:tcPr/>
                </a:tc>
                <a:extLst>
                  <a:ext uri="{0D108BD9-81ED-4DB2-BD59-A6C34878D82A}">
                    <a16:rowId xmlns:a16="http://schemas.microsoft.com/office/drawing/2014/main" val="60706483"/>
                  </a:ext>
                </a:extLst>
              </a:tr>
              <a:tr h="552716">
                <a:tc>
                  <a:txBody>
                    <a:bodyPr/>
                    <a:lstStyle/>
                    <a:p>
                      <a:pPr marL="133350" indent="-13335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2018.09.26  ~ 2018.10.17</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毕业设计开题</a:t>
                      </a:r>
                    </a:p>
                  </a:txBody>
                  <a:tcPr marL="68580" marR="68580" marT="0" marB="0"/>
                </a:tc>
                <a:extLst>
                  <a:ext uri="{0D108BD9-81ED-4DB2-BD59-A6C34878D82A}">
                    <a16:rowId xmlns:a16="http://schemas.microsoft.com/office/drawing/2014/main" val="3046217487"/>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2018.09.17 ~ 2018.09.18</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需求分析</a:t>
                      </a:r>
                    </a:p>
                  </a:txBody>
                  <a:tcPr marL="68580" marR="68580" marT="0" marB="0"/>
                </a:tc>
                <a:extLst>
                  <a:ext uri="{0D108BD9-81ED-4DB2-BD59-A6C34878D82A}">
                    <a16:rowId xmlns:a16="http://schemas.microsoft.com/office/drawing/2014/main" val="2163461182"/>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2018.09.18 ~ 2018.09.19</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查阅文献资料</a:t>
                      </a:r>
                    </a:p>
                  </a:txBody>
                  <a:tcPr marL="68580" marR="68580" marT="0" marB="0"/>
                </a:tc>
                <a:extLst>
                  <a:ext uri="{0D108BD9-81ED-4DB2-BD59-A6C34878D82A}">
                    <a16:rowId xmlns:a16="http://schemas.microsoft.com/office/drawing/2014/main" val="2729846487"/>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2018.09.19 ~ 2018.09.26</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详细设计，数据库构建</a:t>
                      </a:r>
                    </a:p>
                  </a:txBody>
                  <a:tcPr marL="68580" marR="68580" marT="0" marB="0"/>
                </a:tc>
                <a:extLst>
                  <a:ext uri="{0D108BD9-81ED-4DB2-BD59-A6C34878D82A}">
                    <a16:rowId xmlns:a16="http://schemas.microsoft.com/office/drawing/2014/main" val="824955285"/>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2018.09.28 ~ 2018.09.30</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a:effectLst/>
                          <a:latin typeface="Times New Roman" panose="02020603050405020304" pitchFamily="18" charset="0"/>
                          <a:ea typeface="宋体" panose="02010600030101010101" pitchFamily="2" charset="-122"/>
                        </a:rPr>
                        <a:t>完成论文初稿</a:t>
                      </a:r>
                    </a:p>
                  </a:txBody>
                  <a:tcPr marL="68580" marR="68580" marT="0" marB="0"/>
                </a:tc>
                <a:extLst>
                  <a:ext uri="{0D108BD9-81ED-4DB2-BD59-A6C34878D82A}">
                    <a16:rowId xmlns:a16="http://schemas.microsoft.com/office/drawing/2014/main" val="3646912399"/>
                  </a:ext>
                </a:extLst>
              </a:tr>
              <a:tr h="552716">
                <a:tc>
                  <a:txBody>
                    <a:bodyPr/>
                    <a:lstStyle/>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2018.11.01 ~ 2018.12.20</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400" kern="100" dirty="0">
                          <a:effectLst/>
                          <a:latin typeface="Times New Roman" panose="02020603050405020304" pitchFamily="18" charset="0"/>
                          <a:ea typeface="宋体" panose="02010600030101010101" pitchFamily="2" charset="-122"/>
                        </a:rPr>
                        <a:t>项目编写，完成论文</a:t>
                      </a:r>
                    </a:p>
                  </a:txBody>
                  <a:tcPr marL="68580" marR="68580" marT="0" marB="0"/>
                </a:tc>
                <a:extLst>
                  <a:ext uri="{0D108BD9-81ED-4DB2-BD59-A6C34878D82A}">
                    <a16:rowId xmlns:a16="http://schemas.microsoft.com/office/drawing/2014/main" val="2769523370"/>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参考文献</a:t>
            </a:r>
            <a:endParaRPr lang="en-US" dirty="0"/>
          </a:p>
        </p:txBody>
      </p:sp>
      <p:sp>
        <p:nvSpPr>
          <p:cNvPr id="3" name="内容占位符 2"/>
          <p:cNvSpPr>
            <a:spLocks noGrp="1"/>
          </p:cNvSpPr>
          <p:nvPr>
            <p:ph sz="half" idx="2"/>
          </p:nvPr>
        </p:nvSpPr>
        <p:spPr>
          <a:xfrm>
            <a:off x="1117309" y="1772816"/>
            <a:ext cx="10157354" cy="4248472"/>
          </a:xfrm>
        </p:spPr>
        <p:txBody>
          <a:bodyPr rtlCol="0">
            <a:normAutofit/>
          </a:bodyPr>
          <a:lstStyle/>
          <a:p>
            <a:r>
              <a:rPr lang="en-US" altLang="zh-CN" dirty="0"/>
              <a:t>[1] </a:t>
            </a:r>
            <a:r>
              <a:rPr lang="zh-CN" altLang="zh-CN" dirty="0"/>
              <a:t>《</a:t>
            </a:r>
            <a:r>
              <a:rPr lang="en-US" altLang="zh-CN" dirty="0"/>
              <a:t>Java EE</a:t>
            </a:r>
            <a:r>
              <a:rPr lang="zh-CN" altLang="zh-CN" dirty="0"/>
              <a:t>企业级应用开发教程》 北京：人民邮电出版社</a:t>
            </a:r>
          </a:p>
          <a:p>
            <a:r>
              <a:rPr lang="en-US" altLang="zh-CN" dirty="0"/>
              <a:t>[2] </a:t>
            </a:r>
            <a:r>
              <a:rPr lang="zh-CN" altLang="zh-CN" dirty="0"/>
              <a:t>李绪成</a:t>
            </a:r>
            <a:r>
              <a:rPr lang="en-US" altLang="zh-CN" dirty="0"/>
              <a:t>. Java EE </a:t>
            </a:r>
            <a:r>
              <a:rPr lang="zh-CN" altLang="zh-CN" dirty="0"/>
              <a:t>实用教程</a:t>
            </a:r>
            <a:r>
              <a:rPr lang="en-US" altLang="zh-CN" dirty="0"/>
              <a:t>[M]. </a:t>
            </a:r>
            <a:r>
              <a:rPr lang="zh-CN" altLang="zh-CN" dirty="0"/>
              <a:t>电子工业出版社</a:t>
            </a:r>
            <a:r>
              <a:rPr lang="en-US" altLang="zh-CN" dirty="0"/>
              <a:t>, 2011.</a:t>
            </a:r>
            <a:endParaRPr lang="zh-CN" altLang="zh-CN" dirty="0"/>
          </a:p>
          <a:p>
            <a:r>
              <a:rPr lang="en-US" altLang="zh-CN" dirty="0"/>
              <a:t>[3] </a:t>
            </a:r>
            <a:r>
              <a:rPr lang="zh-CN" altLang="zh-CN" dirty="0"/>
              <a:t>李洋</a:t>
            </a:r>
            <a:r>
              <a:rPr lang="en-US" altLang="zh-CN" dirty="0"/>
              <a:t>. SSM</a:t>
            </a:r>
            <a:r>
              <a:rPr lang="zh-CN" altLang="zh-CN" dirty="0"/>
              <a:t>框架在</a:t>
            </a:r>
            <a:r>
              <a:rPr lang="en-US" altLang="zh-CN" dirty="0"/>
              <a:t>Web</a:t>
            </a:r>
            <a:r>
              <a:rPr lang="zh-CN" altLang="zh-CN" dirty="0"/>
              <a:t>应用开发中的设计与实现</a:t>
            </a:r>
            <a:r>
              <a:rPr lang="en-US" altLang="zh-CN" dirty="0"/>
              <a:t>[J]. </a:t>
            </a:r>
            <a:r>
              <a:rPr lang="zh-CN" altLang="zh-CN" dirty="0"/>
              <a:t>计算机技术与发展</a:t>
            </a:r>
            <a:r>
              <a:rPr lang="en-US" altLang="zh-CN" dirty="0"/>
              <a:t>, 2016.</a:t>
            </a:r>
            <a:endParaRPr lang="zh-CN" altLang="zh-CN" dirty="0"/>
          </a:p>
          <a:p>
            <a:r>
              <a:rPr lang="en-US" altLang="zh-CN" dirty="0"/>
              <a:t>[4] CSDN</a:t>
            </a:r>
            <a:r>
              <a:rPr lang="zh-CN" altLang="zh-CN" dirty="0"/>
              <a:t>社区 </a:t>
            </a:r>
            <a:r>
              <a:rPr lang="en-US" altLang="zh-CN" u="sng" dirty="0">
                <a:hlinkClick r:id="rId2"/>
              </a:rPr>
              <a:t>https://www.csdn.net/</a:t>
            </a:r>
            <a:endParaRPr lang="zh-CN" altLang="zh-CN" dirty="0"/>
          </a:p>
          <a:p>
            <a:r>
              <a:rPr lang="en-US" altLang="zh-CN" dirty="0"/>
              <a:t>[5] </a:t>
            </a:r>
            <a:r>
              <a:rPr lang="en-US" altLang="zh-CN" u="sng" dirty="0">
                <a:hlinkClick r:id="rId3"/>
              </a:rPr>
              <a:t>https://github.com/</a:t>
            </a:r>
            <a:endParaRPr lang="zh-CN" altLang="zh-CN" dirty="0"/>
          </a:p>
          <a:p>
            <a:r>
              <a:rPr lang="en-US" altLang="zh-CN" dirty="0"/>
              <a:t>[6] </a:t>
            </a:r>
            <a:r>
              <a:rPr lang="zh-CN" altLang="zh-CN" dirty="0"/>
              <a:t>码云</a:t>
            </a:r>
            <a:r>
              <a:rPr lang="en-US" altLang="zh-CN" dirty="0"/>
              <a:t>GITEE </a:t>
            </a:r>
            <a:r>
              <a:rPr lang="en-US" altLang="zh-CN" u="sng" dirty="0">
                <a:hlinkClick r:id="rId4"/>
              </a:rPr>
              <a:t>https://gitee.com/</a:t>
            </a:r>
            <a:endParaRPr lang="zh-CN" altLang="zh-CN" dirty="0"/>
          </a:p>
          <a:p>
            <a:pPr rtl="0"/>
            <a:endParaRPr lang="en-US"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0076" y="2132856"/>
            <a:ext cx="7008574" cy="1930400"/>
          </a:xfrm>
        </p:spPr>
        <p:txBody>
          <a:bodyPr rtlCol="0">
            <a:normAutofit/>
          </a:bodyPr>
          <a:lstStyle/>
          <a:p>
            <a:pPr rtl="0"/>
            <a:r>
              <a:rPr lang="zh-CN" altLang="en-US" sz="7200" dirty="0"/>
              <a:t>谢谢！</a:t>
            </a:r>
            <a:endParaRPr lang="en-US" sz="7200"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529</Words>
  <Application>Microsoft Office PowerPoint</Application>
  <PresentationFormat>自定义</PresentationFormat>
  <Paragraphs>45</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Arial</vt:lpstr>
      <vt:lpstr>Century Gothic</vt:lpstr>
      <vt:lpstr>Times New Roman</vt:lpstr>
      <vt:lpstr>书籍 16x9</vt:lpstr>
      <vt:lpstr>毕业设计开题报告 基于SSM框架实验室云端监管系统的设计与实现</vt:lpstr>
      <vt:lpstr>目录</vt:lpstr>
      <vt:lpstr>课题的意义及目的</vt:lpstr>
      <vt:lpstr>课题任务、实现途径</vt:lpstr>
      <vt:lpstr>进度安排</vt:lpstr>
      <vt:lpstr>参考文献</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2018-10-10T07:34:18Z</dcterms:created>
  <dcterms:modified xsi:type="dcterms:W3CDTF">2018-10-11T12:15:37Z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