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57" d="100"/>
          <a:sy n="57" d="100"/>
        </p:scale>
        <p:origin x="802"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33861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313806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392503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80982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19442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320104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189134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2018/10/11</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2018/10/11</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2018/10/11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2018/10/11</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34415" y="207645"/>
            <a:ext cx="9545320" cy="1445260"/>
          </a:xfrm>
          <a:prstGeom prst="rect">
            <a:avLst/>
          </a:prstGeom>
          <a:noFill/>
          <a:ln>
            <a:noFill/>
          </a:ln>
        </p:spPr>
        <p:txBody>
          <a:bodyPr wrap="square" rtlCol="0" anchor="t">
            <a:spAutoFit/>
          </a:bodyPr>
          <a:lstStyle/>
          <a:p>
            <a:pPr algn="ctr"/>
            <a:r>
              <a:rPr lang="zh-CN" altLang="en-US" sz="4400" b="1">
                <a:ln/>
                <a:solidFill>
                  <a:schemeClr val="tx1"/>
                </a:solidFill>
                <a:effectLst>
                  <a:outerShdw blurRad="38100" dist="19050" dir="2700000" algn="tl" rotWithShape="0">
                    <a:schemeClr val="dk1">
                      <a:alpha val="40000"/>
                    </a:schemeClr>
                  </a:outerShdw>
                </a:effectLst>
              </a:rPr>
              <a:t>计算机科学技术学院毕业生论文</a:t>
            </a:r>
          </a:p>
          <a:p>
            <a:pPr algn="ctr"/>
            <a:r>
              <a:rPr lang="zh-CN" altLang="en-US" sz="4400" b="1">
                <a:ln/>
                <a:solidFill>
                  <a:schemeClr val="tx1"/>
                </a:solidFill>
                <a:effectLst>
                  <a:outerShdw blurRad="38100" dist="19050" dir="2700000" algn="tl" rotWithShape="0">
                    <a:schemeClr val="dk1">
                      <a:alpha val="40000"/>
                    </a:schemeClr>
                  </a:outerShdw>
                </a:effectLst>
              </a:rPr>
              <a:t>开题报告</a:t>
            </a:r>
          </a:p>
        </p:txBody>
      </p:sp>
      <p:graphicFrame>
        <p:nvGraphicFramePr>
          <p:cNvPr id="9" name="表格 8"/>
          <p:cNvGraphicFramePr/>
          <p:nvPr>
            <p:extLst>
              <p:ext uri="{D42A27DB-BD31-4B8C-83A1-F6EECF244321}">
                <p14:modId xmlns:p14="http://schemas.microsoft.com/office/powerpoint/2010/main" val="589856540"/>
              </p:ext>
            </p:extLst>
          </p:nvPr>
        </p:nvGraphicFramePr>
        <p:xfrm>
          <a:off x="3138170" y="2304415"/>
          <a:ext cx="6028055" cy="4178935"/>
        </p:xfrm>
        <a:graphic>
          <a:graphicData uri="http://schemas.openxmlformats.org/drawingml/2006/table">
            <a:tbl>
              <a:tblPr firstRow="1" bandRow="1">
                <a:tableStyleId>{5940675A-B579-460E-94D1-54222C63F5DA}</a:tableStyleId>
              </a:tblPr>
              <a:tblGrid>
                <a:gridCol w="1470660"/>
                <a:gridCol w="4557395"/>
              </a:tblGrid>
              <a:tr h="695325">
                <a:tc>
                  <a:txBody>
                    <a:bodyPr/>
                    <a:lstStyle/>
                    <a:p>
                      <a:pPr indent="0" algn="ctr">
                        <a:buNone/>
                      </a:pPr>
                      <a:r>
                        <a:rPr lang="en-US" sz="1600" b="1" dirty="0">
                          <a:latin typeface="宋体" panose="02010600030101010101" pitchFamily="2" charset="-122"/>
                          <a:ea typeface="宋体" panose="02010600030101010101" pitchFamily="2" charset="-122"/>
                          <a:cs typeface="宋体" panose="02010600030101010101" pitchFamily="2" charset="-122"/>
                        </a:rPr>
                        <a:t>系    部</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1" dirty="0" err="1" smtClean="0">
                          <a:latin typeface="宋体" panose="02010600030101010101" pitchFamily="2" charset="-122"/>
                          <a:ea typeface="宋体" panose="02010600030101010101" pitchFamily="2" charset="-122"/>
                          <a:cs typeface="宋体" panose="02010600030101010101" pitchFamily="2" charset="-122"/>
                        </a:rPr>
                        <a:t>计算机</a:t>
                      </a:r>
                      <a:r>
                        <a:rPr lang="zh-CN" altLang="en-US" sz="1600" b="1" dirty="0" smtClean="0">
                          <a:latin typeface="宋体" panose="02010600030101010101" pitchFamily="2" charset="-122"/>
                          <a:ea typeface="宋体" panose="02010600030101010101" pitchFamily="2" charset="-122"/>
                          <a:cs typeface="宋体" panose="02010600030101010101" pitchFamily="2" charset="-122"/>
                        </a:rPr>
                        <a:t>科学技术学院</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7230">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专    业</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1" dirty="0" err="1" smtClean="0">
                          <a:latin typeface="宋体" panose="02010600030101010101" pitchFamily="2" charset="-122"/>
                          <a:ea typeface="宋体" panose="02010600030101010101" pitchFamily="2" charset="-122"/>
                          <a:cs typeface="宋体" panose="02010600030101010101" pitchFamily="2" charset="-122"/>
                        </a:rPr>
                        <a:t>计算机</a:t>
                      </a:r>
                      <a:r>
                        <a:rPr lang="zh-CN" altLang="en-US" sz="1600" b="1" dirty="0" smtClean="0">
                          <a:latin typeface="宋体" panose="02010600030101010101" pitchFamily="2" charset="-122"/>
                          <a:ea typeface="宋体" panose="02010600030101010101" pitchFamily="2" charset="-122"/>
                          <a:cs typeface="宋体" panose="02010600030101010101" pitchFamily="2" charset="-122"/>
                        </a:rPr>
                        <a:t>科学与技术</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6595">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班    级</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网络编程</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7230">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学    号</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1" dirty="0" smtClean="0">
                          <a:latin typeface="宋体" panose="02010600030101010101" pitchFamily="2" charset="-122"/>
                          <a:ea typeface="宋体" panose="02010600030101010101" pitchFamily="2" charset="-122"/>
                          <a:cs typeface="宋体" panose="02010600030101010101" pitchFamily="2" charset="-122"/>
                        </a:rPr>
                        <a:t>201511047</a:t>
                      </a:r>
                      <a:r>
                        <a:rPr lang="en-US" altLang="zh-CN" sz="1600" b="1" dirty="0" smtClean="0">
                          <a:latin typeface="宋体" panose="02010600030101010101" pitchFamily="2" charset="-122"/>
                          <a:ea typeface="宋体" panose="02010600030101010101" pitchFamily="2" charset="-122"/>
                          <a:cs typeface="宋体" panose="02010600030101010101" pitchFamily="2" charset="-122"/>
                        </a:rPr>
                        <a:t>01</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5325">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学生姓名</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zh-CN" altLang="en-US" sz="1600" b="1" dirty="0" smtClean="0">
                          <a:latin typeface="宋体" panose="02010600030101010101" pitchFamily="2" charset="-122"/>
                          <a:ea typeface="宋体" panose="02010600030101010101" pitchFamily="2" charset="-122"/>
                          <a:cs typeface="宋体" panose="02010600030101010101" pitchFamily="2" charset="-122"/>
                        </a:rPr>
                        <a:t>韩帅东</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r h="697230">
                <a:tc>
                  <a:txBody>
                    <a:bodyPr/>
                    <a:lstStyle/>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指导教师</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zh-CN" altLang="en-US" sz="1600" b="1" dirty="0" smtClean="0">
                          <a:latin typeface="宋体" panose="02010600030101010101" pitchFamily="2" charset="-122"/>
                          <a:ea typeface="宋体" panose="02010600030101010101" pitchFamily="2" charset="-122"/>
                          <a:cs typeface="宋体" panose="02010600030101010101" pitchFamily="2" charset="-122"/>
                        </a:rPr>
                        <a:t>岳俊英、</a:t>
                      </a:r>
                      <a:r>
                        <a:rPr lang="en-US" sz="1600" b="1" dirty="0" err="1" smtClean="0">
                          <a:latin typeface="宋体" panose="02010600030101010101" pitchFamily="2" charset="-122"/>
                          <a:ea typeface="宋体" panose="02010600030101010101" pitchFamily="2" charset="-122"/>
                          <a:cs typeface="宋体" panose="02010600030101010101" pitchFamily="2" charset="-122"/>
                        </a:rPr>
                        <a:t>史大鹏</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r>
            </a:tbl>
          </a:graphicData>
        </a:graphic>
      </p:graphicFrame>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5731" y="264459"/>
            <a:ext cx="9518127" cy="4585871"/>
          </a:xfrm>
          <a:prstGeom prst="rect">
            <a:avLst/>
          </a:prstGeom>
          <a:noFill/>
        </p:spPr>
        <p:txBody>
          <a:bodyPr wrap="square" rtlCol="0">
            <a:spAutoFit/>
          </a:bodyPr>
          <a:lstStyle/>
          <a:p>
            <a:r>
              <a:rPr lang="zh-CN" altLang="en-US" sz="4000" dirty="0">
                <a:ln/>
                <a:solidFill>
                  <a:schemeClr val="tx1"/>
                </a:solidFill>
                <a:effectLst>
                  <a:outerShdw blurRad="38100" dist="19050" dir="2700000" algn="tl" rotWithShape="0">
                    <a:schemeClr val="dk1">
                      <a:alpha val="40000"/>
                    </a:schemeClr>
                  </a:outerShdw>
                </a:effectLst>
              </a:rPr>
              <a:t>题目简介：</a:t>
            </a:r>
            <a:endParaRPr lang="zh-CN" altLang="en-US" dirty="0"/>
          </a:p>
          <a:p>
            <a:r>
              <a:rPr lang="en-US" altLang="zh-CN" dirty="0"/>
              <a:t>	</a:t>
            </a:r>
            <a:r>
              <a:rPr lang="zh-CN" altLang="zh-CN" sz="2800" dirty="0"/>
              <a:t>随着互联网发展，社交网络的盛行，当代大学生经常沉迷其中忘记学习时间与学习计划，对此“督督”学习打卡系统可以很好的帮助学生管理自己的时间，制定学习计划并加以提醒，同时打卡系统的好友之间可以互相监督，利用流行的社交网络模式，以学习研究为目的，基于</a:t>
            </a:r>
            <a:r>
              <a:rPr lang="en-US" altLang="zh-CN" sz="2800" dirty="0"/>
              <a:t>Java EE</a:t>
            </a:r>
            <a:r>
              <a:rPr lang="zh-CN" altLang="zh-CN" sz="2800" dirty="0"/>
              <a:t>的</a:t>
            </a:r>
            <a:r>
              <a:rPr lang="en-US" altLang="zh-CN" sz="2800" dirty="0"/>
              <a:t>web</a:t>
            </a:r>
            <a:r>
              <a:rPr lang="zh-CN" altLang="zh-CN" sz="2800" dirty="0"/>
              <a:t>开发平台，采用</a:t>
            </a:r>
            <a:r>
              <a:rPr lang="en-US" altLang="zh-CN" sz="2800" dirty="0"/>
              <a:t>MVC</a:t>
            </a:r>
            <a:r>
              <a:rPr lang="zh-CN" altLang="zh-CN" sz="2800" dirty="0"/>
              <a:t>的架构模式形式，设计并实现一个学习打卡系统，包括前台功能模块和后台功能模块。通过好友之间进行互相监督，互相提醒，帮助完成学习任务。</a:t>
            </a:r>
          </a:p>
          <a:p>
            <a:r>
              <a:rPr lang="en-US" altLang="zh-CN" sz="2800"/>
              <a:t> </a:t>
            </a:r>
            <a:endParaRPr lang="zh-CN" altLang="zh-CN" sz="28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6309420"/>
          </a:xfrm>
          <a:prstGeom prst="rect">
            <a:avLst/>
          </a:prstGeom>
          <a:noFill/>
        </p:spPr>
        <p:txBody>
          <a:bodyPr wrap="square" rtlCol="0">
            <a:spAutoFit/>
          </a:bodyPr>
          <a:lstStyle/>
          <a:p>
            <a:r>
              <a:rPr lang="zh-CN" altLang="en-US" sz="4400" dirty="0"/>
              <a:t>论文结构：</a:t>
            </a:r>
          </a:p>
          <a:p>
            <a:r>
              <a:rPr lang="en-US" altLang="zh-CN" dirty="0"/>
              <a:t>1</a:t>
            </a:r>
            <a:r>
              <a:rPr lang="zh-CN" altLang="en-US" dirty="0"/>
              <a:t>、题目</a:t>
            </a:r>
          </a:p>
          <a:p>
            <a:r>
              <a:rPr lang="zh-CN" altLang="en-US" dirty="0"/>
              <a:t>题目是文章的标签，是论文内容的高度概括，是论文的灵魂和核心，也是编制索引、查阅文献的重要线索。</a:t>
            </a:r>
          </a:p>
          <a:p>
            <a:r>
              <a:rPr lang="en-US" altLang="zh-CN" dirty="0"/>
              <a:t>2</a:t>
            </a:r>
            <a:r>
              <a:rPr lang="zh-CN" altLang="en-US" dirty="0"/>
              <a:t>、摘要</a:t>
            </a:r>
          </a:p>
          <a:p>
            <a:r>
              <a:rPr lang="zh-CN" altLang="en-US" dirty="0"/>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p>
          <a:p>
            <a:r>
              <a:rPr lang="en-US" altLang="zh-CN" dirty="0"/>
              <a:t>3</a:t>
            </a:r>
            <a:r>
              <a:rPr lang="zh-CN" altLang="en-US" dirty="0"/>
              <a:t>、关键词</a:t>
            </a:r>
          </a:p>
          <a:p>
            <a:r>
              <a:rPr lang="zh-CN" altLang="en-US" dirty="0"/>
              <a:t>关键词是为便于文献索引的制作而从论文中选出的最核心的专业性概念或词语。</a:t>
            </a:r>
          </a:p>
          <a:p>
            <a:r>
              <a:rPr lang="en-US" altLang="zh-CN" dirty="0"/>
              <a:t>4</a:t>
            </a:r>
            <a:r>
              <a:rPr lang="zh-CN" altLang="en-US" dirty="0"/>
              <a:t>、序言</a:t>
            </a:r>
          </a:p>
          <a:p>
            <a:r>
              <a:rPr lang="zh-CN" altLang="en-US" dirty="0"/>
              <a:t>序言也叫引言、前言、绪论等，是放在正文前面的短文。</a:t>
            </a:r>
          </a:p>
          <a:p>
            <a:r>
              <a:rPr lang="en-US" altLang="zh-CN" dirty="0"/>
              <a:t>5</a:t>
            </a:r>
            <a:r>
              <a:rPr lang="zh-CN" altLang="en-US" dirty="0"/>
              <a:t>、正文</a:t>
            </a:r>
          </a:p>
          <a:p>
            <a:r>
              <a:rPr lang="zh-CN" altLang="en-US" dirty="0"/>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p>
          <a:p>
            <a:r>
              <a:rPr lang="en-US" altLang="zh-CN" dirty="0"/>
              <a:t>6</a:t>
            </a:r>
            <a:r>
              <a:rPr lang="zh-CN" altLang="en-US" dirty="0"/>
              <a:t>、结论</a:t>
            </a:r>
          </a:p>
          <a:p>
            <a:r>
              <a:rPr lang="zh-CN" altLang="en-US" dirty="0"/>
              <a:t>结论是论文的收尾部分，写论证得到的结果。</a:t>
            </a:r>
          </a:p>
          <a:p>
            <a:r>
              <a:rPr lang="en-US" altLang="zh-CN" dirty="0"/>
              <a:t>7</a:t>
            </a:r>
            <a:r>
              <a:rPr lang="zh-CN" altLang="en-US" dirty="0"/>
              <a:t>、致谢</a:t>
            </a:r>
          </a:p>
          <a:p>
            <a:r>
              <a:rPr lang="zh-CN" altLang="en-US" dirty="0"/>
              <a:t>为对直接或间接帮助过自己的人表示感谢，一般在论文结尾处应以简短的文字表示感谢。</a:t>
            </a:r>
          </a:p>
          <a:p>
            <a:r>
              <a:rPr lang="en-US" altLang="zh-CN" dirty="0"/>
              <a:t>8</a:t>
            </a:r>
            <a:r>
              <a:rPr lang="zh-CN" altLang="en-US" dirty="0"/>
              <a:t>、参考文献</a:t>
            </a:r>
            <a:r>
              <a:rPr lang="en-US" altLang="zh-CN" dirty="0"/>
              <a:t>(</a:t>
            </a:r>
            <a:r>
              <a:rPr lang="zh-CN" altLang="en-US" dirty="0"/>
              <a:t>或引文注释</a:t>
            </a:r>
            <a:r>
              <a:rPr lang="en-US" altLang="zh-CN" dirty="0"/>
              <a:t>)</a:t>
            </a:r>
          </a:p>
          <a:p>
            <a:r>
              <a:rPr lang="zh-CN" altLang="en-US" dirty="0"/>
              <a:t>在论文的末尾列出在研究这一课题和撰写论文过程中，参考和引用了哪些文献资料。</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671" y="1251174"/>
            <a:ext cx="11013140" cy="6432530"/>
          </a:xfrm>
          <a:prstGeom prst="rect">
            <a:avLst/>
          </a:prstGeom>
          <a:noFill/>
        </p:spPr>
        <p:txBody>
          <a:bodyPr wrap="square" rtlCol="0">
            <a:spAutoFit/>
          </a:bodyPr>
          <a:lstStyle/>
          <a:p>
            <a:r>
              <a:rPr lang="zh-CN" altLang="en-US" sz="4800" dirty="0"/>
              <a:t>参考文献</a:t>
            </a:r>
            <a:endParaRPr lang="zh-CN" altLang="en-US" dirty="0"/>
          </a:p>
          <a:p>
            <a:r>
              <a:rPr lang="en-US" altLang="zh-CN" sz="2800" dirty="0"/>
              <a:t>[1] </a:t>
            </a:r>
            <a:r>
              <a:rPr lang="zh-CN" altLang="zh-CN" sz="2800" dirty="0"/>
              <a:t>作者昊斯特曼，</a:t>
            </a:r>
            <a:r>
              <a:rPr lang="en-US" altLang="zh-CN" sz="2800" dirty="0"/>
              <a:t>Gary Cornell.</a:t>
            </a:r>
            <a:r>
              <a:rPr lang="zh-CN" altLang="zh-CN" sz="2800" dirty="0"/>
              <a:t>《</a:t>
            </a:r>
            <a:r>
              <a:rPr lang="en-US" altLang="zh-CN" sz="2800" dirty="0"/>
              <a:t>Java</a:t>
            </a:r>
            <a:r>
              <a:rPr lang="zh-CN" altLang="zh-CN" sz="2800" dirty="0"/>
              <a:t>核心技术》（第</a:t>
            </a:r>
            <a:r>
              <a:rPr lang="en-US" altLang="zh-CN" sz="2800" dirty="0"/>
              <a:t>8</a:t>
            </a:r>
            <a:r>
              <a:rPr lang="zh-CN" altLang="zh-CN" sz="2800" dirty="0"/>
              <a:t>版）北京；电子工业出版社</a:t>
            </a:r>
            <a:r>
              <a:rPr lang="en-US" altLang="zh-CN" sz="2800" dirty="0"/>
              <a:t>.2011</a:t>
            </a:r>
            <a:endParaRPr lang="zh-CN" altLang="zh-CN" sz="2800" dirty="0"/>
          </a:p>
          <a:p>
            <a:r>
              <a:rPr lang="en-US" altLang="zh-CN" sz="2800" dirty="0"/>
              <a:t>[2] </a:t>
            </a:r>
            <a:r>
              <a:rPr lang="zh-CN" altLang="zh-CN" sz="2800" dirty="0"/>
              <a:t>埃克尔编著</a:t>
            </a:r>
            <a:r>
              <a:rPr lang="en-US" altLang="zh-CN" sz="2800" dirty="0"/>
              <a:t>.</a:t>
            </a:r>
            <a:r>
              <a:rPr lang="zh-CN" altLang="zh-CN" sz="2800" dirty="0"/>
              <a:t>《</a:t>
            </a:r>
            <a:r>
              <a:rPr lang="en-US" altLang="zh-CN" sz="2800" dirty="0"/>
              <a:t>Java</a:t>
            </a:r>
            <a:r>
              <a:rPr lang="zh-CN" altLang="zh-CN" sz="2800" dirty="0"/>
              <a:t>编程思想》</a:t>
            </a:r>
            <a:r>
              <a:rPr lang="en-US" altLang="zh-CN" sz="2800" dirty="0"/>
              <a:t>.</a:t>
            </a:r>
            <a:r>
              <a:rPr lang="zh-CN" altLang="zh-CN" sz="2800" dirty="0"/>
              <a:t>北京；机械工业出版社</a:t>
            </a:r>
            <a:r>
              <a:rPr lang="en-US" altLang="zh-CN" sz="2800" dirty="0"/>
              <a:t>.2007</a:t>
            </a:r>
            <a:endParaRPr lang="zh-CN" altLang="zh-CN" sz="2800" dirty="0"/>
          </a:p>
          <a:p>
            <a:r>
              <a:rPr lang="en-US" altLang="zh-CN" sz="2800" dirty="0"/>
              <a:t>[3] </a:t>
            </a:r>
            <a:r>
              <a:rPr lang="zh-CN" altLang="zh-CN" sz="2800" dirty="0"/>
              <a:t>贾晓芳</a:t>
            </a:r>
            <a:r>
              <a:rPr lang="en-US" altLang="zh-CN" sz="2800" dirty="0"/>
              <a:t>,</a:t>
            </a:r>
            <a:r>
              <a:rPr lang="zh-CN" altLang="zh-CN" sz="2800" dirty="0"/>
              <a:t>沈泽刚</a:t>
            </a:r>
            <a:r>
              <a:rPr lang="en-US" altLang="zh-CN" sz="2800" dirty="0"/>
              <a:t>.Java Web</a:t>
            </a:r>
            <a:r>
              <a:rPr lang="zh-CN" altLang="zh-CN" sz="2800" dirty="0"/>
              <a:t>应用开发中的常见乱码形式及解决方法</a:t>
            </a:r>
            <a:r>
              <a:rPr lang="en-US" altLang="zh-CN" sz="2800" dirty="0"/>
              <a:t>[J].</a:t>
            </a:r>
            <a:r>
              <a:rPr lang="zh-CN" altLang="zh-CN" sz="2800" dirty="0"/>
              <a:t>软件导刊</a:t>
            </a:r>
            <a:r>
              <a:rPr lang="en-US" altLang="zh-CN" sz="2800" dirty="0"/>
              <a:t>,2017,</a:t>
            </a:r>
            <a:r>
              <a:rPr lang="zh-CN" altLang="zh-CN" sz="2800" dirty="0"/>
              <a:t>（</a:t>
            </a:r>
            <a:r>
              <a:rPr lang="en-US" altLang="zh-CN" sz="2800" dirty="0"/>
              <a:t>04</a:t>
            </a:r>
            <a:r>
              <a:rPr lang="zh-CN" altLang="zh-CN" sz="2800" dirty="0"/>
              <a:t>）：</a:t>
            </a:r>
            <a:r>
              <a:rPr lang="en-US" altLang="zh-CN" sz="2800" dirty="0"/>
              <a:t>214-216</a:t>
            </a:r>
            <a:endParaRPr lang="zh-CN" altLang="zh-CN" sz="2800" dirty="0"/>
          </a:p>
          <a:p>
            <a:r>
              <a:rPr lang="en-US" altLang="zh-CN" sz="2800" dirty="0"/>
              <a:t>[4] </a:t>
            </a:r>
            <a:r>
              <a:rPr lang="zh-CN" altLang="zh-CN" sz="2800" dirty="0"/>
              <a:t>贾文潇</a:t>
            </a:r>
            <a:r>
              <a:rPr lang="en-US" altLang="zh-CN" sz="2800" dirty="0"/>
              <a:t>,</a:t>
            </a:r>
            <a:r>
              <a:rPr lang="zh-CN" altLang="zh-CN" sz="2800" dirty="0"/>
              <a:t>邓俊杰</a:t>
            </a:r>
            <a:r>
              <a:rPr lang="en-US" altLang="zh-CN" sz="2800" dirty="0"/>
              <a:t>.Java Web</a:t>
            </a:r>
            <a:r>
              <a:rPr lang="zh-CN" altLang="zh-CN" sz="2800" dirty="0"/>
              <a:t>应用中常见的错误和异常问题处理</a:t>
            </a:r>
            <a:r>
              <a:rPr lang="en-US" altLang="zh-CN" sz="2800" dirty="0"/>
              <a:t>[J]. </a:t>
            </a:r>
            <a:r>
              <a:rPr lang="zh-CN" altLang="zh-CN" sz="2800" dirty="0"/>
              <a:t>电子测试，</a:t>
            </a:r>
            <a:r>
              <a:rPr lang="en-US" altLang="zh-CN" sz="2800" dirty="0"/>
              <a:t>2016,</a:t>
            </a:r>
            <a:r>
              <a:rPr lang="zh-CN" altLang="zh-CN" sz="2800" dirty="0"/>
              <a:t>（</a:t>
            </a:r>
            <a:r>
              <a:rPr lang="en-US" altLang="zh-CN" sz="2800" dirty="0"/>
              <a:t>07</a:t>
            </a:r>
            <a:r>
              <a:rPr lang="zh-CN" altLang="zh-CN" sz="2800" dirty="0"/>
              <a:t>）：</a:t>
            </a:r>
            <a:r>
              <a:rPr lang="en-US" altLang="zh-CN" sz="2800" dirty="0"/>
              <a:t>60+81.</a:t>
            </a:r>
            <a:endParaRPr lang="zh-CN" altLang="zh-CN" sz="2800" dirty="0"/>
          </a:p>
          <a:p>
            <a:r>
              <a:rPr lang="en-US" altLang="zh-CN" sz="2800" dirty="0"/>
              <a:t>[5] </a:t>
            </a:r>
            <a:r>
              <a:rPr lang="zh-CN" altLang="zh-CN" sz="2800" dirty="0"/>
              <a:t>陈彦，张晓玲，韩爱霞</a:t>
            </a:r>
            <a:r>
              <a:rPr lang="en-US" altLang="zh-CN" sz="2800" dirty="0"/>
              <a:t>.</a:t>
            </a:r>
            <a:r>
              <a:rPr lang="zh-CN" altLang="zh-CN" sz="2800" dirty="0"/>
              <a:t>基于</a:t>
            </a:r>
            <a:r>
              <a:rPr lang="en-US" altLang="zh-CN" sz="2800" dirty="0"/>
              <a:t>Java Web</a:t>
            </a:r>
            <a:r>
              <a:rPr lang="zh-CN" altLang="zh-CN" sz="2800" dirty="0"/>
              <a:t>的校友录系统设计与实现</a:t>
            </a:r>
            <a:r>
              <a:rPr lang="en-US" altLang="zh-CN" sz="2800" dirty="0"/>
              <a:t>[J].</a:t>
            </a:r>
            <a:r>
              <a:rPr lang="zh-CN" altLang="zh-CN" sz="2800" dirty="0"/>
              <a:t>价值工程，</a:t>
            </a:r>
            <a:r>
              <a:rPr lang="en-US" altLang="zh-CN" sz="2800" dirty="0"/>
              <a:t>2014,</a:t>
            </a:r>
            <a:r>
              <a:rPr lang="zh-CN" altLang="zh-CN" sz="2800" dirty="0"/>
              <a:t>（</a:t>
            </a:r>
            <a:r>
              <a:rPr lang="en-US" altLang="zh-CN" sz="2800" dirty="0"/>
              <a:t>33</a:t>
            </a:r>
            <a:r>
              <a:rPr lang="zh-CN" altLang="zh-CN" sz="2800" dirty="0"/>
              <a:t>）：</a:t>
            </a:r>
            <a:r>
              <a:rPr lang="en-US" altLang="zh-CN" sz="2800" dirty="0"/>
              <a:t>230-231.</a:t>
            </a:r>
            <a:endParaRPr lang="zh-CN" altLang="zh-CN" sz="2800" dirty="0"/>
          </a:p>
          <a:p>
            <a:r>
              <a:rPr lang="en-US" altLang="zh-CN" sz="2800" dirty="0"/>
              <a:t>[6] </a:t>
            </a:r>
            <a:r>
              <a:rPr lang="zh-CN" altLang="zh-CN" sz="2800" dirty="0"/>
              <a:t>杨静</a:t>
            </a:r>
            <a:r>
              <a:rPr lang="en-US" altLang="zh-CN" sz="2800" dirty="0"/>
              <a:t>.</a:t>
            </a:r>
            <a:r>
              <a:rPr lang="zh-CN" altLang="zh-CN" sz="2800" dirty="0"/>
              <a:t>基于</a:t>
            </a:r>
            <a:r>
              <a:rPr lang="en-US" altLang="zh-CN" sz="2800" dirty="0"/>
              <a:t>JAVA WEB</a:t>
            </a:r>
            <a:r>
              <a:rPr lang="zh-CN" altLang="zh-CN" sz="2800" dirty="0"/>
              <a:t>中</a:t>
            </a:r>
            <a:r>
              <a:rPr lang="en-US" altLang="zh-CN" sz="2800" dirty="0"/>
              <a:t>MVC</a:t>
            </a:r>
            <a:r>
              <a:rPr lang="zh-CN" altLang="zh-CN" sz="2800" dirty="0"/>
              <a:t>模式的研究与应用</a:t>
            </a:r>
            <a:r>
              <a:rPr lang="en-US" altLang="zh-CN" sz="2800" dirty="0"/>
              <a:t>[J].</a:t>
            </a:r>
            <a:r>
              <a:rPr lang="zh-CN" altLang="zh-CN" sz="2800" dirty="0"/>
              <a:t>电脑知识与技术，</a:t>
            </a:r>
            <a:r>
              <a:rPr lang="en-US" altLang="zh-CN" sz="2800" dirty="0"/>
              <a:t>2014,</a:t>
            </a:r>
            <a:r>
              <a:rPr lang="zh-CN" altLang="zh-CN" sz="2800" dirty="0"/>
              <a:t>（</a:t>
            </a:r>
            <a:r>
              <a:rPr lang="en-US" altLang="zh-CN" sz="2800" dirty="0"/>
              <a:t>28</a:t>
            </a:r>
            <a:r>
              <a:rPr lang="zh-CN" altLang="zh-CN" sz="2800" dirty="0"/>
              <a:t>）：</a:t>
            </a:r>
            <a:r>
              <a:rPr lang="en-US" altLang="zh-CN" sz="2800" dirty="0"/>
              <a:t>6668-6671.</a:t>
            </a:r>
            <a:endParaRPr lang="zh-CN" altLang="zh-CN" sz="2800" dirty="0"/>
          </a:p>
          <a:p>
            <a:r>
              <a:rPr lang="en-US" altLang="zh-CN" sz="2800" dirty="0"/>
              <a:t>[7] </a:t>
            </a:r>
            <a:r>
              <a:rPr lang="zh-CN" altLang="zh-CN" sz="2800" dirty="0"/>
              <a:t>陈涛，黄艳峰</a:t>
            </a:r>
            <a:r>
              <a:rPr lang="en-US" altLang="zh-CN" sz="2800" dirty="0"/>
              <a:t>.Java Web</a:t>
            </a:r>
            <a:r>
              <a:rPr lang="zh-CN" altLang="zh-CN" sz="2800" dirty="0"/>
              <a:t>开发中文件上传方法研究与实现</a:t>
            </a:r>
            <a:r>
              <a:rPr lang="en-US" altLang="zh-CN" sz="2800" dirty="0"/>
              <a:t>[J].</a:t>
            </a:r>
            <a:r>
              <a:rPr lang="zh-CN" altLang="zh-CN" sz="2800" dirty="0"/>
              <a:t>电脑知识与技术，</a:t>
            </a:r>
            <a:r>
              <a:rPr lang="en-US" altLang="zh-CN" sz="2800" dirty="0"/>
              <a:t>2016,</a:t>
            </a:r>
            <a:r>
              <a:rPr lang="zh-CN" altLang="zh-CN" sz="2800" dirty="0"/>
              <a:t>（</a:t>
            </a:r>
            <a:r>
              <a:rPr lang="en-US" altLang="zh-CN" sz="2800" dirty="0"/>
              <a:t>11</a:t>
            </a:r>
            <a:r>
              <a:rPr lang="zh-CN" altLang="zh-CN" sz="2800" dirty="0"/>
              <a:t>）：</a:t>
            </a:r>
            <a:r>
              <a:rPr lang="en-US" altLang="zh-CN" sz="2800" dirty="0"/>
              <a:t>48-49+52.</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264534" y="0"/>
            <a:ext cx="5528945" cy="1568450"/>
          </a:xfrm>
          <a:prstGeom prst="rect">
            <a:avLst/>
          </a:prstGeom>
          <a:noFill/>
          <a:ln w="9525">
            <a:noFill/>
          </a:ln>
        </p:spPr>
        <p:txBody>
          <a:bodyPr wrap="square">
            <a:spAutoFit/>
          </a:bodyPr>
          <a:lstStyle/>
          <a:p>
            <a:pPr indent="0" algn="ctr"/>
            <a:r>
              <a:rPr lang="zh-CN" sz="4800" b="1">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工</a:t>
            </a:r>
            <a:r>
              <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zh-CN" sz="4800" b="1">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作</a:t>
            </a:r>
            <a:r>
              <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zh-CN" sz="4800" b="1">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计</a:t>
            </a:r>
            <a:r>
              <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zh-CN" sz="4800" b="1">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划</a:t>
            </a:r>
            <a:endPar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indent="0" algn="ctr"/>
            <a:r>
              <a:rPr 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endParaRPr lang="en-US" altLang="en-US" sz="4800" b="1">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171002051"/>
              </p:ext>
            </p:extLst>
          </p:nvPr>
        </p:nvGraphicFramePr>
        <p:xfrm>
          <a:off x="1" y="788521"/>
          <a:ext cx="12192000" cy="5933902"/>
        </p:xfrm>
        <a:graphic>
          <a:graphicData uri="http://schemas.openxmlformats.org/drawingml/2006/table">
            <a:tbl>
              <a:tblPr firstRow="1" firstCol="1" lastRow="1" lastCol="1" bandRow="1" bandCol="1">
                <a:tableStyleId>{5C22544A-7EE6-4342-B048-85BDC9FD1C3A}</a:tableStyleId>
              </a:tblPr>
              <a:tblGrid>
                <a:gridCol w="3247576"/>
                <a:gridCol w="6387853"/>
                <a:gridCol w="2556571"/>
              </a:tblGrid>
              <a:tr h="609359">
                <a:tc>
                  <a:txBody>
                    <a:bodyPr/>
                    <a:lstStyle/>
                    <a:p>
                      <a:pPr algn="ctr">
                        <a:lnSpc>
                          <a:spcPct val="150000"/>
                        </a:lnSpc>
                        <a:spcAft>
                          <a:spcPts val="0"/>
                        </a:spcAft>
                      </a:pPr>
                      <a:r>
                        <a:rPr lang="zh-CN" sz="2400" kern="100" dirty="0">
                          <a:effectLst/>
                        </a:rPr>
                        <a:t>起止时间</a:t>
                      </a:r>
                      <a:endParaRPr lang="zh-CN" sz="2400" kern="100" dirty="0">
                        <a:effectLst/>
                        <a:latin typeface="Times New Roman"/>
                        <a:ea typeface="宋体"/>
                      </a:endParaRPr>
                    </a:p>
                  </a:txBody>
                  <a:tcPr marL="68580" marR="68580" marT="0" marB="0"/>
                </a:tc>
                <a:tc>
                  <a:txBody>
                    <a:bodyPr/>
                    <a:lstStyle/>
                    <a:p>
                      <a:pPr algn="ctr">
                        <a:lnSpc>
                          <a:spcPct val="150000"/>
                        </a:lnSpc>
                        <a:spcAft>
                          <a:spcPts val="0"/>
                        </a:spcAft>
                      </a:pPr>
                      <a:r>
                        <a:rPr lang="zh-CN" sz="2400" kern="100">
                          <a:effectLst/>
                        </a:rPr>
                        <a:t>具体任务</a:t>
                      </a:r>
                      <a:endParaRPr lang="zh-CN" sz="2400" kern="100">
                        <a:effectLst/>
                        <a:latin typeface="Times New Roman"/>
                        <a:ea typeface="宋体"/>
                      </a:endParaRPr>
                    </a:p>
                  </a:txBody>
                  <a:tcPr marL="68580" marR="68580" marT="0" marB="0"/>
                </a:tc>
                <a:tc>
                  <a:txBody>
                    <a:bodyPr/>
                    <a:lstStyle/>
                    <a:p>
                      <a:pPr algn="ctr">
                        <a:lnSpc>
                          <a:spcPct val="150000"/>
                        </a:lnSpc>
                        <a:spcAft>
                          <a:spcPts val="0"/>
                        </a:spcAft>
                      </a:pPr>
                      <a:r>
                        <a:rPr lang="zh-CN" sz="2400" kern="100" dirty="0">
                          <a:effectLst/>
                        </a:rPr>
                        <a:t>所需条件</a:t>
                      </a:r>
                      <a:endParaRPr lang="zh-CN" sz="2400" kern="100" dirty="0">
                        <a:effectLst/>
                        <a:latin typeface="Times New Roman"/>
                        <a:ea typeface="宋体"/>
                      </a:endParaRPr>
                    </a:p>
                  </a:txBody>
                  <a:tcPr marL="68580" marR="68580" marT="0" marB="0"/>
                </a:tc>
              </a:tr>
              <a:tr h="591616">
                <a:tc>
                  <a:txBody>
                    <a:bodyPr/>
                    <a:lstStyle/>
                    <a:p>
                      <a:pPr algn="just">
                        <a:spcAft>
                          <a:spcPts val="0"/>
                        </a:spcAft>
                      </a:pPr>
                      <a:r>
                        <a:rPr lang="en-US" sz="2400" kern="100" dirty="0">
                          <a:effectLst/>
                        </a:rPr>
                        <a:t>2018/09/30</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a:effectLst/>
                        </a:rPr>
                        <a:t>选题</a:t>
                      </a:r>
                      <a:endParaRPr lang="zh-CN" sz="2400" kern="10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788821">
                <a:tc>
                  <a:txBody>
                    <a:bodyPr/>
                    <a:lstStyle/>
                    <a:p>
                      <a:pPr algn="just">
                        <a:spcAft>
                          <a:spcPts val="0"/>
                        </a:spcAft>
                      </a:pPr>
                      <a:r>
                        <a:rPr lang="en-US" sz="2400" kern="100" dirty="0">
                          <a:effectLst/>
                        </a:rPr>
                        <a:t>2018/10/01--2018/10/09</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dirty="0">
                          <a:effectLst/>
                        </a:rPr>
                        <a:t>开题报告</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788821">
                <a:tc>
                  <a:txBody>
                    <a:bodyPr/>
                    <a:lstStyle/>
                    <a:p>
                      <a:pPr algn="just">
                        <a:spcAft>
                          <a:spcPts val="0"/>
                        </a:spcAft>
                      </a:pPr>
                      <a:r>
                        <a:rPr lang="en-US" sz="2400" kern="100" dirty="0">
                          <a:effectLst/>
                        </a:rPr>
                        <a:t>2018/10/10--2018/10/16</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dirty="0">
                          <a:effectLst/>
                        </a:rPr>
                        <a:t>查阅文献资料</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591616">
                <a:tc>
                  <a:txBody>
                    <a:bodyPr/>
                    <a:lstStyle/>
                    <a:p>
                      <a:pPr algn="just">
                        <a:spcAft>
                          <a:spcPts val="0"/>
                        </a:spcAft>
                      </a:pPr>
                      <a:r>
                        <a:rPr lang="en-US" sz="2400" kern="100">
                          <a:effectLst/>
                        </a:rPr>
                        <a:t>2018/10/17</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确定论文题目</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788821">
                <a:tc>
                  <a:txBody>
                    <a:bodyPr/>
                    <a:lstStyle/>
                    <a:p>
                      <a:pPr algn="just">
                        <a:spcAft>
                          <a:spcPts val="0"/>
                        </a:spcAft>
                      </a:pPr>
                      <a:r>
                        <a:rPr lang="en-US" sz="2400" kern="100">
                          <a:effectLst/>
                        </a:rPr>
                        <a:t>2018/10/20--2018/12</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论文初稿</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591616">
                <a:tc>
                  <a:txBody>
                    <a:bodyPr/>
                    <a:lstStyle/>
                    <a:p>
                      <a:pPr algn="just">
                        <a:spcAft>
                          <a:spcPts val="0"/>
                        </a:spcAft>
                      </a:pPr>
                      <a:r>
                        <a:rPr lang="en-US" sz="2400" kern="100">
                          <a:effectLst/>
                        </a:rPr>
                        <a:t>2019/03</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进行毕业设计项目</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Times New Roman"/>
                        <a:ea typeface="宋体"/>
                      </a:endParaRPr>
                    </a:p>
                  </a:txBody>
                  <a:tcPr marL="68580" marR="68580" marT="0" marB="0"/>
                </a:tc>
              </a:tr>
              <a:tr h="591616">
                <a:tc>
                  <a:txBody>
                    <a:bodyPr/>
                    <a:lstStyle/>
                    <a:p>
                      <a:pPr algn="just">
                        <a:spcAft>
                          <a:spcPts val="0"/>
                        </a:spcAft>
                      </a:pPr>
                      <a:r>
                        <a:rPr lang="en-US" sz="2400" kern="100">
                          <a:effectLst/>
                        </a:rPr>
                        <a:t>2019/03/15</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完成论文</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Times New Roman"/>
                        <a:ea typeface="宋体"/>
                      </a:endParaRPr>
                    </a:p>
                  </a:txBody>
                  <a:tcPr marL="68580" marR="68580" marT="0" marB="0"/>
                </a:tc>
              </a:tr>
              <a:tr h="591616">
                <a:tc>
                  <a:txBody>
                    <a:bodyPr/>
                    <a:lstStyle/>
                    <a:p>
                      <a:pPr algn="just">
                        <a:spcAft>
                          <a:spcPts val="0"/>
                        </a:spcAft>
                      </a:pPr>
                      <a:r>
                        <a:rPr lang="en-US" sz="2400" kern="100">
                          <a:effectLst/>
                        </a:rPr>
                        <a:t>2019/04</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毕业答辩</a:t>
                      </a:r>
                      <a:endParaRPr lang="zh-CN" sz="2400" kern="100" dirty="0">
                        <a:effectLst/>
                        <a:latin typeface="Times New Roman"/>
                        <a:ea typeface="宋体"/>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Times New Roman"/>
                        <a:ea typeface="宋体"/>
                      </a:endParaRPr>
                    </a:p>
                  </a:txBody>
                  <a:tcPr marL="68580" marR="68580" marT="0" marB="0"/>
                </a:tc>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9760" y="2829560"/>
            <a:ext cx="8412480" cy="1198880"/>
          </a:xfrm>
          <a:prstGeom prst="rect">
            <a:avLst/>
          </a:prstGeom>
          <a:noFill/>
          <a:ln>
            <a:noFill/>
          </a:ln>
        </p:spPr>
        <p:txBody>
          <a:bodyPr wrap="none" rtlCol="0" anchor="t">
            <a:spAutoFit/>
          </a:bodyPr>
          <a:lstStyle/>
          <a:p>
            <a:pPr algn="ctr"/>
            <a:r>
              <a:rPr lang="zh-CN" altLang="en-US" sz="7200" b="1">
                <a:ln/>
                <a:solidFill>
                  <a:schemeClr val="tx1"/>
                </a:solidFill>
                <a:effectLst>
                  <a:outerShdw blurRad="38100" dist="19050" dir="2700000" algn="tl" rotWithShape="0">
                    <a:schemeClr val="dk1">
                      <a:alpha val="40000"/>
                    </a:schemeClr>
                  </a:outerShdw>
                </a:effectLst>
              </a:rPr>
              <a:t>感谢老师的细心指导</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5.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6.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7.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8.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9.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宽屏</PresentationFormat>
  <Paragraphs>78</Paragraphs>
  <Slides>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黑体</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created xsi:type="dcterms:W3CDTF">2018-03-01T02:03:00Z</dcterms:created>
  <dcterms:modified xsi:type="dcterms:W3CDTF">2018-10-11T12:32:38Z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