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63" r:id="rId6"/>
    <p:sldId id="258" r:id="rId7"/>
    <p:sldId id="262" r:id="rId8"/>
    <p:sldId id="261" r:id="rId9"/>
    <p:sldId id="264" r:id="rId10"/>
    <p:sldId id="273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81" autoAdjust="0"/>
  </p:normalViewPr>
  <p:slideViewPr>
    <p:cSldViewPr snapToGrid="0" snapToObjects="1">
      <p:cViewPr varScale="1">
        <p:scale>
          <a:sx n="109" d="100"/>
          <a:sy n="109" d="100"/>
        </p:scale>
        <p:origin x="-112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Disclaimer: </a:t>
            </a:r>
            <a:r>
              <a:rPr lang="en-US" sz="1200" dirty="0" err="1" smtClean="0"/>
              <a:t>ta'hell</a:t>
            </a:r>
            <a:r>
              <a:rPr lang="en-US" sz="1200" dirty="0" smtClean="0"/>
              <a:t> with the "about me". I'm not important -- but my ideas might be!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Disclaimer: if you're bothered by subjectivity, now's a great time to leave.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Hypothesis:</a:t>
            </a:r>
            <a:r>
              <a:rPr lang="en-US" sz="1200" baseline="0" dirty="0" smtClean="0"/>
              <a:t> </a:t>
            </a:r>
            <a:r>
              <a:rPr lang="en-US" sz="1200" dirty="0" smtClean="0"/>
              <a:t>In so much as they expand the reach of pattern matching, ACTIVE</a:t>
            </a:r>
            <a:r>
              <a:rPr lang="en-US" sz="1200" baseline="0" dirty="0" smtClean="0"/>
              <a:t> PATTERNS </a:t>
            </a:r>
            <a:r>
              <a:rPr lang="en-US" sz="1200" dirty="0" smtClean="0"/>
              <a:t>improve the readability of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Myriad Pro Cond"/>
                <a:cs typeface="Myriad Pro Cond"/>
              </a:rPr>
              <a:t>Make pattern matching extensible</a:t>
            </a:r>
            <a:br>
              <a:rPr lang="en-US" sz="1200" dirty="0" smtClean="0">
                <a:latin typeface="Myriad Pro Cond"/>
                <a:cs typeface="Myriad Pro Cond"/>
              </a:rPr>
            </a:br>
            <a:r>
              <a:rPr lang="en-US" sz="1200" dirty="0" smtClean="0">
                <a:latin typeface="Myriad Pro Cond"/>
                <a:cs typeface="Myriad Pro Cond"/>
              </a:rPr>
              <a:t>Bridge the gap with other abstractions</a:t>
            </a:r>
            <a:br>
              <a:rPr lang="en-US" sz="1200" dirty="0" smtClean="0">
                <a:latin typeface="Myriad Pro Cond"/>
                <a:cs typeface="Myriad Pro Cond"/>
              </a:rPr>
            </a:br>
            <a:r>
              <a:rPr lang="en-US" sz="1200" dirty="0" smtClean="0">
                <a:latin typeface="Myriad Pro Cond"/>
                <a:cs typeface="Myriad Pro Cond"/>
              </a:rPr>
              <a:t>Improve the readability of code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I have stickers!!!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MSDN:</a:t>
            </a:r>
          </a:p>
          <a:p>
            <a:r>
              <a:rPr lang="en-US" dirty="0" smtClean="0"/>
              <a:t>	“Patterns are rules for transforming input data. They are used throughout the F# language to compare data with a logical structure or structures, decompose data into constituent parts, or extract information from data in various ways.”</a:t>
            </a:r>
          </a:p>
          <a:p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via `match`</a:t>
            </a:r>
            <a:r>
              <a:rPr lang="en-US" baseline="0" dirty="0" smtClean="0"/>
              <a:t> expression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Used in function definitions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Used in `let` bindings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Also: Some limits on the consumption of </a:t>
            </a:r>
            <a:r>
              <a:rPr lang="en-US" i="1" dirty="0" smtClean="0"/>
              <a:t>run-time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Compiler "knows" sixteen (16) patterns: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Constant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Null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Identifier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Tuple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Record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List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Array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Variable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Pattern together with type annotation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Type test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`as`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EITHER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BOTH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Parenthesized pattern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Wildcard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From ICFP</a:t>
            </a:r>
            <a:r>
              <a:rPr lang="en-US" sz="1200" baseline="0" dirty="0" smtClean="0"/>
              <a:t> </a:t>
            </a:r>
            <a:r>
              <a:rPr lang="en-US" sz="1200" dirty="0" smtClean="0"/>
              <a:t>whitepaper: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“An active pattern is a pattern defined without reference to a discriminated union type declaration. At a basic level an active pattern is just a regular function, but it is defined using a new syntactic element called a structured name which gives it special significance in the language… The regular [structured] name [more correctly, its constituent names] will also be added to the environment of patterns, enabling it to be used in patterns where it is in scope. Previously the only way of adding a new pattern was by defining a new union type</a:t>
            </a:r>
            <a:r>
              <a:rPr lang="en-US" sz="1200" b="0" dirty="0" smtClean="0"/>
              <a:t>…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patterns can be used in any pattern expression, can be defined to operate on any type, and can be checked statically for completeness and redundancy of a match.</a:t>
            </a:r>
            <a:r>
              <a:rPr lang="en-US" sz="1200" dirty="0" smtClean="0"/>
              <a:t>”</a:t>
            </a:r>
          </a:p>
          <a:p>
            <a:pPr marL="0" indent="0">
              <a:buFont typeface="Arial"/>
              <a:buNone/>
            </a:pPr>
            <a:endParaRPr lang="en-US" sz="1200" dirty="0" smtClean="0"/>
          </a:p>
          <a:p>
            <a:pPr marL="0" indent="0">
              <a:buFont typeface="Arial"/>
              <a:buNone/>
            </a:pP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Make pattern matching extensible (</a:t>
            </a:r>
            <a:r>
              <a:rPr lang="en-US" sz="1200" dirty="0" err="1" smtClean="0"/>
              <a:t>dev</a:t>
            </a:r>
            <a:r>
              <a:rPr lang="en-US" sz="1200" dirty="0" smtClean="0"/>
              <a:t> makes the compiler smarter)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Make analyses more expressive and declarative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As always, it's (mostly) type safe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with “total” function domains</a:t>
            </a:r>
          </a:p>
          <a:p>
            <a:endParaRPr lang="en-US" dirty="0" smtClean="0"/>
          </a:p>
          <a:p>
            <a:r>
              <a:rPr lang="en-US" dirty="0" smtClean="0"/>
              <a:t>Have identity</a:t>
            </a:r>
          </a:p>
          <a:p>
            <a:endParaRPr lang="en-US" dirty="0" smtClean="0"/>
          </a:p>
          <a:p>
            <a:r>
              <a:rPr lang="en-US" dirty="0" smtClean="0"/>
              <a:t>Can be checked for </a:t>
            </a:r>
            <a:r>
              <a:rPr lang="en-US" dirty="0" err="1" smtClean="0"/>
              <a:t>exhaustivity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alternate "view” (think RDBMS) of data</a:t>
            </a:r>
          </a:p>
          <a:p>
            <a:endParaRPr lang="en-US" dirty="0" smtClean="0"/>
          </a:p>
          <a:p>
            <a:r>
              <a:rPr lang="en-US" dirty="0" smtClean="0"/>
              <a:t>Great for taming clunky OO-style-everything-requires-a-different-getter</a:t>
            </a:r>
            <a:r>
              <a:rPr lang="en-US" baseline="0" dirty="0" smtClean="0"/>
              <a:t> classes &amp; for massaging data into a friendlier “shape”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0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with “total” function domains</a:t>
            </a:r>
          </a:p>
          <a:p>
            <a:endParaRPr lang="en-US" dirty="0" smtClean="0"/>
          </a:p>
          <a:p>
            <a:r>
              <a:rPr lang="en-US" dirty="0" smtClean="0"/>
              <a:t>Have identity</a:t>
            </a:r>
          </a:p>
          <a:p>
            <a:endParaRPr lang="en-US" dirty="0" smtClean="0"/>
          </a:p>
          <a:p>
            <a:r>
              <a:rPr lang="en-US" dirty="0" smtClean="0"/>
              <a:t>Can be checked for </a:t>
            </a:r>
            <a:r>
              <a:rPr lang="en-US" dirty="0" err="1" smtClean="0"/>
              <a:t>exhaustivity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Partitions data into one of many "buckets”</a:t>
            </a:r>
          </a:p>
          <a:p>
            <a:endParaRPr lang="en-US" dirty="0" smtClean="0"/>
          </a:p>
          <a:p>
            <a:r>
              <a:rPr lang="en-US" dirty="0" smtClean="0"/>
              <a:t>Perfect</a:t>
            </a:r>
            <a:r>
              <a:rPr lang="en-US" baseline="0" dirty="0" smtClean="0"/>
              <a:t> for when you need a union-like solution, but don’t want to define a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with “partial” function domains</a:t>
            </a:r>
          </a:p>
          <a:p>
            <a:endParaRPr lang="en-US" dirty="0" smtClean="0"/>
          </a:p>
          <a:p>
            <a:r>
              <a:rPr lang="en-US" dirty="0" smtClean="0"/>
              <a:t>No identity</a:t>
            </a:r>
          </a:p>
          <a:p>
            <a:endParaRPr lang="en-US" dirty="0" smtClean="0"/>
          </a:p>
          <a:p>
            <a:r>
              <a:rPr lang="en-US" dirty="0" smtClean="0"/>
              <a:t>NOT checked for </a:t>
            </a:r>
            <a:r>
              <a:rPr lang="en-US" dirty="0" err="1" smtClean="0"/>
              <a:t>exhaustivity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Usefully as "application-focused (i.e. incomplete) view" of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Improve the reuse and applicability of patterns</a:t>
            </a:r>
            <a:r>
              <a:rPr lang="en-US" b="0" i="1" dirty="0" smtClean="0"/>
              <a:t> (note:</a:t>
            </a:r>
            <a:r>
              <a:rPr lang="en-US" b="0" i="1" baseline="0" dirty="0" smtClean="0"/>
              <a:t> </a:t>
            </a:r>
            <a:r>
              <a:rPr lang="en-US" b="0" i="1" dirty="0" smtClean="0"/>
              <a:t>value of</a:t>
            </a:r>
            <a:r>
              <a:rPr lang="en-US" b="0" i="1" baseline="0" dirty="0" smtClean="0"/>
              <a:t> Active Patterns increases as the general applicability increases</a:t>
            </a:r>
            <a:r>
              <a:rPr lang="en-US" b="0" i="1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/>
              <a:t>May</a:t>
            </a:r>
            <a:r>
              <a:rPr lang="en-US" b="0" i="0" baseline="0" dirty="0" smtClean="0"/>
              <a:t> NOT be used with multi-case total patterns, due to evaluation “completeness” checks</a:t>
            </a:r>
            <a:endParaRPr lang="en-US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/>
              <a:t>Of `N`</a:t>
            </a:r>
            <a:r>
              <a:rPr lang="en-US" b="0" i="0" baseline="0" dirty="0" smtClean="0"/>
              <a:t> arguments…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	`N-1` are used to tune the Active Pattern</a:t>
            </a:r>
            <a:endParaRPr lang="en-US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	</a:t>
            </a:r>
            <a:r>
              <a:rPr lang="en-US" b="0" i="0" dirty="0" smtClean="0"/>
              <a:t>Final argument to a Parameterized</a:t>
            </a:r>
            <a:r>
              <a:rPr lang="en-US" b="0" i="0" baseline="0" dirty="0" smtClean="0"/>
              <a:t> Pattern is the value against which matching occurs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Higher-order patterns,</a:t>
            </a:r>
            <a:r>
              <a:rPr lang="en-US" baseline="0" dirty="0" smtClean="0"/>
              <a:t> </a:t>
            </a:r>
            <a:r>
              <a:rPr lang="en-US" dirty="0" smtClean="0"/>
              <a:t>can be: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composed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partially applied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treated as arguments</a:t>
            </a:r>
          </a:p>
          <a:p>
            <a:endParaRPr lang="en-US" dirty="0" smtClean="0"/>
          </a:p>
          <a:p>
            <a:r>
              <a:rPr lang="en-US" dirty="0" smtClean="0"/>
              <a:t>Nesting and combining</a:t>
            </a:r>
          </a:p>
          <a:p>
            <a:endParaRPr lang="en-US" dirty="0" smtClean="0"/>
          </a:p>
          <a:p>
            <a:r>
              <a:rPr lang="en-US" dirty="0" smtClean="0"/>
              <a:t>	Create more complex patterns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Use `&amp;` (dual to `|`) for combining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PaulBlasucci@QuickenLoans.com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search.microsoft.com/pubs/79947/p29-sym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767"/>
            <a:ext cx="7772400" cy="2656793"/>
          </a:xfrm>
          <a:effectLst/>
        </p:spPr>
        <p:txBody>
          <a:bodyPr>
            <a:noAutofit/>
          </a:bodyPr>
          <a:lstStyle/>
          <a:p>
            <a:r>
              <a:rPr lang="en-US" sz="3100" i="1" dirty="0" smtClean="0">
                <a:latin typeface="Myriad Pro Cond"/>
                <a:cs typeface="Myriad Pro Cond"/>
              </a:rPr>
              <a:t>(</a:t>
            </a:r>
            <a:r>
              <a:rPr lang="en-US" sz="3200" i="1" dirty="0" smtClean="0">
                <a:latin typeface="Myriad Pro Cond"/>
                <a:cs typeface="Myriad Pro Cond"/>
              </a:rPr>
              <a:t>Nearly)</a:t>
            </a:r>
            <a:r>
              <a:rPr lang="en-US" sz="3200" dirty="0">
                <a:latin typeface="Myriad Pro Cond"/>
                <a:cs typeface="Myriad Pro Cond"/>
              </a:rPr>
              <a:t> </a:t>
            </a:r>
            <a:r>
              <a:rPr lang="en-US" sz="3100" dirty="0" smtClean="0">
                <a:latin typeface="Myriad Pro Cond"/>
                <a:cs typeface="Myriad Pro Cond"/>
              </a:rPr>
              <a:t/>
            </a:r>
            <a:br>
              <a:rPr lang="en-US" sz="3100" dirty="0" smtClean="0">
                <a:latin typeface="Myriad Pro Cond"/>
                <a:cs typeface="Myriad Pro Cond"/>
              </a:rPr>
            </a:br>
            <a:r>
              <a:rPr lang="en-US" sz="4200" dirty="0" smtClean="0">
                <a:latin typeface="Myriad Pro Cond"/>
                <a:cs typeface="Myriad Pro Cond"/>
              </a:rPr>
              <a:t>Everything you Ever Wanted to Know </a:t>
            </a:r>
            <a:r>
              <a:rPr lang="en-US" sz="4200" dirty="0">
                <a:latin typeface="Myriad Pro Cond"/>
                <a:cs typeface="Myriad Pro Cond"/>
              </a:rPr>
              <a:t>A</a:t>
            </a:r>
            <a:r>
              <a:rPr lang="en-US" sz="4200" dirty="0" smtClean="0">
                <a:latin typeface="Myriad Pro Cond"/>
                <a:cs typeface="Myriad Pro Cond"/>
              </a:rPr>
              <a:t>bout</a:t>
            </a:r>
            <a:r>
              <a:rPr lang="en-US" sz="4000" dirty="0" smtClean="0">
                <a:latin typeface="Myriad Pro Cond"/>
                <a:cs typeface="Myriad Pro Cond"/>
              </a:rPr>
              <a:t> </a:t>
            </a:r>
            <a:r>
              <a:rPr lang="en-US" dirty="0" smtClean="0">
                <a:latin typeface="Myriad Pro Cond"/>
                <a:cs typeface="Myriad Pro Cond"/>
              </a:rPr>
              <a:t/>
            </a:r>
            <a:br>
              <a:rPr lang="en-US" dirty="0" smtClean="0">
                <a:latin typeface="Myriad Pro Cond"/>
                <a:cs typeface="Myriad Pro Cond"/>
              </a:rPr>
            </a:br>
            <a:r>
              <a:rPr lang="en-US" sz="7600" b="1" dirty="0" smtClean="0">
                <a:latin typeface="Myriad Pro Cond"/>
                <a:cs typeface="Myriad Pro Cond"/>
              </a:rPr>
              <a:t>Active Patterns </a:t>
            </a:r>
            <a:r>
              <a:rPr lang="en-US" sz="7300" b="1" dirty="0" smtClean="0">
                <a:latin typeface="Myriad Pro Cond"/>
                <a:cs typeface="Myriad Pro Cond"/>
              </a:rPr>
              <a:t/>
            </a:r>
            <a:br>
              <a:rPr lang="en-US" sz="7300" b="1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latin typeface="Myriad Pro Cond"/>
                <a:cs typeface="Myriad Pro Cond"/>
              </a:rPr>
              <a:t>(but Were Afraid to Ask)</a:t>
            </a:r>
            <a:endParaRPr lang="en-US" sz="3200" i="1" dirty="0">
              <a:latin typeface="Myriad Pro Cond"/>
              <a:cs typeface="Myriad Pro Con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26269"/>
            <a:ext cx="6400800" cy="1569356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rgbClr val="2081BF"/>
              </a:solidFill>
              <a:latin typeface="Myriad Pro Cond"/>
              <a:cs typeface="Myriad Pro Cond"/>
            </a:endParaRPr>
          </a:p>
          <a:p>
            <a:r>
              <a:rPr lang="en-US" sz="2800" dirty="0" smtClean="0">
                <a:solidFill>
                  <a:srgbClr val="2081BF"/>
                </a:solidFill>
                <a:latin typeface="Myriad Pro Cond"/>
                <a:cs typeface="Myriad Pro Cond"/>
              </a:rPr>
              <a:t>Paulmichael Blasucci</a:t>
            </a:r>
            <a:endParaRPr lang="en-US" sz="2800" dirty="0" smtClean="0">
              <a:solidFill>
                <a:schemeClr val="accent1"/>
              </a:solidFill>
              <a:latin typeface="Myriad Pro Cond"/>
              <a:cs typeface="Myriad Pro Cond"/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Senior Software Engineer at</a:t>
            </a:r>
          </a:p>
        </p:txBody>
      </p:sp>
      <p:pic>
        <p:nvPicPr>
          <p:cNvPr id="4" name="Picture 3" descr="L-QuickenLoansETA-CMYK-201402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18" y="5603799"/>
            <a:ext cx="3741782" cy="7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  <a:t>Active Patterns</a:t>
            </a:r>
            <a:r>
              <a:rPr lang="en-US" sz="4200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  <a:t/>
            </a:r>
            <a:br>
              <a:rPr lang="en-US" sz="4200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  <a:t>(Underlying Mechanics)</a:t>
            </a:r>
            <a:endParaRPr lang="en-US" sz="3200" i="1" dirty="0">
              <a:solidFill>
                <a:schemeClr val="accent3">
                  <a:lumMod val="50000"/>
                </a:schemeClr>
              </a:solidFill>
              <a:latin typeface="Myriad Pro Cond"/>
              <a:cs typeface="Myriad Pro Cond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743194"/>
              </p:ext>
            </p:extLst>
          </p:nvPr>
        </p:nvGraphicFramePr>
        <p:xfrm>
          <a:off x="457200" y="1905312"/>
          <a:ext cx="8229604" cy="25051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23252"/>
                <a:gridCol w="3203176"/>
                <a:gridCol w="3203176"/>
              </a:tblGrid>
              <a:tr h="50102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Myriad Pro Cond"/>
                          <a:cs typeface="Myriad Pro Cond"/>
                        </a:rPr>
                        <a:t>Active Pattern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Myriad Pro Cond"/>
                          <a:cs typeface="Myriad Pro Cond"/>
                        </a:rPr>
                        <a:t>Format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Myriad Pro Cond"/>
                          <a:cs typeface="Myriad Pro Cond"/>
                        </a:rPr>
                        <a:t>Type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102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22222"/>
                          </a:solidFill>
                          <a:latin typeface="Myriad Pro Cond"/>
                          <a:cs typeface="Myriad Pro Cond"/>
                        </a:rPr>
                        <a:t>Single-case</a:t>
                      </a:r>
                      <a:r>
                        <a:rPr lang="en-US" sz="2200" baseline="0" dirty="0" smtClean="0">
                          <a:solidFill>
                            <a:srgbClr val="222222"/>
                          </a:solidFill>
                          <a:latin typeface="Myriad Pro Cond"/>
                          <a:cs typeface="Myriad Pro Cond"/>
                        </a:rPr>
                        <a:t> Total</a:t>
                      </a:r>
                      <a:endParaRPr lang="en-US" sz="2200" dirty="0">
                        <a:solidFill>
                          <a:srgbClr val="222222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let (|</a:t>
                      </a:r>
                      <a:r>
                        <a:rPr lang="en-US" sz="1800" b="1" dirty="0" smtClean="0">
                          <a:solidFill>
                            <a:schemeClr val="accent4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|) </a:t>
                      </a:r>
                      <a:r>
                        <a:rPr lang="en-US" sz="1800" b="1" dirty="0" smtClean="0">
                          <a:solidFill>
                            <a:schemeClr val="accent6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8CBCD2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endParaRPr lang="en-US" sz="1800" b="1" dirty="0">
                        <a:solidFill>
                          <a:srgbClr val="2081BF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accent6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chemeClr val="accent6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1800" b="1" baseline="0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 -&gt; </a:t>
                      </a:r>
                      <a:r>
                        <a:rPr lang="fr-FR" sz="1800" b="1" dirty="0" smtClean="0">
                          <a:solidFill>
                            <a:schemeClr val="accent4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baseline="0" dirty="0" smtClean="0">
                          <a:solidFill>
                            <a:schemeClr val="accent4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lang="en-US" sz="1800" b="1" dirty="0">
                        <a:solidFill>
                          <a:schemeClr val="accent4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50102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22222"/>
                          </a:solidFill>
                          <a:latin typeface="Myriad Pro Cond"/>
                          <a:cs typeface="Myriad Pro Cond"/>
                        </a:rPr>
                        <a:t>Multi-case Total</a:t>
                      </a:r>
                      <a:endParaRPr lang="en-US" sz="2200" dirty="0">
                        <a:solidFill>
                          <a:srgbClr val="222222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let (|</a:t>
                      </a:r>
                      <a:r>
                        <a:rPr lang="en-US" sz="1800" b="1" dirty="0" smtClean="0">
                          <a:solidFill>
                            <a:schemeClr val="accent4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chemeClr val="accent4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lang="en-US" sz="1800" b="1" dirty="0" smtClean="0">
                          <a:solidFill>
                            <a:schemeClr val="accent5"/>
                          </a:solidFill>
                          <a:latin typeface="Consolas"/>
                          <a:cs typeface="Consolas"/>
                        </a:rPr>
                        <a:t>|…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|) </a:t>
                      </a:r>
                      <a:r>
                        <a:rPr lang="en-US" sz="1800" b="1" dirty="0" smtClean="0">
                          <a:solidFill>
                            <a:schemeClr val="accent6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8CBCD2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lang="en-US" sz="1800" b="1" dirty="0">
                        <a:solidFill>
                          <a:srgbClr val="8CBCD2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-&gt; Choice&lt;</a:t>
                      </a:r>
                      <a:r>
                        <a:rPr lang="fr-FR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lang="en-US" sz="1800" b="1" dirty="0" smtClean="0">
                          <a:solidFill>
                            <a:srgbClr val="8CBCD2"/>
                          </a:solidFill>
                          <a:latin typeface="Consolas"/>
                          <a:cs typeface="Consolas"/>
                        </a:rPr>
                        <a:t>,…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lang="fr-FR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lang="en-US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lang="en-US" sz="1800" b="1" dirty="0">
                        <a:solidFill>
                          <a:srgbClr val="2081BF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102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22222"/>
                          </a:solidFill>
                          <a:latin typeface="Myriad Pro Cond"/>
                          <a:cs typeface="Myriad Pro Cond"/>
                        </a:rPr>
                        <a:t>Partial</a:t>
                      </a:r>
                      <a:endParaRPr lang="en-US" sz="2200" dirty="0">
                        <a:solidFill>
                          <a:srgbClr val="222222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let (|</a:t>
                      </a:r>
                      <a:r>
                        <a:rPr lang="en-US" sz="1800" b="1" dirty="0" smtClean="0">
                          <a:solidFill>
                            <a:schemeClr val="accent4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|_|) </a:t>
                      </a:r>
                      <a:r>
                        <a:rPr lang="en-US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8CBCD2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lang="en-US" sz="1800" b="1" dirty="0">
                        <a:solidFill>
                          <a:srgbClr val="8CBCD2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-&gt; Option&lt;</a:t>
                      </a:r>
                      <a:r>
                        <a:rPr lang="fr-FR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</a:tr>
              <a:tr h="50102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22222"/>
                          </a:solidFill>
                          <a:latin typeface="Myriad Pro Cond"/>
                          <a:cs typeface="Myriad Pro Cond"/>
                        </a:rPr>
                        <a:t>Parameterized</a:t>
                      </a:r>
                      <a:endParaRPr lang="en-US" sz="2200" dirty="0">
                        <a:solidFill>
                          <a:srgbClr val="222222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let (|</a:t>
                      </a:r>
                      <a:r>
                        <a:rPr lang="en-US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|_|) p </a:t>
                      </a:r>
                      <a:r>
                        <a:rPr lang="en-US" sz="1800" b="1" dirty="0" smtClean="0">
                          <a:solidFill>
                            <a:srgbClr val="8CBCD2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 = …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dirty="0" smtClean="0">
                          <a:solidFill>
                            <a:srgbClr val="E678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1800" b="1" baseline="0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 -&gt; </a:t>
                      </a:r>
                      <a:r>
                        <a:rPr lang="fr-FR" sz="1800" b="1" dirty="0" smtClean="0">
                          <a:solidFill>
                            <a:srgbClr val="2081BF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baseline="0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P </a:t>
                      </a:r>
                      <a:r>
                        <a:rPr lang="en-US" sz="1800" b="1" baseline="0" dirty="0" smtClean="0">
                          <a:solidFill>
                            <a:srgbClr val="8CBCD2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r>
                        <a:rPr lang="en-US" sz="1800" b="1" baseline="0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 -&gt; Option&lt;</a:t>
                      </a:r>
                      <a:r>
                        <a:rPr lang="fr-FR" sz="1800" b="1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lang="en-US" sz="1800" b="1" baseline="0" dirty="0" smtClean="0">
                          <a:solidFill>
                            <a:srgbClr val="551387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1800" b="1" baseline="0" dirty="0" smtClean="0">
                          <a:solidFill>
                            <a:schemeClr val="accent1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2222">
                          <a:lumMod val="25000"/>
                          <a:lumOff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36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7995" y="1804213"/>
            <a:ext cx="7772400" cy="9943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Myriad Pro Cond"/>
                <a:cs typeface="Myriad Pro Cond"/>
              </a:rPr>
              <a:t>Active Patterns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latin typeface="Myriad Pro Cond"/>
              <a:cs typeface="Myriad Pro C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995" y="2798560"/>
            <a:ext cx="7772400" cy="15696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latin typeface="Myriad Pro Cond"/>
                <a:cs typeface="Myriad Pro Cond"/>
              </a:rPr>
              <a:t>Make pattern matching </a:t>
            </a:r>
            <a:r>
              <a:rPr lang="en-US" sz="3200" dirty="0" smtClean="0">
                <a:latin typeface="Myriad Pro Cond"/>
                <a:cs typeface="Myriad Pro Cond"/>
              </a:rPr>
              <a:t>extensible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Myriad Pro Cond"/>
                <a:cs typeface="Myriad Pro Cond"/>
              </a:rPr>
              <a:t>Bridge the gap with other </a:t>
            </a:r>
            <a:r>
              <a:rPr lang="en-US" sz="3200" dirty="0" smtClean="0">
                <a:latin typeface="Myriad Pro Cond"/>
                <a:cs typeface="Myriad Pro Cond"/>
              </a:rPr>
              <a:t>abstractions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Myriad Pro Cond"/>
                <a:cs typeface="Myriad Pro Cond"/>
              </a:rPr>
              <a:t>Improve the readability </a:t>
            </a:r>
            <a:r>
              <a:rPr lang="en-US" sz="3200" dirty="0" smtClean="0">
                <a:latin typeface="Myriad Pro Cond"/>
                <a:cs typeface="Myriad Pro Cond"/>
              </a:rPr>
              <a:t>of code</a:t>
            </a:r>
            <a:endParaRPr lang="en-US" sz="3200" dirty="0">
              <a:latin typeface="Myriad Pro Cond"/>
              <a:cs typeface="Myriad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21924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-QuickenLoansETA-CMYK-201402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87" y="2619719"/>
            <a:ext cx="5267366" cy="106648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24968" y="409072"/>
            <a:ext cx="6918065" cy="1543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Paulmichael Blasucci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  <a:hlinkClick r:id="rId4" tooltip="Shoot me a message!"/>
              </a:rPr>
              <a:t>PaulBlasucci@QuickenLoans.com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2081BF"/>
                </a:solidFill>
                <a:latin typeface="Consolas"/>
                <a:cs typeface="Consolas"/>
              </a:rPr>
              <a:t>Senior Software Engineer at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24968" y="4581299"/>
            <a:ext cx="6918065" cy="1543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twitter.com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/</a:t>
            </a: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pblasucci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github.com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/</a:t>
            </a: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pblasucci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linkedin.com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/in/</a:t>
            </a: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pblasucci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316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 smtClean="0">
                <a:solidFill>
                  <a:srgbClr val="7EA717"/>
                </a:solidFill>
                <a:latin typeface="Myriad Pro Cond"/>
                <a:cs typeface="Myriad Pro Cond"/>
              </a:rPr>
              <a:t>Pattern Matching</a:t>
            </a:r>
            <a:r>
              <a:rPr lang="en-US" dirty="0" smtClean="0">
                <a:solidFill>
                  <a:srgbClr val="7EA717"/>
                </a:solidFill>
                <a:latin typeface="Myriad Pro Cond"/>
                <a:cs typeface="Myriad Pro Cond"/>
              </a:rPr>
              <a:t/>
            </a:r>
            <a:br>
              <a:rPr lang="en-US" dirty="0" smtClean="0">
                <a:solidFill>
                  <a:srgbClr val="7EA717"/>
                </a:solidFill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EA717"/>
                </a:solidFill>
                <a:latin typeface="Myriad Pro Cond"/>
                <a:cs typeface="Myriad Pro Cond"/>
              </a:rPr>
              <a:t>(Benefits)</a:t>
            </a:r>
            <a:endParaRPr lang="en-US" sz="3200" i="1" dirty="0">
              <a:solidFill>
                <a:srgbClr val="7EA717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US" dirty="0" smtClean="0">
                <a:latin typeface="Myriad Pro Cond"/>
                <a:cs typeface="Myriad Pro Cond"/>
              </a:rPr>
              <a:t>Rules for transforming data</a:t>
            </a:r>
          </a:p>
          <a:p>
            <a:endParaRPr lang="en-US" dirty="0" smtClean="0">
              <a:latin typeface="Myriad Pro Cond"/>
              <a:cs typeface="Myriad Pro Cond"/>
            </a:endParaRPr>
          </a:p>
          <a:p>
            <a:r>
              <a:rPr lang="en-US" dirty="0" smtClean="0">
                <a:latin typeface="Myriad Pro Cond"/>
                <a:cs typeface="Myriad Pro Cond"/>
              </a:rPr>
              <a:t>Declarative blend of</a:t>
            </a:r>
          </a:p>
          <a:p>
            <a:pPr lvl="1"/>
            <a:r>
              <a:rPr lang="en-US" sz="2800" dirty="0" smtClean="0">
                <a:latin typeface="Myriad Pro Cond"/>
                <a:cs typeface="Myriad Pro Cond"/>
              </a:rPr>
              <a:t>Conditional logic</a:t>
            </a:r>
          </a:p>
          <a:p>
            <a:pPr lvl="1"/>
            <a:r>
              <a:rPr lang="en-US" sz="2800" dirty="0" smtClean="0">
                <a:latin typeface="Myriad Pro Cond"/>
                <a:cs typeface="Myriad Pro Cond"/>
              </a:rPr>
              <a:t>Data Decomposition</a:t>
            </a:r>
            <a:endParaRPr lang="en-US" sz="2800" dirty="0">
              <a:latin typeface="Myriad Pro Cond"/>
              <a:cs typeface="Myriad Pro Con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items.TryFind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Some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letter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"%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 = %c"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letter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None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"key not found"</a:t>
            </a:r>
            <a:br>
              <a:rPr lang="en-US" sz="1600" dirty="0">
                <a:solidFill>
                  <a:srgbClr val="800000"/>
                </a:solidFill>
                <a:latin typeface="Consolas"/>
              </a:rPr>
            </a:br>
            <a:endParaRPr lang="en-US" sz="1600" dirty="0" smtClean="0">
              <a:solidFill>
                <a:srgbClr val="800000"/>
              </a:solidFill>
              <a:latin typeface="Consolas"/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i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1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.. 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100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do</a:t>
            </a:r>
            <a:br>
              <a:rPr lang="it-IT" sz="1600" dirty="0">
                <a:solidFill>
                  <a:srgbClr val="0000FF"/>
                </a:solidFill>
                <a:latin typeface="Consolas"/>
              </a:rPr>
            </a:br>
            <a:r>
              <a:rPr lang="it-I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i 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% 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3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i 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% 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5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it-IT" sz="1600" dirty="0">
                <a:solidFill>
                  <a:srgbClr val="0000FF"/>
                </a:solidFill>
                <a:latin typeface="Consolas"/>
              </a:rPr>
            </a:br>
            <a:r>
              <a:rPr lang="it-IT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err="1" smtClean="0">
                <a:solidFill>
                  <a:srgbClr val="000000"/>
                </a:solidFill>
                <a:latin typeface="Consolas"/>
              </a:rPr>
              <a:t>printfn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1600" dirty="0" err="1">
                <a:solidFill>
                  <a:srgbClr val="800000"/>
                </a:solidFill>
                <a:latin typeface="Consolas"/>
              </a:rPr>
              <a:t>FizzBuzz</a:t>
            </a:r>
            <a:r>
              <a:rPr lang="it-IT" sz="1600" dirty="0">
                <a:solidFill>
                  <a:srgbClr val="800000"/>
                </a:solidFill>
                <a:latin typeface="Consolas"/>
              </a:rPr>
              <a:t>"</a:t>
            </a:r>
            <a:br>
              <a:rPr lang="it-IT" sz="1600" dirty="0">
                <a:solidFill>
                  <a:srgbClr val="800000"/>
                </a:solidFill>
                <a:latin typeface="Consolas"/>
              </a:rPr>
            </a:br>
            <a:r>
              <a:rPr lang="it-IT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,_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1600" dirty="0" err="1">
                <a:solidFill>
                  <a:srgbClr val="800000"/>
                </a:solidFill>
                <a:latin typeface="Consolas"/>
              </a:rPr>
              <a:t>Fizz</a:t>
            </a:r>
            <a:r>
              <a:rPr lang="it-IT" sz="1600" dirty="0">
                <a:solidFill>
                  <a:srgbClr val="800000"/>
                </a:solidFill>
                <a:latin typeface="Consolas"/>
              </a:rPr>
              <a:t>"</a:t>
            </a:r>
            <a:br>
              <a:rPr lang="it-IT" sz="1600" dirty="0">
                <a:solidFill>
                  <a:srgbClr val="800000"/>
                </a:solidFill>
                <a:latin typeface="Consolas"/>
              </a:rPr>
            </a:br>
            <a:r>
              <a:rPr lang="it-IT" sz="1600" dirty="0">
                <a:solidFill>
                  <a:srgbClr val="000000"/>
                </a:solidFill>
                <a:latin typeface="Consolas"/>
              </a:rPr>
              <a:t>  | _,</a:t>
            </a:r>
            <a:r>
              <a:rPr lang="it-IT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1600" dirty="0">
                <a:solidFill>
                  <a:srgbClr val="800000"/>
                </a:solidFill>
                <a:latin typeface="Consolas"/>
              </a:rPr>
              <a:t>Buzz"</a:t>
            </a:r>
            <a:br>
              <a:rPr lang="it-IT" sz="1600" dirty="0">
                <a:solidFill>
                  <a:srgbClr val="800000"/>
                </a:solidFill>
                <a:latin typeface="Consolas"/>
              </a:rPr>
            </a:br>
            <a:r>
              <a:rPr lang="it-IT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t-IT" sz="1600" dirty="0" err="1">
                <a:solidFill>
                  <a:srgbClr val="000000"/>
                </a:solidFill>
                <a:latin typeface="Consolas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800000"/>
                </a:solidFill>
                <a:latin typeface="Consolas"/>
              </a:rPr>
              <a:t>"%</a:t>
            </a:r>
            <a:r>
              <a:rPr lang="it-IT" sz="1600" dirty="0" err="1" smtClean="0">
                <a:solidFill>
                  <a:srgbClr val="800000"/>
                </a:solidFill>
                <a:latin typeface="Consolas"/>
              </a:rPr>
              <a:t>s</a:t>
            </a:r>
            <a:r>
              <a:rPr lang="it-IT" sz="1600" dirty="0" smtClean="0">
                <a:solidFill>
                  <a:srgbClr val="800000"/>
                </a:solidFill>
                <a:latin typeface="Consolas"/>
              </a:rPr>
              <a:t>” (</a:t>
            </a:r>
            <a:r>
              <a:rPr lang="it-IT" sz="1600" dirty="0" err="1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dirty="0" err="1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955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  <a:t>Pattern Matching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  <a:latin typeface="Myriad Pro Cond"/>
                <a:cs typeface="Myriad Pro Cond"/>
              </a:rPr>
              <a:t>(Limitations)</a:t>
            </a:r>
            <a:endParaRPr lang="en-US" sz="3200" i="1" dirty="0">
              <a:solidFill>
                <a:schemeClr val="accent3">
                  <a:lumMod val="50000"/>
                </a:schemeClr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US" dirty="0" smtClean="0">
                <a:latin typeface="Myriad Pro Cond"/>
                <a:cs typeface="Myriad Pro Cond"/>
              </a:rPr>
              <a:t>Chokes on abstraction</a:t>
            </a:r>
          </a:p>
          <a:p>
            <a:endParaRPr lang="en-US" dirty="0">
              <a:latin typeface="Myriad Pro Cond"/>
              <a:cs typeface="Myriad Pro Cond"/>
            </a:endParaRPr>
          </a:p>
          <a:p>
            <a:r>
              <a:rPr lang="en-US" dirty="0" smtClean="0">
                <a:latin typeface="Myriad Pro Cond"/>
                <a:cs typeface="Myriad Pro Cond"/>
              </a:rPr>
              <a:t>Not first-class</a:t>
            </a:r>
          </a:p>
          <a:p>
            <a:pPr lvl="1"/>
            <a:r>
              <a:rPr lang="en-US" sz="2800" dirty="0" smtClean="0">
                <a:latin typeface="Myriad Pro Cond"/>
                <a:cs typeface="Myriad Pro Cond"/>
              </a:rPr>
              <a:t>“Baked” into compiler</a:t>
            </a:r>
          </a:p>
          <a:p>
            <a:pPr lvl="1"/>
            <a:r>
              <a:rPr lang="en-US" sz="2800" dirty="0" smtClean="0">
                <a:latin typeface="Myriad Pro Cond"/>
                <a:cs typeface="Myriad Pro Cond"/>
              </a:rPr>
              <a:t>Not usable as data</a:t>
            </a:r>
          </a:p>
          <a:p>
            <a:pPr lvl="1"/>
            <a:endParaRPr lang="en-US" sz="2800" dirty="0" smtClean="0">
              <a:latin typeface="Myriad Pro Cond"/>
              <a:cs typeface="Myriad Pro Cond"/>
            </a:endParaRPr>
          </a:p>
          <a:p>
            <a:pPr lvl="1"/>
            <a:endParaRPr lang="en-US" sz="2800" dirty="0">
              <a:latin typeface="Myriad Pro Cond"/>
              <a:cs typeface="Myriad Pro Cond"/>
            </a:endParaRPr>
          </a:p>
          <a:p>
            <a:endParaRPr lang="en-US" dirty="0">
              <a:latin typeface="Myriad Pro Cond"/>
              <a:cs typeface="Myriad Pro Con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000" dirty="0" smtClean="0">
                <a:solidFill>
                  <a:srgbClr val="2B8FAF"/>
                </a:solidFill>
                <a:latin typeface="Consolas"/>
              </a:rPr>
              <a:t>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=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typ.IsGenericParameter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br>
              <a:rPr lang="en-US" sz="1000" dirty="0">
                <a:solidFill>
                  <a:srgbClr val="0000FF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"!%d"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typ.GenericParameterPosition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typ.IsGenericType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||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not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typ.HasElementType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br>
              <a:rPr lang="en-US" sz="1000" dirty="0">
                <a:solidFill>
                  <a:srgbClr val="0000FF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typ.IsGenericType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typ.GetGenericArguments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[| |]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con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typ.GetGenericTypeDefinition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args.Length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>
                <a:solidFill>
                  <a:srgbClr val="80007F"/>
                </a:solidFill>
                <a:latin typeface="Consolas"/>
              </a:rPr>
              <a:t>0</a:t>
            </a:r>
            <a:br>
              <a:rPr lang="en-US" sz="1000" b="1" dirty="0">
                <a:solidFill>
                  <a:srgbClr val="80007F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"%s"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con.Name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"%s&lt;%s&gt;"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con.Name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       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typ.IsArray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br>
              <a:rPr lang="en-US" sz="1000" dirty="0">
                <a:solidFill>
                  <a:srgbClr val="0000FF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"Array(%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d,%s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)"</a:t>
            </a:r>
            <a:br>
              <a:rPr lang="en-US" sz="1000" dirty="0">
                <a:solidFill>
                  <a:srgbClr val="8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typ.GetArrayRank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typ.GetElementType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()))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typ.IsByRef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br>
              <a:rPr lang="en-US" sz="1000" dirty="0">
                <a:solidFill>
                  <a:srgbClr val="0000FF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"%s&amp;"</a:t>
            </a:r>
            <a:br>
              <a:rPr lang="en-US" sz="1000" dirty="0">
                <a:solidFill>
                  <a:srgbClr val="8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typ.GetElementType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()))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typ.IsPointer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then</a:t>
            </a:r>
            <a:br>
              <a:rPr lang="en-US" sz="1000" dirty="0">
                <a:solidFill>
                  <a:srgbClr val="0000FF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"%s*"</a:t>
            </a:r>
            <a:br>
              <a:rPr lang="en-US" sz="1000" dirty="0">
                <a:solidFill>
                  <a:srgbClr val="8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typ.GetElementType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()))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failwith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"MSDN says this can’t happen"</a:t>
            </a:r>
            <a:br>
              <a:rPr lang="en-US" sz="1000" dirty="0">
                <a:solidFill>
                  <a:srgbClr val="800000"/>
                </a:solidFill>
                <a:latin typeface="Consolas"/>
              </a:rPr>
            </a:br>
            <a:r>
              <a:rPr lang="en-US" sz="1000" dirty="0">
                <a:solidFill>
                  <a:srgbClr val="800000"/>
                </a:solidFill>
                <a:latin typeface="Consolas"/>
              </a:rPr>
              <a:t/>
            </a:r>
            <a:br>
              <a:rPr lang="en-US" sz="1000" dirty="0">
                <a:solidFill>
                  <a:srgbClr val="800000"/>
                </a:solidFill>
                <a:latin typeface="Consolas"/>
              </a:rPr>
            </a:br>
            <a:r>
              <a:rPr lang="en-US" sz="10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2B8FAF"/>
                </a:solidFill>
                <a:latin typeface="Consolas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.Join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","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000" dirty="0" err="1">
                <a:solidFill>
                  <a:srgbClr val="2B8FAF"/>
                </a:solidFill>
                <a:latin typeface="Consolas"/>
              </a:rPr>
              <a:t>Array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.map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formatType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typs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/>
              </a:rPr>
            </a:b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144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83222"/>
            <a:ext cx="7772400" cy="591454"/>
          </a:xfrm>
          <a:noFill/>
        </p:spPr>
        <p:txBody>
          <a:bodyPr anchor="t"/>
          <a:lstStyle/>
          <a:p>
            <a:pPr algn="r"/>
            <a:r>
              <a:rPr lang="en-US" dirty="0" smtClean="0"/>
              <a:t>from </a:t>
            </a:r>
            <a:r>
              <a:rPr lang="en-US" dirty="0" smtClean="0">
                <a:hlinkClick r:id="rId3" tooltip="Extensible Pattern Matching Via a Lightweight Language Extension"/>
              </a:rPr>
              <a:t>IFCP’07 – Syme, Neverov, Margetson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7995" y="1802231"/>
            <a:ext cx="7772400" cy="9943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Myriad Pro Cond"/>
                <a:cs typeface="Myriad Pro Cond"/>
              </a:rPr>
              <a:t>Active Patterns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latin typeface="Myriad Pro Cond"/>
              <a:cs typeface="Myriad Pro C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95" y="2946783"/>
            <a:ext cx="7772400" cy="113877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200" dirty="0"/>
              <a:t>“Make Pattern Matching A </a:t>
            </a:r>
            <a:endParaRPr lang="en-US" sz="3200" dirty="0" smtClean="0"/>
          </a:p>
          <a:p>
            <a:r>
              <a:rPr lang="en-US" sz="3600" b="1" dirty="0" smtClean="0"/>
              <a:t>Powerful </a:t>
            </a:r>
            <a:r>
              <a:rPr lang="en-US" sz="3600" b="1" dirty="0"/>
              <a:t>And Flexible</a:t>
            </a:r>
            <a:r>
              <a:rPr lang="en-US" sz="3200" dirty="0"/>
              <a:t> Feature”</a:t>
            </a:r>
            <a:endParaRPr lang="en-US" sz="3200" dirty="0">
              <a:latin typeface="Myriad Pro Cond"/>
              <a:cs typeface="Myriad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261795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2081BF"/>
                </a:solidFill>
                <a:latin typeface="Myriad Pro Cond"/>
                <a:cs typeface="Myriad Pro Cond"/>
              </a:rPr>
              <a:t>Active Patterns</a:t>
            </a:r>
            <a:endParaRPr lang="en-US" sz="4800" dirty="0">
              <a:solidFill>
                <a:srgbClr val="2081BF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(|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Rect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|) (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 :</a:t>
            </a:r>
            <a:r>
              <a:rPr lang="en-US" sz="1600" b="1" dirty="0">
                <a:solidFill>
                  <a:srgbClr val="2B8EAF"/>
                </a:solidFill>
                <a:latin typeface="Consolas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=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Rect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x.Real,x.Imaginary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add one two =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one,two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Rect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(r1,i1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,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Rect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(r2,i2)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8FAF"/>
                </a:solidFill>
                <a:latin typeface="Consolas"/>
              </a:rPr>
              <a:t>Complex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(r1 +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,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i1 + i2)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(|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Polar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|) (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x :</a:t>
            </a:r>
            <a:r>
              <a:rPr lang="en-US" sz="1600" b="1" dirty="0">
                <a:solidFill>
                  <a:srgbClr val="2B8EAF"/>
                </a:solidFill>
                <a:latin typeface="Consolas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=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Polar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x.Magnitude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x.Phase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mul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one two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one,two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Polar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(m1,p1)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,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Polar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(m2,p2)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(m1 +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m2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 ,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p1 + p2)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US" sz="1800" dirty="0">
                <a:latin typeface="Myriad Pro Cond"/>
                <a:cs typeface="Myriad Pro Cond"/>
              </a:rPr>
              <a:t>Single-case Total </a:t>
            </a:r>
            <a:r>
              <a:rPr lang="en-US" sz="1800" dirty="0" smtClean="0">
                <a:latin typeface="Myriad Pro Cond"/>
                <a:cs typeface="Myriad Pro Cond"/>
              </a:rPr>
              <a:t>Patterns</a:t>
            </a:r>
            <a:endParaRPr lang="en-US" sz="1800" dirty="0">
              <a:latin typeface="Myriad Pro Cond"/>
              <a:cs typeface="Myriad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3174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Active Patterns</a:t>
            </a:r>
            <a:endParaRPr lang="en-US" sz="4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(|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Fizz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|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Buzz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|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FizzBuzz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|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|) n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%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n %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FizzBuzz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Fizz</a:t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_,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Buzz</a:t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n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is-IS" sz="1600" dirty="0">
                <a:solidFill>
                  <a:srgbClr val="0000FF"/>
                </a:solidFill>
                <a:latin typeface="Consolas"/>
              </a:rPr>
              <a:t/>
            </a:r>
            <a:br>
              <a:rPr lang="is-IS" sz="1600" dirty="0">
                <a:solidFill>
                  <a:srgbClr val="0000FF"/>
                </a:solidFill>
                <a:latin typeface="Consolas"/>
              </a:rPr>
            </a:br>
            <a:r>
              <a:rPr lang="is-I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s-IS" sz="1600" b="1" dirty="0">
                <a:solidFill>
                  <a:srgbClr val="80007F"/>
                </a:solidFill>
                <a:latin typeface="Consolas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.. </a:t>
            </a:r>
            <a:r>
              <a:rPr lang="is-IS" sz="1600" b="1" dirty="0">
                <a:solidFill>
                  <a:srgbClr val="80007F"/>
                </a:solidFill>
                <a:latin typeface="Consolas"/>
              </a:rPr>
              <a:t>100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do</a:t>
            </a:r>
            <a:br>
              <a:rPr lang="is-IS" sz="1600" dirty="0">
                <a:solidFill>
                  <a:srgbClr val="0000FF"/>
                </a:solidFill>
                <a:latin typeface="Consolas"/>
              </a:rPr>
            </a:br>
            <a:r>
              <a:rPr lang="is-I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is-IS" sz="1600" dirty="0">
                <a:solidFill>
                  <a:srgbClr val="0000FF"/>
                </a:solidFill>
                <a:latin typeface="Consolas"/>
              </a:rPr>
            </a:br>
            <a:r>
              <a:rPr lang="is-I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s-IS" sz="1600" dirty="0">
                <a:solidFill>
                  <a:srgbClr val="2B8FAF"/>
                </a:solidFill>
                <a:latin typeface="Consolas"/>
              </a:rPr>
              <a:t>FizzBuzz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printfn </a:t>
            </a:r>
            <a:r>
              <a:rPr lang="is-IS" sz="1600" dirty="0">
                <a:solidFill>
                  <a:srgbClr val="800000"/>
                </a:solidFill>
                <a:latin typeface="Consolas"/>
              </a:rPr>
              <a:t>"FizzBuzz"</a:t>
            </a:r>
            <a:br>
              <a:rPr lang="is-IS" sz="1600" dirty="0">
                <a:solidFill>
                  <a:srgbClr val="800000"/>
                </a:solidFill>
                <a:latin typeface="Consolas"/>
              </a:rPr>
            </a:br>
            <a:r>
              <a:rPr lang="is-I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s-IS" sz="1600" dirty="0">
                <a:solidFill>
                  <a:srgbClr val="2B8FAF"/>
                </a:solidFill>
                <a:latin typeface="Consolas"/>
              </a:rPr>
              <a:t>Fizz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printfn </a:t>
            </a:r>
            <a:r>
              <a:rPr lang="is-IS" sz="1600" dirty="0">
                <a:solidFill>
                  <a:srgbClr val="800000"/>
                </a:solidFill>
                <a:latin typeface="Consolas"/>
              </a:rPr>
              <a:t>"Fizz"</a:t>
            </a:r>
            <a:br>
              <a:rPr lang="is-IS" sz="1600" dirty="0">
                <a:solidFill>
                  <a:srgbClr val="800000"/>
                </a:solidFill>
                <a:latin typeface="Consolas"/>
              </a:rPr>
            </a:br>
            <a:r>
              <a:rPr lang="is-I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s-IS" sz="1600" dirty="0">
                <a:solidFill>
                  <a:srgbClr val="2B8FAF"/>
                </a:solidFill>
                <a:latin typeface="Consolas"/>
              </a:rPr>
              <a:t>Buzz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printfn </a:t>
            </a:r>
            <a:r>
              <a:rPr lang="is-IS" sz="1600" dirty="0">
                <a:solidFill>
                  <a:srgbClr val="800000"/>
                </a:solidFill>
                <a:latin typeface="Consolas"/>
              </a:rPr>
              <a:t>"Buzz"</a:t>
            </a:r>
            <a:br>
              <a:rPr lang="is-IS" sz="1600" dirty="0">
                <a:solidFill>
                  <a:srgbClr val="800000"/>
                </a:solidFill>
                <a:latin typeface="Consolas"/>
              </a:rPr>
            </a:br>
            <a:r>
              <a:rPr lang="is-I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is-IS" sz="1600" dirty="0">
                <a:solidFill>
                  <a:srgbClr val="2B8FAF"/>
                </a:solidFill>
                <a:latin typeface="Consolas"/>
              </a:rPr>
              <a:t>Num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n     </a:t>
            </a:r>
            <a:r>
              <a:rPr lang="is-I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is-IS" sz="1600" dirty="0">
                <a:solidFill>
                  <a:srgbClr val="000000"/>
                </a:solidFill>
                <a:latin typeface="Consolas"/>
              </a:rPr>
              <a:t> printfn </a:t>
            </a:r>
            <a:r>
              <a:rPr lang="is-IS" sz="1600" dirty="0" smtClean="0">
                <a:solidFill>
                  <a:srgbClr val="800000"/>
                </a:solidFill>
                <a:latin typeface="Consolas"/>
              </a:rPr>
              <a:t>"%s" (</a:t>
            </a:r>
            <a:r>
              <a:rPr lang="is-IS" sz="1600" dirty="0" smtClean="0">
                <a:solidFill>
                  <a:srgbClr val="000000"/>
                </a:solidFill>
                <a:latin typeface="Consolas"/>
              </a:rPr>
              <a:t>string n)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US" sz="1800" dirty="0" smtClean="0">
                <a:latin typeface="Myriad Pro Cond"/>
                <a:cs typeface="Myriad Pro Cond"/>
              </a:rPr>
              <a:t>Multi-</a:t>
            </a:r>
            <a:r>
              <a:rPr lang="en-US" sz="1800" dirty="0">
                <a:latin typeface="Myriad Pro Cond"/>
                <a:cs typeface="Myriad Pro Cond"/>
              </a:rPr>
              <a:t>case Total Patterns</a:t>
            </a:r>
          </a:p>
        </p:txBody>
      </p:sp>
    </p:spTree>
    <p:extLst>
      <p:ext uri="{BB962C8B-B14F-4D97-AF65-F5344CB8AC3E}">
        <p14:creationId xmlns:p14="http://schemas.microsoft.com/office/powerpoint/2010/main" val="30389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Active Patterns</a:t>
            </a:r>
            <a:endParaRPr lang="en-US" sz="4800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(|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Fizz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|_|) value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value %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Some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None</a:t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2B8FAF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(|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Buzz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|_|) value =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value %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Some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None</a:t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..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do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Fizz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&amp;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Buzz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FizzBuzz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</a:t>
            </a:r>
            <a:br>
              <a:rPr lang="en-US" sz="1600" dirty="0">
                <a:solidFill>
                  <a:srgbClr val="8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Fizz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"Fizz"</a:t>
            </a:r>
            <a:br>
              <a:rPr lang="en-US" sz="1600" dirty="0">
                <a:solidFill>
                  <a:srgbClr val="8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Buzz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"Buzz"</a:t>
            </a:r>
            <a:br>
              <a:rPr lang="en-US" sz="1600" dirty="0">
                <a:solidFill>
                  <a:srgbClr val="8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n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(string n)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US" sz="1800" dirty="0" smtClean="0">
                <a:latin typeface="Myriad Pro Cond"/>
                <a:cs typeface="Myriad Pro Cond"/>
              </a:rPr>
              <a:t>Partial Patterns</a:t>
            </a:r>
            <a:endParaRPr lang="en-US" sz="1800" dirty="0">
              <a:latin typeface="Myriad Pro Cond"/>
              <a:cs typeface="Myriad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3174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Active Patterns</a:t>
            </a:r>
            <a:endParaRPr lang="en-US" sz="4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(|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Groups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|_|) pattern value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 =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value,pattern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m.Success,m.Groups.Count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&gt; </a:t>
            </a:r>
            <a:r>
              <a:rPr lang="en-US" sz="1600" b="1" dirty="0">
                <a:solidFill>
                  <a:srgbClr val="80007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[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g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g.Value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]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2B8FAF"/>
                </a:solidFill>
                <a:latin typeface="Consolas"/>
              </a:rPr>
              <a:t>List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.tail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808080"/>
                </a:solidFill>
                <a:latin typeface="Consolas"/>
              </a:rPr>
              <a:t>/</a:t>
            </a:r>
            <a:r>
              <a:rPr lang="en-US" sz="1600" b="1" dirty="0">
                <a:solidFill>
                  <a:srgbClr val="808080"/>
                </a:solidFill>
                <a:latin typeface="Consolas"/>
              </a:rPr>
              <a:t>/ drop "root" match</a:t>
            </a:r>
            <a:br>
              <a:rPr lang="en-US" sz="1600" b="1" dirty="0">
                <a:solidFill>
                  <a:srgbClr val="80808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|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smtClean="0">
                <a:solidFill>
                  <a:srgbClr val="2B8FAF"/>
                </a:solidFill>
                <a:latin typeface="Consolas"/>
              </a:rPr>
              <a:t>Some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_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8FAF"/>
                </a:solidFill>
                <a:latin typeface="Consolas"/>
              </a:rPr>
              <a:t>None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2B8FAF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endParaRPr lang="en-US" sz="1600" dirty="0" smtClean="0">
              <a:solidFill>
                <a:srgbClr val="2B8F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"37206"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Groups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"(\d{5})([-]\d{4})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?”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zip; _ ]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"Postal code: %s"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zip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| _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"Invalid postal code"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latin typeface="Myriad Pro Cond"/>
                <a:cs typeface="Myriad Pro Cond"/>
              </a:rPr>
              <a:t>Parameterized </a:t>
            </a:r>
            <a:r>
              <a:rPr lang="en-US" sz="1800" dirty="0" smtClean="0">
                <a:latin typeface="Myriad Pro Cond"/>
                <a:cs typeface="Myriad Pro Cond"/>
              </a:rPr>
              <a:t>Patterns</a:t>
            </a:r>
            <a:endParaRPr lang="en-US" sz="1800" dirty="0">
              <a:latin typeface="Myriad Pro Cond"/>
              <a:cs typeface="Myriad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3174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Myriad Pro Cond"/>
                <a:cs typeface="Myriad Pro Cond"/>
              </a:rPr>
              <a:t>Active Patterns</a:t>
            </a:r>
            <a:endParaRPr lang="en-US" sz="4800" dirty="0">
              <a:solidFill>
                <a:schemeClr val="accent4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&lt;'T&gt;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Leaf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'T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|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Branch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&lt;'T&gt; *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&lt;'T&gt;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(|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Branch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|_|)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| </a:t>
            </a:r>
            <a:r>
              <a:rPr lang="en-US" sz="1600" dirty="0" smtClean="0">
                <a:solidFill>
                  <a:srgbClr val="2B8FAF"/>
                </a:solidFill>
                <a:latin typeface="Consolas"/>
              </a:rPr>
              <a:t>Branch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l,r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Some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l,r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|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8FAF"/>
                </a:solidFill>
                <a:latin typeface="Consolas"/>
              </a:rPr>
              <a:t>None</a:t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2B8FAF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2B8FAF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collect (|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|_|) root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loop values node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node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br>
              <a:rPr lang="en-US" sz="1600" dirty="0">
                <a:solidFill>
                  <a:srgbClr val="0000FF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|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v,next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loop (v::values) next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| _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8FAF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.rev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values, root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loop [] root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|</a:t>
            </a:r>
            <a:r>
              <a:rPr lang="en-US" sz="1600" smtClean="0">
                <a:solidFill>
                  <a:srgbClr val="2B8FAF"/>
                </a:solidFill>
                <a:latin typeface="Consolas"/>
              </a:rPr>
              <a:t>Branches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root =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collect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(|Branch|_|) root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gradFill flip="none"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/>
          <a:p>
            <a:r>
              <a:rPr lang="en-US" sz="1800" dirty="0" smtClean="0">
                <a:latin typeface="Myriad Pro Cond"/>
                <a:cs typeface="Myriad Pro Cond"/>
              </a:rPr>
              <a:t>First-class Patterns</a:t>
            </a:r>
            <a:endParaRPr lang="en-US" sz="1800" dirty="0">
              <a:latin typeface="Myriad Pro Cond"/>
              <a:cs typeface="Myriad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3174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Quicken Loans">
      <a:dk1>
        <a:srgbClr val="222222"/>
      </a:dk1>
      <a:lt1>
        <a:sysClr val="window" lastClr="FFFFFF"/>
      </a:lt1>
      <a:dk2>
        <a:srgbClr val="0C4569"/>
      </a:dk2>
      <a:lt2>
        <a:srgbClr val="C3D3E3"/>
      </a:lt2>
      <a:accent1>
        <a:srgbClr val="2081BF"/>
      </a:accent1>
      <a:accent2>
        <a:srgbClr val="B5121B"/>
      </a:accent2>
      <a:accent3>
        <a:srgbClr val="D3EF8D"/>
      </a:accent3>
      <a:accent4>
        <a:srgbClr val="551387"/>
      </a:accent4>
      <a:accent5>
        <a:srgbClr val="8CBCD2"/>
      </a:accent5>
      <a:accent6>
        <a:srgbClr val="E67800"/>
      </a:accent6>
      <a:hlink>
        <a:srgbClr val="3C7814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622</Words>
  <Application>Microsoft Macintosh PowerPoint</Application>
  <PresentationFormat>On-screen Show (4:3)</PresentationFormat>
  <Paragraphs>201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(Nearly)  Everything you Ever Wanted to Know About  Active Patterns  (but Were Afraid to Ask)</vt:lpstr>
      <vt:lpstr>Pattern Matching (Benefits)</vt:lpstr>
      <vt:lpstr>Pattern Matching (Limitations)</vt:lpstr>
      <vt:lpstr>PowerPoint Presentation</vt:lpstr>
      <vt:lpstr>Active Patterns</vt:lpstr>
      <vt:lpstr>Active Patterns</vt:lpstr>
      <vt:lpstr>Active Patterns</vt:lpstr>
      <vt:lpstr>Active Patterns</vt:lpstr>
      <vt:lpstr>Active Patterns</vt:lpstr>
      <vt:lpstr>Active Patterns (Underlying Mechanics)</vt:lpstr>
      <vt:lpstr>PowerPoint Presentation</vt:lpstr>
      <vt:lpstr>PowerPoint Presentation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139</cp:revision>
  <dcterms:created xsi:type="dcterms:W3CDTF">2015-01-04T20:38:30Z</dcterms:created>
  <dcterms:modified xsi:type="dcterms:W3CDTF">2015-03-21T02:03:33Z</dcterms:modified>
</cp:coreProperties>
</file>