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20"/>
  </p:notesMasterIdLst>
  <p:handoutMasterIdLst>
    <p:handoutMasterId r:id="rId21"/>
  </p:handoutMasterIdLst>
  <p:sldIdLst>
    <p:sldId id="940" r:id="rId5"/>
    <p:sldId id="954" r:id="rId6"/>
    <p:sldId id="951" r:id="rId7"/>
    <p:sldId id="258" r:id="rId8"/>
    <p:sldId id="941" r:id="rId9"/>
    <p:sldId id="955" r:id="rId10"/>
    <p:sldId id="957" r:id="rId11"/>
    <p:sldId id="959" r:id="rId12"/>
    <p:sldId id="961" r:id="rId13"/>
    <p:sldId id="958" r:id="rId14"/>
    <p:sldId id="962" r:id="rId15"/>
    <p:sldId id="960" r:id="rId16"/>
    <p:sldId id="259" r:id="rId17"/>
    <p:sldId id="948" r:id="rId18"/>
    <p:sldId id="953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D25"/>
    <a:srgbClr val="272727"/>
    <a:srgbClr val="383838"/>
    <a:srgbClr val="074975"/>
    <a:srgbClr val="86919E"/>
    <a:srgbClr val="084975"/>
    <a:srgbClr val="F8F8F8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5" autoAdjust="0"/>
    <p:restoredTop sz="88341" autoAdjust="0"/>
  </p:normalViewPr>
  <p:slideViewPr>
    <p:cSldViewPr snapToGrid="0" snapToObjects="1">
      <p:cViewPr varScale="1">
        <p:scale>
          <a:sx n="102" d="100"/>
          <a:sy n="102" d="100"/>
        </p:scale>
        <p:origin x="182" y="7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2E280-7508-3448-B5F1-A72A920A4487}" type="datetimeFigureOut">
              <a:rPr lang="en-US" smtClean="0"/>
              <a:t>08-Jan-19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483A2-B80D-F34E-A059-57536532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230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8B0BE-4B46-DD47-95B5-EE32E9D19C04}" type="datetimeFigureOut">
              <a:rPr lang="en-US" smtClean="0"/>
              <a:t>08-Jan-19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463E2-15DF-6248-B78A-BDFFC0450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815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463E2-15DF-6248-B78A-BDFFC0450C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92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463E2-15DF-6248-B78A-BDFFC0450C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09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463E2-15DF-6248-B78A-BDFFC0450C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87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463E2-15DF-6248-B78A-BDFFC0450C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48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463E2-15DF-6248-B78A-BDFFC0450C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11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463E2-15DF-6248-B78A-BDFFC0450C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18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463E2-15DF-6248-B78A-BDFFC0450C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80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463E2-15DF-6248-B78A-BDFFC0450C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31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463E2-15DF-6248-B78A-BDFFC0450C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78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463E2-15DF-6248-B78A-BDFFC0450C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36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Light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26"/>
          <p:cNvSpPr/>
          <p:nvPr userDrawn="1"/>
        </p:nvSpPr>
        <p:spPr>
          <a:xfrm flipV="1">
            <a:off x="0" y="-152400"/>
            <a:ext cx="9144000" cy="4980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Slide Number Placeholder 8"/>
          <p:cNvSpPr txBox="1">
            <a:spLocks/>
          </p:cNvSpPr>
          <p:nvPr userDrawn="1"/>
        </p:nvSpPr>
        <p:spPr>
          <a:xfrm>
            <a:off x="4465342" y="4854143"/>
            <a:ext cx="4678658" cy="238632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56463" algn="l"/>
              </a:tabLst>
              <a:defRPr/>
            </a:pPr>
            <a:r>
              <a:rPr lang="en-US" sz="650" spc="50" dirty="0">
                <a:solidFill>
                  <a:schemeClr val="bg2"/>
                </a:solidFill>
                <a:latin typeface="Arial"/>
                <a:cs typeface="Arial"/>
              </a:rPr>
              <a:t>© 2015</a:t>
            </a:r>
            <a:r>
              <a:rPr lang="en-US" sz="650" spc="50" baseline="0" dirty="0">
                <a:solidFill>
                  <a:schemeClr val="bg2"/>
                </a:solidFill>
                <a:latin typeface="Arial"/>
                <a:cs typeface="Arial"/>
              </a:rPr>
              <a:t> </a:t>
            </a:r>
            <a:r>
              <a:rPr lang="en-US" sz="650" spc="50" dirty="0">
                <a:solidFill>
                  <a:schemeClr val="bg2"/>
                </a:solidFill>
                <a:latin typeface="Arial"/>
                <a:cs typeface="Arial"/>
              </a:rPr>
              <a:t>Ephesoft, Inc. All rights reserved.</a:t>
            </a:r>
            <a:endParaRPr lang="en-US" sz="650" b="1" spc="5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723774" y="1964267"/>
            <a:ext cx="5507038" cy="115057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latin typeface="Open Sans"/>
              </a:defRPr>
            </a:lvl1pPr>
          </a:lstStyle>
          <a:p>
            <a:r>
              <a:rPr lang="en-US"/>
              <a:t>PowerPoint style</a:t>
            </a:r>
          </a:p>
          <a:p>
            <a:r>
              <a:rPr lang="en-US"/>
              <a:t>and user guide</a:t>
            </a:r>
            <a:endParaRPr lang="en-US">
              <a:solidFill>
                <a:srgbClr val="0AF5E3"/>
              </a:solidFill>
            </a:endParaRP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723774" y="3101724"/>
            <a:ext cx="3008312" cy="547687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rgbClr val="FFFFFF"/>
                </a:solidFill>
                <a:latin typeface="Open Sans"/>
              </a:defRPr>
            </a:lvl1pPr>
          </a:lstStyle>
          <a:p>
            <a:pPr lvl="0"/>
            <a:r>
              <a:rPr lang="en-US"/>
              <a:t>August 2015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9066" y="4828280"/>
            <a:ext cx="9153065" cy="3152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004A30-0692-48DC-9F77-0DFE79050CB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00" y="69961"/>
            <a:ext cx="2113417" cy="2931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E3EB0C-F628-4F1F-9B3A-E0547FF1357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592" y="4918277"/>
            <a:ext cx="1071738" cy="14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36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46182" y="-38485"/>
            <a:ext cx="9236364" cy="466763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73667" y="4723920"/>
            <a:ext cx="592281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 : Change in Header Footer Toolbox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4723920"/>
            <a:ext cx="404860" cy="273844"/>
          </a:xfrm>
          <a:prstGeom prst="rect">
            <a:avLst/>
          </a:prstGeom>
        </p:spPr>
        <p:txBody>
          <a:bodyPr/>
          <a:lstStyle/>
          <a:p>
            <a:fld id="{DE7D73BC-932C-454A-8007-2CD59D8BD0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-118533" y="3039535"/>
            <a:ext cx="5852775" cy="1316182"/>
          </a:xfrm>
          <a:solidFill>
            <a:srgbClr val="F99D25"/>
          </a:solidFill>
        </p:spPr>
        <p:txBody>
          <a:bodyPr lIns="548640" tIns="91440" rIns="182880" bIns="91440"/>
          <a:lstStyle>
            <a:lvl1pPr marL="0" indent="-274320">
              <a:buSzPct val="75000"/>
              <a:buFontTx/>
              <a:buBlip>
                <a:blip r:embed="rId2"/>
              </a:buBlip>
              <a:defRPr>
                <a:solidFill>
                  <a:srgbClr val="FFFFFF"/>
                </a:solidFill>
              </a:defRPr>
            </a:lvl1pPr>
            <a:lvl2pPr marL="411480" indent="-228600">
              <a:buSzPct val="75000"/>
              <a:buFontTx/>
              <a:buBlip>
                <a:blip r:embed="rId2"/>
              </a:buBlip>
              <a:defRPr>
                <a:solidFill>
                  <a:srgbClr val="FFFFFF"/>
                </a:solidFill>
              </a:defRPr>
            </a:lvl2pPr>
            <a:lvl3pPr marL="502920" indent="-137160">
              <a:buClr>
                <a:srgbClr val="084975"/>
              </a:buClr>
              <a:buSzPct val="100000"/>
              <a:buFont typeface="Wingdings" charset="2"/>
              <a:buChar char="§"/>
              <a:defRPr>
                <a:solidFill>
                  <a:srgbClr val="FFFFFF"/>
                </a:solidFill>
              </a:defRPr>
            </a:lvl3pPr>
            <a:lvl4pPr marL="640080" indent="-137160">
              <a:buClr>
                <a:srgbClr val="084975"/>
              </a:buClr>
              <a:buSzPct val="100000"/>
              <a:buFont typeface="Wingdings" charset="2"/>
              <a:buChar char="§"/>
              <a:defRPr>
                <a:solidFill>
                  <a:srgbClr val="FFFFFF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2945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08497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08497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73667" y="4723920"/>
            <a:ext cx="592281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 : Change in Header Footer Toolbox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57200" y="4723920"/>
            <a:ext cx="404860" cy="273844"/>
          </a:xfrm>
          <a:prstGeom prst="rect">
            <a:avLst/>
          </a:prstGeom>
        </p:spPr>
        <p:txBody>
          <a:bodyPr/>
          <a:lstStyle/>
          <a:p>
            <a:fld id="{DE7D73BC-932C-454A-8007-2CD59D8BD03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3801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26">
            <a:extLst>
              <a:ext uri="{FF2B5EF4-FFF2-40B4-BE49-F238E27FC236}">
                <a16:creationId xmlns:a16="http://schemas.microsoft.com/office/drawing/2014/main" id="{551A746A-C28D-4C2C-A80D-2C93D7DDAC8A}"/>
              </a:ext>
            </a:extLst>
          </p:cNvPr>
          <p:cNvSpPr/>
          <p:nvPr userDrawn="1"/>
        </p:nvSpPr>
        <p:spPr>
          <a:xfrm flipV="1">
            <a:off x="-55140" y="2370036"/>
            <a:ext cx="9323203" cy="4980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9144000" cy="2370036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85000"/>
                  <a:alpha val="70000"/>
                </a:schemeClr>
              </a:gs>
              <a:gs pos="55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849" y="1320801"/>
            <a:ext cx="7772400" cy="637795"/>
          </a:xfrm>
          <a:noFill/>
        </p:spPr>
        <p:txBody>
          <a:bodyPr lIns="0" tIns="0" anchor="t" anchorCtr="0">
            <a:normAutofit/>
          </a:bodyPr>
          <a:lstStyle>
            <a:lvl1pPr algn="l">
              <a:defRPr sz="3600" b="0" cap="none">
                <a:solidFill>
                  <a:srgbClr val="08497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851" y="2626461"/>
            <a:ext cx="6517797" cy="1125140"/>
          </a:xfrm>
        </p:spPr>
        <p:txBody>
          <a:bodyPr lIns="0" anchor="t" anchorCtr="0">
            <a:normAutofit/>
          </a:bodyPr>
          <a:lstStyle>
            <a:lvl1pPr marL="0" indent="0">
              <a:buNone/>
              <a:defRPr sz="1350">
                <a:solidFill>
                  <a:srgbClr val="FFFF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 descr="e-bullet-yellow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11" y="1508682"/>
            <a:ext cx="499757" cy="234586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2" y="4982407"/>
            <a:ext cx="9143999" cy="16158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50" dirty="0">
                <a:solidFill>
                  <a:schemeClr val="bg1">
                    <a:lumMod val="95000"/>
                  </a:schemeClr>
                </a:solidFill>
              </a:rPr>
              <a:t>© </a:t>
            </a:r>
            <a:r>
              <a:rPr lang="en-US" sz="450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2018, iText Group NV, iText Software Corp., iText Software BVBA</a:t>
            </a:r>
            <a:endParaRPr lang="en-US" sz="45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589" y="202960"/>
            <a:ext cx="1285389" cy="13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88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: Change in Header Footer Toolbox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73BC-932C-454A-8007-2CD59D8BD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26"/>
          <p:cNvSpPr/>
          <p:nvPr userDrawn="1"/>
        </p:nvSpPr>
        <p:spPr>
          <a:xfrm flipV="1">
            <a:off x="-2381" y="0"/>
            <a:ext cx="9144000" cy="4828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723774" y="1964267"/>
            <a:ext cx="5507038" cy="115057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600" b="1" baseline="0">
                <a:solidFill>
                  <a:srgbClr val="F3F4F4"/>
                </a:solidFill>
                <a:latin typeface="Open Sans"/>
              </a:defRPr>
            </a:lvl1pPr>
          </a:lstStyle>
          <a:p>
            <a:r>
              <a:rPr lang="en-US"/>
              <a:t>PowerPoint style</a:t>
            </a:r>
          </a:p>
          <a:p>
            <a:r>
              <a:rPr lang="en-US"/>
              <a:t>and user guide.</a:t>
            </a:r>
            <a:endParaRPr lang="en-US">
              <a:solidFill>
                <a:srgbClr val="0AF5E3"/>
              </a:solidFill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723774" y="3101724"/>
            <a:ext cx="3008312" cy="547687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rgbClr val="FFFFFF"/>
                </a:solidFill>
                <a:latin typeface="Open Sans"/>
              </a:defRPr>
            </a:lvl1pPr>
          </a:lstStyle>
          <a:p>
            <a:pPr lvl="0"/>
            <a:r>
              <a:rPr lang="en-US"/>
              <a:t>August 2015</a:t>
            </a:r>
          </a:p>
        </p:txBody>
      </p:sp>
      <p:sp>
        <p:nvSpPr>
          <p:cNvPr id="14" name="Slide Number Placeholder 8"/>
          <p:cNvSpPr txBox="1">
            <a:spLocks/>
          </p:cNvSpPr>
          <p:nvPr userDrawn="1"/>
        </p:nvSpPr>
        <p:spPr>
          <a:xfrm>
            <a:off x="4465342" y="4854143"/>
            <a:ext cx="4678658" cy="238632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56463" algn="l"/>
              </a:tabLst>
              <a:defRPr/>
            </a:pPr>
            <a:r>
              <a:rPr lang="en-US" sz="650" spc="50" dirty="0">
                <a:solidFill>
                  <a:schemeClr val="bg2"/>
                </a:solidFill>
                <a:latin typeface="Arial"/>
                <a:cs typeface="Arial"/>
              </a:rPr>
              <a:t>© 2015</a:t>
            </a:r>
            <a:r>
              <a:rPr lang="en-US" sz="650" spc="50" baseline="0" dirty="0">
                <a:solidFill>
                  <a:schemeClr val="bg2"/>
                </a:solidFill>
                <a:latin typeface="Arial"/>
                <a:cs typeface="Arial"/>
              </a:rPr>
              <a:t> </a:t>
            </a:r>
            <a:r>
              <a:rPr lang="en-US" sz="650" spc="50" dirty="0">
                <a:solidFill>
                  <a:schemeClr val="bg2"/>
                </a:solidFill>
                <a:latin typeface="Arial"/>
                <a:cs typeface="Arial"/>
              </a:rPr>
              <a:t>Ephesoft, Inc. All rights reserved.</a:t>
            </a:r>
            <a:endParaRPr lang="en-US" sz="650" b="1" spc="5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-9066" y="4828280"/>
            <a:ext cx="9153065" cy="3152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BCFE7B-DED9-4EB0-A68B-36D9A8A1F07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00" y="69961"/>
            <a:ext cx="2113417" cy="2931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725B5E2-60B3-4CA6-A7EC-3943BD3BAFD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592" y="4918277"/>
            <a:ext cx="1071738" cy="14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9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723774" y="1964267"/>
            <a:ext cx="5507038" cy="115057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  <a:latin typeface="Open Sans"/>
              </a:defRPr>
            </a:lvl1pPr>
          </a:lstStyle>
          <a:p>
            <a:r>
              <a:rPr lang="en-US"/>
              <a:t>PowerPoint style</a:t>
            </a:r>
          </a:p>
          <a:p>
            <a:r>
              <a:rPr lang="en-US"/>
              <a:t>and user guide.</a:t>
            </a:r>
            <a:endParaRPr lang="en-US">
              <a:solidFill>
                <a:srgbClr val="0AF5E3"/>
              </a:solidFill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723774" y="3101724"/>
            <a:ext cx="3008312" cy="547687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rgbClr val="000000"/>
                </a:solidFill>
                <a:latin typeface="Open Sans"/>
              </a:defRPr>
            </a:lvl1pPr>
          </a:lstStyle>
          <a:p>
            <a:pPr lvl="0"/>
            <a:r>
              <a:rPr lang="en-US"/>
              <a:t>August 2015</a:t>
            </a:r>
          </a:p>
        </p:txBody>
      </p:sp>
      <p:sp>
        <p:nvSpPr>
          <p:cNvPr id="14" name="Slide Number Placeholder 8"/>
          <p:cNvSpPr txBox="1">
            <a:spLocks/>
          </p:cNvSpPr>
          <p:nvPr userDrawn="1"/>
        </p:nvSpPr>
        <p:spPr>
          <a:xfrm>
            <a:off x="4465342" y="4854143"/>
            <a:ext cx="4678658" cy="238632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56463" algn="l"/>
              </a:tabLst>
              <a:defRPr/>
            </a:pPr>
            <a:r>
              <a:rPr lang="en-US" sz="650" spc="50" dirty="0">
                <a:solidFill>
                  <a:schemeClr val="bg2"/>
                </a:solidFill>
                <a:latin typeface="Arial"/>
                <a:cs typeface="Arial"/>
              </a:rPr>
              <a:t>© 2015</a:t>
            </a:r>
            <a:r>
              <a:rPr lang="en-US" sz="650" spc="50" baseline="0" dirty="0">
                <a:solidFill>
                  <a:schemeClr val="bg2"/>
                </a:solidFill>
                <a:latin typeface="Arial"/>
                <a:cs typeface="Arial"/>
              </a:rPr>
              <a:t> </a:t>
            </a:r>
            <a:r>
              <a:rPr lang="en-US" sz="650" spc="50" dirty="0">
                <a:solidFill>
                  <a:schemeClr val="bg2"/>
                </a:solidFill>
                <a:latin typeface="Arial"/>
                <a:cs typeface="Arial"/>
              </a:rPr>
              <a:t>Ephesoft, Inc. All rights reserved.</a:t>
            </a:r>
            <a:endParaRPr lang="en-US" sz="650" b="1" spc="5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-9066" y="4828280"/>
            <a:ext cx="9153065" cy="3152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B45CB1-58C8-4C9A-891E-DB2A531CC1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00" y="69961"/>
            <a:ext cx="2113417" cy="2931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5992DF-E8E5-4F2A-AA52-C914B3E990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592" y="4918277"/>
            <a:ext cx="1071738" cy="14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4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723774" y="1964267"/>
            <a:ext cx="5507038" cy="115057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  <a:latin typeface="Open Sans"/>
              </a:defRPr>
            </a:lvl1pPr>
          </a:lstStyle>
          <a:p>
            <a:r>
              <a:rPr lang="en-US"/>
              <a:t>PowerPoint style</a:t>
            </a:r>
          </a:p>
          <a:p>
            <a:r>
              <a:rPr lang="en-US"/>
              <a:t>and user guide.</a:t>
            </a:r>
            <a:endParaRPr lang="en-US">
              <a:solidFill>
                <a:srgbClr val="0AF5E3"/>
              </a:solidFill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723774" y="3101724"/>
            <a:ext cx="3008312" cy="547687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rgbClr val="000000"/>
                </a:solidFill>
                <a:latin typeface="Open Sans"/>
              </a:defRPr>
            </a:lvl1pPr>
          </a:lstStyle>
          <a:p>
            <a:pPr lvl="0"/>
            <a:r>
              <a:rPr lang="en-US"/>
              <a:t>August 2015</a:t>
            </a:r>
          </a:p>
        </p:txBody>
      </p:sp>
      <p:sp>
        <p:nvSpPr>
          <p:cNvPr id="14" name="Slide Number Placeholder 8"/>
          <p:cNvSpPr txBox="1">
            <a:spLocks/>
          </p:cNvSpPr>
          <p:nvPr userDrawn="1"/>
        </p:nvSpPr>
        <p:spPr>
          <a:xfrm>
            <a:off x="4465342" y="4854143"/>
            <a:ext cx="4678658" cy="238632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56463" algn="l"/>
              </a:tabLst>
              <a:defRPr/>
            </a:pPr>
            <a:r>
              <a:rPr lang="en-US" sz="650" spc="50" dirty="0">
                <a:solidFill>
                  <a:schemeClr val="bg2"/>
                </a:solidFill>
                <a:latin typeface="Arial"/>
                <a:cs typeface="Arial"/>
              </a:rPr>
              <a:t>© 2015</a:t>
            </a:r>
            <a:r>
              <a:rPr lang="en-US" sz="650" spc="50" baseline="0" dirty="0">
                <a:solidFill>
                  <a:schemeClr val="bg2"/>
                </a:solidFill>
                <a:latin typeface="Arial"/>
                <a:cs typeface="Arial"/>
              </a:rPr>
              <a:t> </a:t>
            </a:r>
            <a:r>
              <a:rPr lang="en-US" sz="650" spc="50" dirty="0">
                <a:solidFill>
                  <a:schemeClr val="bg2"/>
                </a:solidFill>
                <a:latin typeface="Arial"/>
                <a:cs typeface="Arial"/>
              </a:rPr>
              <a:t>Ephesoft, Inc. All rights reserved.</a:t>
            </a:r>
            <a:endParaRPr lang="en-US" sz="650" b="1" spc="5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-9066" y="4828280"/>
            <a:ext cx="9153065" cy="3152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5992DF-E8E5-4F2A-AA52-C914B3E990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592" y="4918277"/>
            <a:ext cx="1071738" cy="148635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AB2CFBC-BD8A-4F37-918D-D19E9A88A0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4773" y="622965"/>
            <a:ext cx="7994483" cy="347910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06A0DD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2" name="Title Placeholder 6">
            <a:extLst>
              <a:ext uri="{FF2B5EF4-FFF2-40B4-BE49-F238E27FC236}">
                <a16:creationId xmlns:a16="http://schemas.microsoft.com/office/drawing/2014/main" id="{DFE3D335-5771-46FB-9D02-405500C2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196903"/>
            <a:ext cx="7721918" cy="392545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defRPr sz="2400"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31B194-1166-41D4-8BAE-91D6975E99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42" y="301100"/>
            <a:ext cx="285750" cy="18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3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723774" y="1964267"/>
            <a:ext cx="5507038" cy="115057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  <a:latin typeface="Open Sans"/>
              </a:defRPr>
            </a:lvl1pPr>
          </a:lstStyle>
          <a:p>
            <a:r>
              <a:rPr lang="en-US"/>
              <a:t>PowerPoint style</a:t>
            </a:r>
          </a:p>
          <a:p>
            <a:r>
              <a:rPr lang="en-US"/>
              <a:t>and user guide.</a:t>
            </a:r>
            <a:endParaRPr lang="en-US">
              <a:solidFill>
                <a:srgbClr val="0AF5E3"/>
              </a:solidFill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723774" y="3101724"/>
            <a:ext cx="3008312" cy="547687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rgbClr val="000000"/>
                </a:solidFill>
                <a:latin typeface="Open Sans"/>
              </a:defRPr>
            </a:lvl1pPr>
          </a:lstStyle>
          <a:p>
            <a:pPr lvl="0"/>
            <a:r>
              <a:rPr lang="en-US"/>
              <a:t>August 2015</a:t>
            </a:r>
          </a:p>
        </p:txBody>
      </p:sp>
      <p:sp>
        <p:nvSpPr>
          <p:cNvPr id="14" name="Slide Number Placeholder 8"/>
          <p:cNvSpPr txBox="1">
            <a:spLocks/>
          </p:cNvSpPr>
          <p:nvPr userDrawn="1"/>
        </p:nvSpPr>
        <p:spPr>
          <a:xfrm>
            <a:off x="4465342" y="4854143"/>
            <a:ext cx="4678658" cy="238632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56463" algn="l"/>
              </a:tabLst>
              <a:defRPr/>
            </a:pPr>
            <a:r>
              <a:rPr lang="en-US" sz="650" spc="50" dirty="0">
                <a:solidFill>
                  <a:schemeClr val="bg2"/>
                </a:solidFill>
                <a:latin typeface="Arial"/>
                <a:cs typeface="Arial"/>
              </a:rPr>
              <a:t>© 2015</a:t>
            </a:r>
            <a:r>
              <a:rPr lang="en-US" sz="650" spc="50" baseline="0" dirty="0">
                <a:solidFill>
                  <a:schemeClr val="bg2"/>
                </a:solidFill>
                <a:latin typeface="Arial"/>
                <a:cs typeface="Arial"/>
              </a:rPr>
              <a:t> </a:t>
            </a:r>
            <a:r>
              <a:rPr lang="en-US" sz="650" spc="50" dirty="0">
                <a:solidFill>
                  <a:schemeClr val="bg2"/>
                </a:solidFill>
                <a:latin typeface="Arial"/>
                <a:cs typeface="Arial"/>
              </a:rPr>
              <a:t>Ephesoft, Inc. All rights reserved.</a:t>
            </a:r>
            <a:endParaRPr lang="en-US" sz="650" b="1" spc="5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-9066" y="4828280"/>
            <a:ext cx="9153065" cy="3152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67BC0F-3B89-4325-A372-94062BE1B3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592" y="4918277"/>
            <a:ext cx="1071738" cy="14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2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Body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571501" y="930798"/>
            <a:ext cx="7982869" cy="3671430"/>
          </a:xfrm>
        </p:spPr>
        <p:txBody>
          <a:bodyPr>
            <a:noAutofit/>
          </a:bodyPr>
          <a:lstStyle>
            <a:lvl1pPr marL="285750" indent="-285750">
              <a:buFont typeface="Lucida Grande"/>
              <a:buChar char="–"/>
              <a:defRPr sz="1800" spc="0">
                <a:latin typeface="Calibri" panose="020F0502020204030204" pitchFamily="34" charset="0"/>
              </a:defRPr>
            </a:lvl1pPr>
            <a:lvl2pPr marL="742950" indent="-285750">
              <a:buFont typeface="Lucida Grande"/>
              <a:buChar char="–"/>
              <a:defRPr sz="1800" spc="0">
                <a:latin typeface="Calibri" panose="020F0502020204030204" pitchFamily="34" charset="0"/>
              </a:defRPr>
            </a:lvl2pPr>
            <a:lvl3pPr marL="1143000" indent="-228600">
              <a:buFont typeface="Lucida Grande"/>
              <a:buChar char="–"/>
              <a:defRPr sz="1800" spc="0">
                <a:latin typeface="Calibri" panose="020F0502020204030204" pitchFamily="34" charset="0"/>
              </a:defRPr>
            </a:lvl3pPr>
            <a:lvl4pPr marL="1600200" indent="-228600">
              <a:buFont typeface="Lucida Grande"/>
              <a:buChar char="–"/>
              <a:defRPr sz="1800" spc="0">
                <a:latin typeface="Calibri" panose="020F0502020204030204" pitchFamily="34" charset="0"/>
              </a:defRPr>
            </a:lvl4pPr>
          </a:lstStyle>
          <a:p>
            <a:pPr lvl="0"/>
            <a:r>
              <a:rPr lang="en-US"/>
              <a:t>Click to edit text style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itle Placeholder 6"/>
          <p:cNvSpPr>
            <a:spLocks noGrp="1"/>
          </p:cNvSpPr>
          <p:nvPr>
            <p:ph type="title"/>
          </p:nvPr>
        </p:nvSpPr>
        <p:spPr>
          <a:xfrm>
            <a:off x="571501" y="196903"/>
            <a:ext cx="7721918" cy="392545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defRPr sz="2400"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24904-1AD1-4F11-8D7E-EC41F1D404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42" y="301100"/>
            <a:ext cx="285750" cy="18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title + 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584868" y="1700213"/>
            <a:ext cx="7982870" cy="269875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54773" y="622965"/>
            <a:ext cx="7994483" cy="347910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06A0DD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0" name="Title Placeholder 6"/>
          <p:cNvSpPr>
            <a:spLocks noGrp="1"/>
          </p:cNvSpPr>
          <p:nvPr>
            <p:ph type="title"/>
          </p:nvPr>
        </p:nvSpPr>
        <p:spPr>
          <a:xfrm>
            <a:off x="571501" y="196903"/>
            <a:ext cx="7721918" cy="392545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defRPr sz="2400"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40B6C8-F965-401B-B711-A2C3E3345B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42" y="301100"/>
            <a:ext cx="285750" cy="18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9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26"/>
          <p:cNvSpPr/>
          <p:nvPr userDrawn="1"/>
        </p:nvSpPr>
        <p:spPr>
          <a:xfrm flipV="1">
            <a:off x="-2381" y="0"/>
            <a:ext cx="9144000" cy="4828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201846" y="2258732"/>
            <a:ext cx="2522549" cy="54810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600" b="1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Thank you</a:t>
            </a:r>
            <a:endParaRPr lang="en-US">
              <a:solidFill>
                <a:srgbClr val="0AF5E3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4828280"/>
            <a:ext cx="9153065" cy="3152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80133" y="640786"/>
            <a:ext cx="4609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Extracting Meaning from Unstructured Content</a:t>
            </a:r>
            <a:endParaRPr lang="de-DE" b="1">
              <a:solidFill>
                <a:srgbClr val="24DEE8"/>
              </a:solidFill>
              <a:latin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4284E69-46B4-46E8-AA60-292791EAC3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00" y="69961"/>
            <a:ext cx="2113417" cy="2931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A8A918-7303-4302-BB87-27610FEB7C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592" y="4918277"/>
            <a:ext cx="1071738" cy="148635"/>
          </a:xfrm>
          <a:prstGeom prst="rect">
            <a:avLst/>
          </a:prstGeom>
        </p:spPr>
      </p:pic>
      <p:pic>
        <p:nvPicPr>
          <p:cNvPr id="9" name="Picture 8" descr="e-bullet-yellow.png">
            <a:extLst>
              <a:ext uri="{FF2B5EF4-FFF2-40B4-BE49-F238E27FC236}">
                <a16:creationId xmlns:a16="http://schemas.microsoft.com/office/drawing/2014/main" id="{D1A8B31E-6BBF-4DA1-889A-6E6ADB42681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9018" y="2348214"/>
            <a:ext cx="589810" cy="36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5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34827" y="-66117"/>
            <a:ext cx="9213653" cy="29675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-34827" y="-92364"/>
            <a:ext cx="9213653" cy="2318651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85000"/>
                  <a:alpha val="70000"/>
                </a:schemeClr>
              </a:gs>
              <a:gs pos="55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34827" y="2229119"/>
            <a:ext cx="9213653" cy="2967507"/>
          </a:xfrm>
          <a:prstGeom prst="rect">
            <a:avLst/>
          </a:prstGeom>
          <a:solidFill>
            <a:srgbClr val="F99D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3754" y="2633153"/>
            <a:ext cx="7772400" cy="828339"/>
          </a:xfrm>
          <a:noFill/>
        </p:spPr>
        <p:txBody>
          <a:bodyPr lIns="0" anchor="t" anchorCtr="0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198395"/>
            <a:ext cx="6400800" cy="613201"/>
          </a:xfrm>
        </p:spPr>
        <p:txBody>
          <a:bodyPr lIns="0" anchor="t" anchorCtr="0">
            <a:normAutofit/>
          </a:bodyPr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1885" y="754919"/>
            <a:ext cx="5220229" cy="719279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0" y="4982406"/>
            <a:ext cx="9143999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bg1">
                    <a:lumMod val="95000"/>
                  </a:schemeClr>
                </a:solidFill>
              </a:rPr>
              <a:t>© </a:t>
            </a:r>
            <a:r>
              <a:rPr lang="en-US" sz="600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2018, iText Group NV, iText Software Corp., iText Software BVBA – All rights reserved</a:t>
            </a:r>
            <a:endParaRPr lang="en-US" sz="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44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6"/>
          <p:cNvSpPr>
            <a:spLocks noGrp="1"/>
          </p:cNvSpPr>
          <p:nvPr>
            <p:ph type="title"/>
          </p:nvPr>
        </p:nvSpPr>
        <p:spPr>
          <a:xfrm>
            <a:off x="444686" y="133491"/>
            <a:ext cx="7996237" cy="466872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idx="1"/>
          </p:nvPr>
        </p:nvSpPr>
        <p:spPr>
          <a:xfrm>
            <a:off x="444686" y="800935"/>
            <a:ext cx="7996237" cy="3598028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/>
              <a:t>Click to edit text style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8"/>
          <p:cNvSpPr txBox="1">
            <a:spLocks/>
          </p:cNvSpPr>
          <p:nvPr/>
        </p:nvSpPr>
        <p:spPr>
          <a:xfrm>
            <a:off x="4167903" y="4702977"/>
            <a:ext cx="4678658" cy="238632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56463" algn="l"/>
              </a:tabLst>
              <a:defRPr/>
            </a:pPr>
            <a:r>
              <a:rPr lang="en-US" sz="650" spc="0" dirty="0">
                <a:solidFill>
                  <a:schemeClr val="bg2"/>
                </a:solidFill>
                <a:latin typeface="Arial"/>
                <a:cs typeface="Arial"/>
              </a:rPr>
              <a:t>© 2015</a:t>
            </a:r>
            <a:r>
              <a:rPr lang="en-US" sz="650" spc="0" baseline="0" dirty="0">
                <a:solidFill>
                  <a:schemeClr val="bg2"/>
                </a:solidFill>
                <a:latin typeface="Arial"/>
                <a:cs typeface="Arial"/>
              </a:rPr>
              <a:t> </a:t>
            </a:r>
            <a:r>
              <a:rPr lang="en-US" sz="650" spc="0" dirty="0">
                <a:solidFill>
                  <a:schemeClr val="bg2"/>
                </a:solidFill>
                <a:latin typeface="Arial"/>
                <a:cs typeface="Arial"/>
              </a:rPr>
              <a:t>Ephesoft, Inc. All rights reserved.</a:t>
            </a:r>
            <a:r>
              <a:rPr lang="en-US" sz="650" spc="0" baseline="0" dirty="0">
                <a:solidFill>
                  <a:schemeClr val="bg2"/>
                </a:solidFill>
                <a:latin typeface="Arial"/>
                <a:cs typeface="Arial"/>
              </a:rPr>
              <a:t>  </a:t>
            </a:r>
            <a:r>
              <a:rPr lang="en-US" sz="650" b="1" spc="0" baseline="0" dirty="0">
                <a:solidFill>
                  <a:schemeClr val="bg2"/>
                </a:solidFill>
                <a:latin typeface="Arial"/>
                <a:cs typeface="Arial"/>
              </a:rPr>
              <a:t> </a:t>
            </a:r>
            <a:fld id="{E660F83B-9819-8D4C-B1F4-31B13C551FB0}" type="slidenum">
              <a:rPr lang="en-US" sz="650" b="1" spc="0" smtClean="0">
                <a:solidFill>
                  <a:schemeClr val="bg2"/>
                </a:solidFill>
                <a:latin typeface="Arial"/>
                <a:cs typeface="Arial"/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256463" algn="l"/>
                </a:tabLst>
                <a:defRPr/>
              </a:pPr>
              <a:t>‹#›</a:t>
            </a:fld>
            <a:endParaRPr lang="en-US" sz="650" b="1" spc="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9066" y="4828280"/>
            <a:ext cx="9153065" cy="3152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483094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864BDF-D669-43EE-A561-02680F5DF0AC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592" y="4918277"/>
            <a:ext cx="1071738" cy="14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8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7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57" r:id="rId10"/>
    <p:sldLayoutId id="2147483653" r:id="rId11"/>
    <p:sldLayoutId id="2147483669" r:id="rId12"/>
    <p:sldLayoutId id="2147483671" r:id="rId13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1800" b="1" i="0" kern="1200" spc="0" baseline="0">
          <a:solidFill>
            <a:schemeClr val="tx1"/>
          </a:solidFill>
          <a:latin typeface="Open Sans"/>
          <a:ea typeface="+mj-ea"/>
          <a:cs typeface="Arial" panose="020B0604020202020204" pitchFamily="34" charset="0"/>
        </a:defRPr>
      </a:lvl1pPr>
    </p:titleStyle>
    <p:bodyStyle>
      <a:lvl1pPr marL="285750" indent="-285750" algn="l" defTabSz="457200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Font typeface="Lucida Grande"/>
        <a:buChar char="–"/>
        <a:defRPr sz="1600" b="0" i="0" kern="1200" spc="0">
          <a:solidFill>
            <a:schemeClr val="tx1"/>
          </a:solidFill>
          <a:latin typeface="Open Sans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Font typeface="Lucida Grande"/>
        <a:buChar char="–"/>
        <a:defRPr sz="1600" b="0" i="0" kern="1200" spc="0">
          <a:solidFill>
            <a:schemeClr val="tx1"/>
          </a:solidFill>
          <a:latin typeface="Open Sans"/>
          <a:ea typeface="+mn-ea"/>
          <a:cs typeface="Arial"/>
        </a:defRPr>
      </a:lvl2pPr>
      <a:lvl3pPr marL="1200150" indent="-285750" algn="l" defTabSz="457200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Font typeface="Lucida Grande"/>
        <a:buChar char="–"/>
        <a:defRPr sz="1600" b="0" i="0" kern="1200" spc="0">
          <a:solidFill>
            <a:schemeClr val="tx1"/>
          </a:solidFill>
          <a:latin typeface="Open Sans"/>
          <a:ea typeface="+mn-ea"/>
          <a:cs typeface="Arial"/>
        </a:defRPr>
      </a:lvl3pPr>
      <a:lvl4pPr marL="1657350" indent="-285750" algn="l" defTabSz="457200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Font typeface="Lucida Grande"/>
        <a:buChar char="–"/>
        <a:defRPr sz="1600" b="0" i="0" kern="1200" spc="0">
          <a:solidFill>
            <a:schemeClr val="tx1"/>
          </a:solidFill>
          <a:latin typeface="Open Sans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.wmf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7905" y="2495550"/>
            <a:ext cx="1468198" cy="82833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DITO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44A48A-E5AD-414D-8569-50BD9289AD27}"/>
              </a:ext>
            </a:extLst>
          </p:cNvPr>
          <p:cNvSpPr/>
          <p:nvPr/>
        </p:nvSpPr>
        <p:spPr>
          <a:xfrm>
            <a:off x="1457697" y="3208595"/>
            <a:ext cx="5708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>
                <a:solidFill>
                  <a:srgbClr val="07497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Accelerate data and form workflow cycles </a:t>
            </a:r>
            <a:r>
              <a:rPr lang="pt-BR" sz="2400" dirty="0">
                <a:solidFill>
                  <a:srgbClr val="07497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endParaRPr lang="en-US" sz="2400" dirty="0">
              <a:solidFill>
                <a:srgbClr val="07497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E90BDE-ACEA-4821-AD2C-7B64D7153C46}"/>
              </a:ext>
            </a:extLst>
          </p:cNvPr>
          <p:cNvSpPr txBox="1"/>
          <p:nvPr/>
        </p:nvSpPr>
        <p:spPr>
          <a:xfrm>
            <a:off x="309053" y="3920807"/>
            <a:ext cx="3317474" cy="722659"/>
          </a:xfrm>
          <a:prstGeom prst="rect">
            <a:avLst/>
          </a:prstGeom>
        </p:spPr>
        <p:txBody>
          <a:bodyPr vert="horz" wrap="square" lIns="0" tIns="45720" rIns="91440" bIns="45720" rtlCol="0" anchor="t">
            <a:noAutofit/>
          </a:bodyPr>
          <a:lstStyle/>
          <a:p>
            <a:r>
              <a:rPr lang="en-US"/>
              <a:t>Dr. Aykut </a:t>
            </a:r>
            <a:r>
              <a:rPr lang="en-US" dirty="0"/>
              <a:t>Avci</a:t>
            </a:r>
          </a:p>
          <a:p>
            <a:r>
              <a:rPr lang="en-US" sz="1600" dirty="0"/>
              <a:t>Software Development Manager</a:t>
            </a:r>
          </a:p>
        </p:txBody>
      </p:sp>
    </p:spTree>
    <p:extLst>
      <p:ext uri="{BB962C8B-B14F-4D97-AF65-F5344CB8AC3E}">
        <p14:creationId xmlns:p14="http://schemas.microsoft.com/office/powerpoint/2010/main" val="211530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D217FC95-4984-439B-880A-8B689D364759}"/>
              </a:ext>
            </a:extLst>
          </p:cNvPr>
          <p:cNvSpPr/>
          <p:nvPr/>
        </p:nvSpPr>
        <p:spPr>
          <a:xfrm>
            <a:off x="0" y="58560"/>
            <a:ext cx="9144000" cy="479135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263A2FE-FC97-4560-941B-2C782B033A59}"/>
              </a:ext>
            </a:extLst>
          </p:cNvPr>
          <p:cNvSpPr/>
          <p:nvPr/>
        </p:nvSpPr>
        <p:spPr>
          <a:xfrm>
            <a:off x="0" y="0"/>
            <a:ext cx="9144000" cy="552972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064183-8CD4-41C2-B061-715F26B7AF33}"/>
              </a:ext>
            </a:extLst>
          </p:cNvPr>
          <p:cNvSpPr txBox="1">
            <a:spLocks/>
          </p:cNvSpPr>
          <p:nvPr/>
        </p:nvSpPr>
        <p:spPr>
          <a:xfrm>
            <a:off x="557212" y="115218"/>
            <a:ext cx="7616999" cy="36997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i="0" kern="1200" spc="0" baseline="0">
                <a:solidFill>
                  <a:schemeClr val="tx1"/>
                </a:solidFill>
                <a:latin typeface="Open Sans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j-ea"/>
                <a:cs typeface="Arial" panose="020B0604020202020204" pitchFamily="34" charset="0"/>
              </a:rPr>
              <a:t>PDF Output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9DB00F95-7717-4483-913D-8E901579A0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70" y="184411"/>
            <a:ext cx="285750" cy="184150"/>
          </a:xfrm>
          <a:prstGeom prst="rect">
            <a:avLst/>
          </a:prstGeom>
        </p:spPr>
      </p:pic>
      <p:sp>
        <p:nvSpPr>
          <p:cNvPr id="108" name="Content Placeholder 2">
            <a:extLst>
              <a:ext uri="{FF2B5EF4-FFF2-40B4-BE49-F238E27FC236}">
                <a16:creationId xmlns:a16="http://schemas.microsoft.com/office/drawing/2014/main" id="{F0757128-E01C-4420-A515-C5284210BF12}"/>
              </a:ext>
            </a:extLst>
          </p:cNvPr>
          <p:cNvSpPr txBox="1">
            <a:spLocks/>
          </p:cNvSpPr>
          <p:nvPr/>
        </p:nvSpPr>
        <p:spPr>
          <a:xfrm>
            <a:off x="125404" y="721079"/>
            <a:ext cx="3281390" cy="4422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457200" rtl="0" eaLnBrk="1" latinLnBrk="0" hangingPunct="1">
              <a:spcBef>
                <a:spcPct val="20000"/>
              </a:spcBef>
              <a:buClr>
                <a:srgbClr val="084975"/>
              </a:buClr>
              <a:buSzPct val="75000"/>
              <a:buFontTx/>
              <a:buBlip>
                <a:blip r:embed="rId4"/>
              </a:buBlip>
              <a:defRPr sz="1800" kern="1200">
                <a:solidFill>
                  <a:srgbClr val="272727"/>
                </a:solidFill>
                <a:latin typeface="+mn-lt"/>
                <a:ea typeface="+mn-ea"/>
                <a:cs typeface="+mn-cs"/>
              </a:defRPr>
            </a:lvl1pPr>
            <a:lvl2pPr marL="411480" indent="-228600" algn="l" defTabSz="457200" rtl="0" eaLnBrk="1" latinLnBrk="0" hangingPunct="1">
              <a:spcBef>
                <a:spcPct val="20000"/>
              </a:spcBef>
              <a:buClr>
                <a:srgbClr val="084975"/>
              </a:buClr>
              <a:buSzPct val="75000"/>
              <a:buFontTx/>
              <a:buBlip>
                <a:blip r:embed="rId4"/>
              </a:buBlip>
              <a:defRPr sz="1600" kern="1200">
                <a:solidFill>
                  <a:srgbClr val="272727"/>
                </a:solidFill>
                <a:latin typeface="+mn-lt"/>
                <a:ea typeface="+mn-ea"/>
                <a:cs typeface="+mn-cs"/>
              </a:defRPr>
            </a:lvl2pPr>
            <a:lvl3pPr marL="502920" indent="-137160" algn="l" defTabSz="457200" rtl="0" eaLnBrk="1" latinLnBrk="0" hangingPunct="1">
              <a:spcBef>
                <a:spcPct val="20000"/>
              </a:spcBef>
              <a:buClr>
                <a:srgbClr val="F99D25"/>
              </a:buClr>
              <a:buSzPct val="100000"/>
              <a:buFont typeface="Wingdings" charset="2"/>
              <a:buChar char="§"/>
              <a:defRPr sz="1400" kern="1200">
                <a:solidFill>
                  <a:srgbClr val="272727"/>
                </a:solidFill>
                <a:latin typeface="+mn-lt"/>
                <a:ea typeface="+mn-ea"/>
                <a:cs typeface="+mn-cs"/>
              </a:defRPr>
            </a:lvl3pPr>
            <a:lvl4pPr marL="640080" indent="-137160" algn="l" defTabSz="457200" rtl="0" eaLnBrk="1" latinLnBrk="0" hangingPunct="1">
              <a:spcBef>
                <a:spcPct val="20000"/>
              </a:spcBef>
              <a:buClr>
                <a:srgbClr val="F99D25"/>
              </a:buClr>
              <a:buSzPct val="100000"/>
              <a:buFont typeface="Wingdings" charset="2"/>
              <a:buChar char="§"/>
              <a:defRPr sz="1200" kern="1200">
                <a:solidFill>
                  <a:srgbClr val="272727"/>
                </a:solidFill>
                <a:latin typeface="+mn-lt"/>
                <a:ea typeface="+mn-ea"/>
                <a:cs typeface="+mn-cs"/>
              </a:defRPr>
            </a:lvl4pPr>
            <a:lvl5pPr marL="731520" indent="-100584" algn="l" defTabSz="457200" rtl="0" eaLnBrk="1" latinLnBrk="0" hangingPunct="1">
              <a:spcBef>
                <a:spcPct val="20000"/>
              </a:spcBef>
              <a:buClr>
                <a:srgbClr val="F99D25"/>
              </a:buClr>
              <a:buSzPct val="100000"/>
              <a:buFont typeface="Wingdings" charset="2"/>
              <a:buChar char="§"/>
              <a:defRPr sz="1200" kern="1200">
                <a:solidFill>
                  <a:srgbClr val="27272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lvl="1" indent="0">
              <a:buNone/>
            </a:pPr>
            <a:endParaRPr lang="en-GB" dirty="0">
              <a:solidFill>
                <a:srgbClr val="084975"/>
              </a:solidFill>
              <a:latin typeface="Calibri"/>
            </a:endParaRPr>
          </a:p>
          <a:p>
            <a:pPr lvl="0"/>
            <a:r>
              <a:rPr lang="en-GB" sz="1600" b="1" dirty="0">
                <a:latin typeface="Calibri"/>
              </a:rPr>
              <a:t>Integrates </a:t>
            </a:r>
            <a:r>
              <a:rPr lang="en-GB" sz="1600" b="1" dirty="0" err="1">
                <a:latin typeface="Calibri"/>
              </a:rPr>
              <a:t>iText</a:t>
            </a:r>
            <a:r>
              <a:rPr lang="en-GB" sz="1600" b="1" dirty="0">
                <a:latin typeface="Calibri"/>
              </a:rPr>
              <a:t> core 7 features</a:t>
            </a:r>
          </a:p>
          <a:p>
            <a:pPr lvl="0" indent="0">
              <a:buNone/>
            </a:pPr>
            <a:endParaRPr lang="en-GB" sz="1600" b="1" dirty="0">
              <a:latin typeface="Calibri"/>
            </a:endParaRPr>
          </a:p>
          <a:p>
            <a:pPr lvl="1"/>
            <a:r>
              <a:rPr lang="en-GB" sz="1400" dirty="0">
                <a:latin typeface="Calibri"/>
              </a:rPr>
              <a:t>Output is a PDF</a:t>
            </a:r>
          </a:p>
          <a:p>
            <a:pPr lvl="1"/>
            <a:r>
              <a:rPr lang="en-GB" sz="1400" dirty="0">
                <a:latin typeface="Calibri"/>
              </a:rPr>
              <a:t>Add digital signatures to output PDF</a:t>
            </a:r>
          </a:p>
          <a:p>
            <a:pPr lvl="1"/>
            <a:r>
              <a:rPr lang="en-GB" sz="1400" dirty="0">
                <a:latin typeface="Calibri"/>
              </a:rPr>
              <a:t>Make sure PDF is user accessible</a:t>
            </a:r>
          </a:p>
          <a:p>
            <a:pPr lvl="1"/>
            <a:r>
              <a:rPr lang="en-GB" sz="1400" dirty="0">
                <a:latin typeface="Calibri"/>
              </a:rPr>
              <a:t>Render complex scripts such as </a:t>
            </a:r>
            <a:r>
              <a:rPr lang="en-GB" sz="1400" dirty="0" err="1">
                <a:latin typeface="Calibri"/>
              </a:rPr>
              <a:t>Devanagri</a:t>
            </a:r>
            <a:endParaRPr lang="en-GB" sz="1400" dirty="0">
              <a:latin typeface="Calibri"/>
            </a:endParaRPr>
          </a:p>
          <a:p>
            <a:pPr lvl="1"/>
            <a:r>
              <a:rPr lang="en-GB" sz="1400" dirty="0">
                <a:latin typeface="Calibri"/>
              </a:rPr>
              <a:t>Embed machine-readable </a:t>
            </a:r>
            <a:r>
              <a:rPr lang="en-GB" sz="1400" dirty="0" err="1">
                <a:latin typeface="Calibri"/>
              </a:rPr>
              <a:t>Zugfurd</a:t>
            </a:r>
            <a:r>
              <a:rPr lang="en-GB" sz="1400" dirty="0">
                <a:latin typeface="Calibri"/>
              </a:rPr>
              <a:t> invoice within PDF</a:t>
            </a:r>
          </a:p>
          <a:p>
            <a:pPr lvl="1"/>
            <a:r>
              <a:rPr lang="en-GB" sz="1400" dirty="0">
                <a:latin typeface="Calibri"/>
              </a:rPr>
              <a:t>… and much more!</a:t>
            </a:r>
          </a:p>
          <a:p>
            <a:pPr marL="411480" marR="0" lvl="1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84975"/>
              </a:buClr>
              <a:buSzPct val="75000"/>
              <a:buFontTx/>
              <a:buBlip>
                <a:blip r:embed="rId4"/>
              </a:buBlip>
              <a:tabLst/>
              <a:defRPr/>
            </a:pP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rgbClr val="08497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11480" marR="0" lvl="1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84975"/>
              </a:buClr>
              <a:buSzPct val="75000"/>
              <a:buFontTx/>
              <a:buBlip>
                <a:blip r:embed="rId4"/>
              </a:buBlip>
              <a:tabLst/>
              <a:defRPr/>
            </a:pPr>
            <a:endParaRPr kumimoji="0" lang="nl-BE" sz="1300" b="0" i="0" u="none" strike="noStrike" kern="1200" cap="none" spc="0" normalizeH="0" baseline="0" noProof="0" dirty="0">
              <a:ln>
                <a:noFill/>
              </a:ln>
              <a:solidFill>
                <a:srgbClr val="08497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1697AA-CF92-4F75-B9A2-FBD1262A7A4E}"/>
              </a:ext>
            </a:extLst>
          </p:cNvPr>
          <p:cNvSpPr/>
          <p:nvPr/>
        </p:nvSpPr>
        <p:spPr>
          <a:xfrm>
            <a:off x="3462867" y="552972"/>
            <a:ext cx="5681134" cy="4308061"/>
          </a:xfrm>
          <a:prstGeom prst="rect">
            <a:avLst/>
          </a:prstGeom>
          <a:solidFill>
            <a:srgbClr val="1A6B9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92B463-4A24-4C47-BB2F-BD43E14B8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1" y="633816"/>
            <a:ext cx="4919132" cy="416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7444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D263A2FE-FC97-4560-941B-2C782B033A59}"/>
              </a:ext>
            </a:extLst>
          </p:cNvPr>
          <p:cNvSpPr/>
          <p:nvPr/>
        </p:nvSpPr>
        <p:spPr>
          <a:xfrm>
            <a:off x="0" y="0"/>
            <a:ext cx="9144000" cy="552972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064183-8CD4-41C2-B061-715F26B7AF33}"/>
              </a:ext>
            </a:extLst>
          </p:cNvPr>
          <p:cNvSpPr txBox="1">
            <a:spLocks/>
          </p:cNvSpPr>
          <p:nvPr/>
        </p:nvSpPr>
        <p:spPr>
          <a:xfrm>
            <a:off x="557212" y="115218"/>
            <a:ext cx="7616999" cy="36997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i="0" kern="1200" spc="0" baseline="0">
                <a:solidFill>
                  <a:schemeClr val="tx1"/>
                </a:solidFill>
                <a:latin typeface="Open Sans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Capabilities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j-ea"/>
              <a:cs typeface="Arial" panose="020B0604020202020204" pitchFamily="34" charset="0"/>
            </a:endParaRP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9DB00F95-7717-4483-913D-8E901579A0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70" y="184411"/>
            <a:ext cx="285750" cy="18415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2413773-0AB1-4F78-9CE0-1A90B19A5026}"/>
              </a:ext>
            </a:extLst>
          </p:cNvPr>
          <p:cNvGrpSpPr/>
          <p:nvPr/>
        </p:nvGrpSpPr>
        <p:grpSpPr>
          <a:xfrm>
            <a:off x="0" y="494342"/>
            <a:ext cx="9200411" cy="4336060"/>
            <a:chOff x="0" y="494342"/>
            <a:chExt cx="9200411" cy="4336060"/>
          </a:xfrm>
        </p:grpSpPr>
        <p:sp>
          <p:nvSpPr>
            <p:cNvPr id="109" name="Прямоугольник 26">
              <a:extLst>
                <a:ext uri="{FF2B5EF4-FFF2-40B4-BE49-F238E27FC236}">
                  <a16:creationId xmlns:a16="http://schemas.microsoft.com/office/drawing/2014/main" id="{46EE7AAF-18B2-4AE4-814B-3D124FB15128}"/>
                </a:ext>
              </a:extLst>
            </p:cNvPr>
            <p:cNvSpPr/>
            <p:nvPr/>
          </p:nvSpPr>
          <p:spPr>
            <a:xfrm flipV="1">
              <a:off x="0" y="494342"/>
              <a:ext cx="9200411" cy="4336060"/>
            </a:xfrm>
            <a:prstGeom prst="rect">
              <a:avLst/>
            </a:prstGeom>
            <a:blipFill>
              <a:blip r:embed="rId4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4700"/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9E994CC-858C-44E3-89D6-3AF70F930D8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3422" y="1546257"/>
              <a:ext cx="1809577" cy="1468232"/>
              <a:chOff x="1174" y="692"/>
              <a:chExt cx="4469" cy="3626"/>
            </a:xfrm>
            <a:effectLst/>
          </p:grpSpPr>
          <p:sp>
            <p:nvSpPr>
              <p:cNvPr id="40" name="Freeform 5">
                <a:extLst>
                  <a:ext uri="{FF2B5EF4-FFF2-40B4-BE49-F238E27FC236}">
                    <a16:creationId xmlns:a16="http://schemas.microsoft.com/office/drawing/2014/main" id="{69702298-CDD1-4469-9D8D-758F48C59D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4" y="2490"/>
                <a:ext cx="609" cy="471"/>
              </a:xfrm>
              <a:custGeom>
                <a:avLst/>
                <a:gdLst>
                  <a:gd name="T0" fmla="*/ 221 w 286"/>
                  <a:gd name="T1" fmla="*/ 0 h 221"/>
                  <a:gd name="T2" fmla="*/ 168 w 286"/>
                  <a:gd name="T3" fmla="*/ 0 h 221"/>
                  <a:gd name="T4" fmla="*/ 118 w 286"/>
                  <a:gd name="T5" fmla="*/ 0 h 221"/>
                  <a:gd name="T6" fmla="*/ 65 w 286"/>
                  <a:gd name="T7" fmla="*/ 0 h 221"/>
                  <a:gd name="T8" fmla="*/ 0 w 286"/>
                  <a:gd name="T9" fmla="*/ 221 h 221"/>
                  <a:gd name="T10" fmla="*/ 118 w 286"/>
                  <a:gd name="T11" fmla="*/ 221 h 221"/>
                  <a:gd name="T12" fmla="*/ 168 w 286"/>
                  <a:gd name="T13" fmla="*/ 221 h 221"/>
                  <a:gd name="T14" fmla="*/ 286 w 286"/>
                  <a:gd name="T15" fmla="*/ 221 h 221"/>
                  <a:gd name="T16" fmla="*/ 221 w 286"/>
                  <a:gd name="T17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6" h="221">
                    <a:moveTo>
                      <a:pt x="221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0"/>
                      <a:pt x="77" y="221"/>
                      <a:pt x="0" y="221"/>
                    </a:cubicBezTo>
                    <a:cubicBezTo>
                      <a:pt x="118" y="221"/>
                      <a:pt x="118" y="221"/>
                      <a:pt x="118" y="221"/>
                    </a:cubicBezTo>
                    <a:cubicBezTo>
                      <a:pt x="168" y="221"/>
                      <a:pt x="168" y="221"/>
                      <a:pt x="168" y="221"/>
                    </a:cubicBezTo>
                    <a:cubicBezTo>
                      <a:pt x="286" y="221"/>
                      <a:pt x="286" y="221"/>
                      <a:pt x="286" y="221"/>
                    </a:cubicBezTo>
                    <a:cubicBezTo>
                      <a:pt x="209" y="221"/>
                      <a:pt x="221" y="0"/>
                      <a:pt x="221" y="0"/>
                    </a:cubicBezTo>
                  </a:path>
                </a:pathLst>
              </a:custGeom>
              <a:solidFill>
                <a:srgbClr val="4953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" name="Freeform 6">
                <a:extLst>
                  <a:ext uri="{FF2B5EF4-FFF2-40B4-BE49-F238E27FC236}">
                    <a16:creationId xmlns:a16="http://schemas.microsoft.com/office/drawing/2014/main" id="{C59C7B88-EBE9-4D73-8E8E-8E578A3A2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0" y="1280"/>
                <a:ext cx="2237" cy="1470"/>
              </a:xfrm>
              <a:custGeom>
                <a:avLst/>
                <a:gdLst>
                  <a:gd name="T0" fmla="*/ 1021 w 1050"/>
                  <a:gd name="T1" fmla="*/ 0 h 690"/>
                  <a:gd name="T2" fmla="*/ 29 w 1050"/>
                  <a:gd name="T3" fmla="*/ 0 h 690"/>
                  <a:gd name="T4" fmla="*/ 0 w 1050"/>
                  <a:gd name="T5" fmla="*/ 29 h 690"/>
                  <a:gd name="T6" fmla="*/ 0 w 1050"/>
                  <a:gd name="T7" fmla="*/ 614 h 690"/>
                  <a:gd name="T8" fmla="*/ 0 w 1050"/>
                  <a:gd name="T9" fmla="*/ 620 h 690"/>
                  <a:gd name="T10" fmla="*/ 0 w 1050"/>
                  <a:gd name="T11" fmla="*/ 665 h 690"/>
                  <a:gd name="T12" fmla="*/ 25 w 1050"/>
                  <a:gd name="T13" fmla="*/ 690 h 690"/>
                  <a:gd name="T14" fmla="*/ 1025 w 1050"/>
                  <a:gd name="T15" fmla="*/ 690 h 690"/>
                  <a:gd name="T16" fmla="*/ 1050 w 1050"/>
                  <a:gd name="T17" fmla="*/ 665 h 690"/>
                  <a:gd name="T18" fmla="*/ 1050 w 1050"/>
                  <a:gd name="T19" fmla="*/ 620 h 690"/>
                  <a:gd name="T20" fmla="*/ 1050 w 1050"/>
                  <a:gd name="T21" fmla="*/ 614 h 690"/>
                  <a:gd name="T22" fmla="*/ 1050 w 1050"/>
                  <a:gd name="T23" fmla="*/ 29 h 690"/>
                  <a:gd name="T24" fmla="*/ 1021 w 1050"/>
                  <a:gd name="T25" fmla="*/ 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50" h="690">
                    <a:moveTo>
                      <a:pt x="1021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614"/>
                      <a:pt x="0" y="614"/>
                      <a:pt x="0" y="614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79"/>
                      <a:pt x="11" y="690"/>
                      <a:pt x="25" y="690"/>
                    </a:cubicBezTo>
                    <a:cubicBezTo>
                      <a:pt x="1025" y="690"/>
                      <a:pt x="1025" y="690"/>
                      <a:pt x="1025" y="690"/>
                    </a:cubicBezTo>
                    <a:cubicBezTo>
                      <a:pt x="1039" y="690"/>
                      <a:pt x="1050" y="679"/>
                      <a:pt x="1050" y="665"/>
                    </a:cubicBezTo>
                    <a:cubicBezTo>
                      <a:pt x="1050" y="620"/>
                      <a:pt x="1050" y="620"/>
                      <a:pt x="1050" y="620"/>
                    </a:cubicBezTo>
                    <a:cubicBezTo>
                      <a:pt x="1050" y="614"/>
                      <a:pt x="1050" y="614"/>
                      <a:pt x="1050" y="614"/>
                    </a:cubicBezTo>
                    <a:cubicBezTo>
                      <a:pt x="1050" y="29"/>
                      <a:pt x="1050" y="29"/>
                      <a:pt x="1050" y="29"/>
                    </a:cubicBezTo>
                    <a:cubicBezTo>
                      <a:pt x="1050" y="13"/>
                      <a:pt x="1037" y="0"/>
                      <a:pt x="1021" y="0"/>
                    </a:cubicBezTo>
                    <a:close/>
                  </a:path>
                </a:pathLst>
              </a:custGeom>
              <a:solidFill>
                <a:srgbClr val="5663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89A07F8-A35D-4306-A335-12D1F077A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2" y="1351"/>
                <a:ext cx="2092" cy="1122"/>
              </a:xfrm>
              <a:prstGeom prst="rect">
                <a:avLst/>
              </a:prstGeom>
              <a:solidFill>
                <a:srgbClr val="EEEC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C348C33-1EA3-49DA-A878-584F12D68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2" y="2465"/>
                <a:ext cx="2092" cy="66"/>
              </a:xfrm>
              <a:prstGeom prst="rect">
                <a:avLst/>
              </a:prstGeom>
              <a:solidFill>
                <a:srgbClr val="4B57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33C86C46-822C-4C4A-AB49-9E6BA7D28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3" y="2582"/>
                <a:ext cx="111" cy="111"/>
              </a:xfrm>
              <a:prstGeom prst="ellipse">
                <a:avLst/>
              </a:prstGeom>
              <a:solidFill>
                <a:srgbClr val="5E6F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Freeform 10">
                <a:extLst>
                  <a:ext uri="{FF2B5EF4-FFF2-40B4-BE49-F238E27FC236}">
                    <a16:creationId xmlns:a16="http://schemas.microsoft.com/office/drawing/2014/main" id="{8FFA5C13-CD84-48A4-9D58-E34A24092F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0" y="2486"/>
                <a:ext cx="230" cy="381"/>
              </a:xfrm>
              <a:custGeom>
                <a:avLst/>
                <a:gdLst>
                  <a:gd name="T0" fmla="*/ 63 w 230"/>
                  <a:gd name="T1" fmla="*/ 381 h 381"/>
                  <a:gd name="T2" fmla="*/ 0 w 230"/>
                  <a:gd name="T3" fmla="*/ 351 h 381"/>
                  <a:gd name="T4" fmla="*/ 168 w 230"/>
                  <a:gd name="T5" fmla="*/ 0 h 381"/>
                  <a:gd name="T6" fmla="*/ 230 w 230"/>
                  <a:gd name="T7" fmla="*/ 30 h 381"/>
                  <a:gd name="T8" fmla="*/ 63 w 230"/>
                  <a:gd name="T9" fmla="*/ 381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0" h="381">
                    <a:moveTo>
                      <a:pt x="63" y="381"/>
                    </a:moveTo>
                    <a:lnTo>
                      <a:pt x="0" y="351"/>
                    </a:lnTo>
                    <a:lnTo>
                      <a:pt x="168" y="0"/>
                    </a:lnTo>
                    <a:lnTo>
                      <a:pt x="230" y="30"/>
                    </a:lnTo>
                    <a:lnTo>
                      <a:pt x="63" y="381"/>
                    </a:lnTo>
                    <a:close/>
                  </a:path>
                </a:pathLst>
              </a:custGeom>
              <a:solidFill>
                <a:srgbClr val="4B57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Freeform 11">
                <a:extLst>
                  <a:ext uri="{FF2B5EF4-FFF2-40B4-BE49-F238E27FC236}">
                    <a16:creationId xmlns:a16="http://schemas.microsoft.com/office/drawing/2014/main" id="{42059E4A-D216-4BA9-8F07-CA6DD776B3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" y="2113"/>
                <a:ext cx="198" cy="390"/>
              </a:xfrm>
              <a:custGeom>
                <a:avLst/>
                <a:gdLst>
                  <a:gd name="T0" fmla="*/ 198 w 198"/>
                  <a:gd name="T1" fmla="*/ 367 h 390"/>
                  <a:gd name="T2" fmla="*/ 132 w 198"/>
                  <a:gd name="T3" fmla="*/ 390 h 390"/>
                  <a:gd name="T4" fmla="*/ 0 w 198"/>
                  <a:gd name="T5" fmla="*/ 22 h 390"/>
                  <a:gd name="T6" fmla="*/ 66 w 198"/>
                  <a:gd name="T7" fmla="*/ 0 h 390"/>
                  <a:gd name="T8" fmla="*/ 198 w 198"/>
                  <a:gd name="T9" fmla="*/ 367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8" h="390">
                    <a:moveTo>
                      <a:pt x="198" y="367"/>
                    </a:moveTo>
                    <a:lnTo>
                      <a:pt x="132" y="390"/>
                    </a:lnTo>
                    <a:lnTo>
                      <a:pt x="0" y="22"/>
                    </a:lnTo>
                    <a:lnTo>
                      <a:pt x="66" y="0"/>
                    </a:lnTo>
                    <a:lnTo>
                      <a:pt x="198" y="367"/>
                    </a:lnTo>
                    <a:close/>
                  </a:path>
                </a:pathLst>
              </a:custGeom>
              <a:solidFill>
                <a:srgbClr val="4B57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DCAD24C-781F-4865-8CD2-4A9DF69CF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5" y="2823"/>
                <a:ext cx="407" cy="38"/>
              </a:xfrm>
              <a:prstGeom prst="rect">
                <a:avLst/>
              </a:prstGeom>
              <a:solidFill>
                <a:srgbClr val="5461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Freeform 13">
                <a:extLst>
                  <a:ext uri="{FF2B5EF4-FFF2-40B4-BE49-F238E27FC236}">
                    <a16:creationId xmlns:a16="http://schemas.microsoft.com/office/drawing/2014/main" id="{AD95DE47-BC9B-4B5D-A955-DDAFF7438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4" y="2850"/>
                <a:ext cx="470" cy="58"/>
              </a:xfrm>
              <a:custGeom>
                <a:avLst/>
                <a:gdLst>
                  <a:gd name="T0" fmla="*/ 208 w 221"/>
                  <a:gd name="T1" fmla="*/ 27 h 27"/>
                  <a:gd name="T2" fmla="*/ 13 w 221"/>
                  <a:gd name="T3" fmla="*/ 27 h 27"/>
                  <a:gd name="T4" fmla="*/ 0 w 221"/>
                  <a:gd name="T5" fmla="*/ 14 h 27"/>
                  <a:gd name="T6" fmla="*/ 13 w 221"/>
                  <a:gd name="T7" fmla="*/ 0 h 27"/>
                  <a:gd name="T8" fmla="*/ 208 w 221"/>
                  <a:gd name="T9" fmla="*/ 0 h 27"/>
                  <a:gd name="T10" fmla="*/ 221 w 221"/>
                  <a:gd name="T11" fmla="*/ 14 h 27"/>
                  <a:gd name="T12" fmla="*/ 208 w 221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1" h="27">
                    <a:moveTo>
                      <a:pt x="208" y="27"/>
                    </a:moveTo>
                    <a:cubicBezTo>
                      <a:pt x="13" y="27"/>
                      <a:pt x="13" y="27"/>
                      <a:pt x="13" y="27"/>
                    </a:cubicBezTo>
                    <a:cubicBezTo>
                      <a:pt x="6" y="27"/>
                      <a:pt x="0" y="21"/>
                      <a:pt x="0" y="14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15" y="0"/>
                      <a:pt x="221" y="6"/>
                      <a:pt x="221" y="14"/>
                    </a:cubicBezTo>
                    <a:cubicBezTo>
                      <a:pt x="221" y="21"/>
                      <a:pt x="215" y="27"/>
                      <a:pt x="208" y="27"/>
                    </a:cubicBezTo>
                    <a:close/>
                  </a:path>
                </a:pathLst>
              </a:custGeom>
              <a:solidFill>
                <a:srgbClr val="4B57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283B984-B1F2-4C05-B447-5CB496AE71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9" y="2397"/>
                <a:ext cx="134" cy="132"/>
              </a:xfrm>
              <a:prstGeom prst="ellipse">
                <a:avLst/>
              </a:prstGeom>
              <a:solidFill>
                <a:srgbClr val="4B57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25204E04-DB33-4816-9C89-826F1BDD4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6" y="2422"/>
                <a:ext cx="81" cy="81"/>
              </a:xfrm>
              <a:prstGeom prst="ellipse">
                <a:avLst/>
              </a:prstGeom>
              <a:solidFill>
                <a:srgbClr val="A1AA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Freeform 16">
                <a:extLst>
                  <a:ext uri="{FF2B5EF4-FFF2-40B4-BE49-F238E27FC236}">
                    <a16:creationId xmlns:a16="http://schemas.microsoft.com/office/drawing/2014/main" id="{8ED21A49-AED4-483E-BA22-D623F1871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0" y="2092"/>
                <a:ext cx="194" cy="194"/>
              </a:xfrm>
              <a:custGeom>
                <a:avLst/>
                <a:gdLst>
                  <a:gd name="T0" fmla="*/ 86 w 91"/>
                  <a:gd name="T1" fmla="*/ 36 h 91"/>
                  <a:gd name="T2" fmla="*/ 54 w 91"/>
                  <a:gd name="T3" fmla="*/ 86 h 91"/>
                  <a:gd name="T4" fmla="*/ 5 w 91"/>
                  <a:gd name="T5" fmla="*/ 54 h 91"/>
                  <a:gd name="T6" fmla="*/ 37 w 91"/>
                  <a:gd name="T7" fmla="*/ 5 h 91"/>
                  <a:gd name="T8" fmla="*/ 86 w 91"/>
                  <a:gd name="T9" fmla="*/ 3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91">
                    <a:moveTo>
                      <a:pt x="86" y="36"/>
                    </a:moveTo>
                    <a:cubicBezTo>
                      <a:pt x="91" y="59"/>
                      <a:pt x="77" y="81"/>
                      <a:pt x="54" y="86"/>
                    </a:cubicBezTo>
                    <a:cubicBezTo>
                      <a:pt x="32" y="91"/>
                      <a:pt x="10" y="77"/>
                      <a:pt x="5" y="54"/>
                    </a:cubicBezTo>
                    <a:cubicBezTo>
                      <a:pt x="0" y="32"/>
                      <a:pt x="14" y="10"/>
                      <a:pt x="37" y="5"/>
                    </a:cubicBezTo>
                    <a:cubicBezTo>
                      <a:pt x="59" y="0"/>
                      <a:pt x="81" y="14"/>
                      <a:pt x="86" y="36"/>
                    </a:cubicBezTo>
                    <a:close/>
                  </a:path>
                </a:pathLst>
              </a:custGeom>
              <a:solidFill>
                <a:srgbClr val="F2DD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" name="Freeform 17">
                <a:extLst>
                  <a:ext uri="{FF2B5EF4-FFF2-40B4-BE49-F238E27FC236}">
                    <a16:creationId xmlns:a16="http://schemas.microsoft.com/office/drawing/2014/main" id="{053962CC-223B-497D-84AD-BFCE8242F4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2" y="2017"/>
                <a:ext cx="475" cy="358"/>
              </a:xfrm>
              <a:custGeom>
                <a:avLst/>
                <a:gdLst>
                  <a:gd name="T0" fmla="*/ 169 w 223"/>
                  <a:gd name="T1" fmla="*/ 14 h 168"/>
                  <a:gd name="T2" fmla="*/ 126 w 223"/>
                  <a:gd name="T3" fmla="*/ 23 h 168"/>
                  <a:gd name="T4" fmla="*/ 0 w 223"/>
                  <a:gd name="T5" fmla="*/ 0 h 168"/>
                  <a:gd name="T6" fmla="*/ 37 w 223"/>
                  <a:gd name="T7" fmla="*/ 168 h 168"/>
                  <a:gd name="T8" fmla="*/ 141 w 223"/>
                  <a:gd name="T9" fmla="*/ 94 h 168"/>
                  <a:gd name="T10" fmla="*/ 185 w 223"/>
                  <a:gd name="T11" fmla="*/ 85 h 168"/>
                  <a:gd name="T12" fmla="*/ 215 w 223"/>
                  <a:gd name="T13" fmla="*/ 41 h 168"/>
                  <a:gd name="T14" fmla="*/ 169 w 223"/>
                  <a:gd name="T15" fmla="*/ 14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168">
                    <a:moveTo>
                      <a:pt x="169" y="14"/>
                    </a:moveTo>
                    <a:cubicBezTo>
                      <a:pt x="126" y="23"/>
                      <a:pt x="126" y="23"/>
                      <a:pt x="126" y="2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7" y="168"/>
                      <a:pt x="37" y="168"/>
                      <a:pt x="37" y="168"/>
                    </a:cubicBezTo>
                    <a:cubicBezTo>
                      <a:pt x="141" y="94"/>
                      <a:pt x="141" y="94"/>
                      <a:pt x="141" y="94"/>
                    </a:cubicBezTo>
                    <a:cubicBezTo>
                      <a:pt x="185" y="85"/>
                      <a:pt x="185" y="85"/>
                      <a:pt x="185" y="85"/>
                    </a:cubicBezTo>
                    <a:cubicBezTo>
                      <a:pt x="185" y="85"/>
                      <a:pt x="223" y="75"/>
                      <a:pt x="215" y="41"/>
                    </a:cubicBezTo>
                    <a:cubicBezTo>
                      <a:pt x="207" y="6"/>
                      <a:pt x="169" y="14"/>
                      <a:pt x="169" y="14"/>
                    </a:cubicBezTo>
                    <a:close/>
                  </a:path>
                </a:pathLst>
              </a:custGeom>
              <a:solidFill>
                <a:srgbClr val="4B57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" name="Freeform 19">
                <a:extLst>
                  <a:ext uri="{FF2B5EF4-FFF2-40B4-BE49-F238E27FC236}">
                    <a16:creationId xmlns:a16="http://schemas.microsoft.com/office/drawing/2014/main" id="{74BEB0BB-B6FA-41DA-95CF-379E85FB1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6" y="2893"/>
                <a:ext cx="4465" cy="1399"/>
              </a:xfrm>
              <a:custGeom>
                <a:avLst/>
                <a:gdLst>
                  <a:gd name="T0" fmla="*/ 104 w 4465"/>
                  <a:gd name="T1" fmla="*/ 1399 h 1399"/>
                  <a:gd name="T2" fmla="*/ 1186 w 4465"/>
                  <a:gd name="T3" fmla="*/ 1399 h 1399"/>
                  <a:gd name="T4" fmla="*/ 1186 w 4465"/>
                  <a:gd name="T5" fmla="*/ 211 h 1399"/>
                  <a:gd name="T6" fmla="*/ 1830 w 4465"/>
                  <a:gd name="T7" fmla="*/ 211 h 1399"/>
                  <a:gd name="T8" fmla="*/ 2635 w 4465"/>
                  <a:gd name="T9" fmla="*/ 211 h 1399"/>
                  <a:gd name="T10" fmla="*/ 3278 w 4465"/>
                  <a:gd name="T11" fmla="*/ 211 h 1399"/>
                  <a:gd name="T12" fmla="*/ 3278 w 4465"/>
                  <a:gd name="T13" fmla="*/ 1399 h 1399"/>
                  <a:gd name="T14" fmla="*/ 4361 w 4465"/>
                  <a:gd name="T15" fmla="*/ 1399 h 1399"/>
                  <a:gd name="T16" fmla="*/ 4361 w 4465"/>
                  <a:gd name="T17" fmla="*/ 211 h 1399"/>
                  <a:gd name="T18" fmla="*/ 4465 w 4465"/>
                  <a:gd name="T19" fmla="*/ 211 h 1399"/>
                  <a:gd name="T20" fmla="*/ 4465 w 4465"/>
                  <a:gd name="T21" fmla="*/ 0 h 1399"/>
                  <a:gd name="T22" fmla="*/ 2635 w 4465"/>
                  <a:gd name="T23" fmla="*/ 0 h 1399"/>
                  <a:gd name="T24" fmla="*/ 1830 w 4465"/>
                  <a:gd name="T25" fmla="*/ 0 h 1399"/>
                  <a:gd name="T26" fmla="*/ 0 w 4465"/>
                  <a:gd name="T27" fmla="*/ 0 h 1399"/>
                  <a:gd name="T28" fmla="*/ 104 w 4465"/>
                  <a:gd name="T29" fmla="*/ 1399 h 1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465" h="1399">
                    <a:moveTo>
                      <a:pt x="104" y="1399"/>
                    </a:moveTo>
                    <a:lnTo>
                      <a:pt x="1186" y="1399"/>
                    </a:lnTo>
                    <a:lnTo>
                      <a:pt x="1186" y="211"/>
                    </a:lnTo>
                    <a:lnTo>
                      <a:pt x="1830" y="211"/>
                    </a:lnTo>
                    <a:lnTo>
                      <a:pt x="2635" y="211"/>
                    </a:lnTo>
                    <a:lnTo>
                      <a:pt x="3278" y="211"/>
                    </a:lnTo>
                    <a:lnTo>
                      <a:pt x="3278" y="1399"/>
                    </a:lnTo>
                    <a:lnTo>
                      <a:pt x="4361" y="1399"/>
                    </a:lnTo>
                    <a:lnTo>
                      <a:pt x="4361" y="211"/>
                    </a:lnTo>
                    <a:lnTo>
                      <a:pt x="4465" y="211"/>
                    </a:lnTo>
                    <a:lnTo>
                      <a:pt x="4465" y="0"/>
                    </a:lnTo>
                    <a:lnTo>
                      <a:pt x="2635" y="0"/>
                    </a:lnTo>
                    <a:lnTo>
                      <a:pt x="1830" y="0"/>
                    </a:lnTo>
                    <a:lnTo>
                      <a:pt x="0" y="0"/>
                    </a:lnTo>
                    <a:lnTo>
                      <a:pt x="104" y="1399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" name="Freeform 20">
                <a:extLst>
                  <a:ext uri="{FF2B5EF4-FFF2-40B4-BE49-F238E27FC236}">
                    <a16:creationId xmlns:a16="http://schemas.microsoft.com/office/drawing/2014/main" id="{2C99F3DA-7D46-4461-A0F2-53DECECA1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6" y="2893"/>
                <a:ext cx="4465" cy="1399"/>
              </a:xfrm>
              <a:custGeom>
                <a:avLst/>
                <a:gdLst>
                  <a:gd name="T0" fmla="*/ 104 w 4465"/>
                  <a:gd name="T1" fmla="*/ 1399 h 1399"/>
                  <a:gd name="T2" fmla="*/ 1186 w 4465"/>
                  <a:gd name="T3" fmla="*/ 1399 h 1399"/>
                  <a:gd name="T4" fmla="*/ 1186 w 4465"/>
                  <a:gd name="T5" fmla="*/ 211 h 1399"/>
                  <a:gd name="T6" fmla="*/ 1830 w 4465"/>
                  <a:gd name="T7" fmla="*/ 211 h 1399"/>
                  <a:gd name="T8" fmla="*/ 2635 w 4465"/>
                  <a:gd name="T9" fmla="*/ 211 h 1399"/>
                  <a:gd name="T10" fmla="*/ 3278 w 4465"/>
                  <a:gd name="T11" fmla="*/ 211 h 1399"/>
                  <a:gd name="T12" fmla="*/ 3278 w 4465"/>
                  <a:gd name="T13" fmla="*/ 1399 h 1399"/>
                  <a:gd name="T14" fmla="*/ 4361 w 4465"/>
                  <a:gd name="T15" fmla="*/ 1399 h 1399"/>
                  <a:gd name="T16" fmla="*/ 4361 w 4465"/>
                  <a:gd name="T17" fmla="*/ 211 h 1399"/>
                  <a:gd name="T18" fmla="*/ 4465 w 4465"/>
                  <a:gd name="T19" fmla="*/ 211 h 1399"/>
                  <a:gd name="T20" fmla="*/ 4465 w 4465"/>
                  <a:gd name="T21" fmla="*/ 0 h 1399"/>
                  <a:gd name="T22" fmla="*/ 2635 w 4465"/>
                  <a:gd name="T23" fmla="*/ 0 h 1399"/>
                  <a:gd name="T24" fmla="*/ 1830 w 4465"/>
                  <a:gd name="T25" fmla="*/ 0 h 1399"/>
                  <a:gd name="T26" fmla="*/ 0 w 4465"/>
                  <a:gd name="T27" fmla="*/ 0 h 1399"/>
                  <a:gd name="T28" fmla="*/ 104 w 4465"/>
                  <a:gd name="T29" fmla="*/ 1399 h 1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465" h="1399">
                    <a:moveTo>
                      <a:pt x="104" y="1399"/>
                    </a:moveTo>
                    <a:lnTo>
                      <a:pt x="1186" y="1399"/>
                    </a:lnTo>
                    <a:lnTo>
                      <a:pt x="1186" y="211"/>
                    </a:lnTo>
                    <a:lnTo>
                      <a:pt x="1830" y="211"/>
                    </a:lnTo>
                    <a:lnTo>
                      <a:pt x="2635" y="211"/>
                    </a:lnTo>
                    <a:lnTo>
                      <a:pt x="3278" y="211"/>
                    </a:lnTo>
                    <a:lnTo>
                      <a:pt x="3278" y="1399"/>
                    </a:lnTo>
                    <a:lnTo>
                      <a:pt x="4361" y="1399"/>
                    </a:lnTo>
                    <a:lnTo>
                      <a:pt x="4361" y="211"/>
                    </a:lnTo>
                    <a:lnTo>
                      <a:pt x="4465" y="211"/>
                    </a:lnTo>
                    <a:lnTo>
                      <a:pt x="4465" y="0"/>
                    </a:lnTo>
                    <a:lnTo>
                      <a:pt x="2635" y="0"/>
                    </a:lnTo>
                    <a:lnTo>
                      <a:pt x="1830" y="0"/>
                    </a:lnTo>
                    <a:lnTo>
                      <a:pt x="0" y="0"/>
                    </a:lnTo>
                    <a:lnTo>
                      <a:pt x="104" y="139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6C26F49-B6FB-4FB9-B9A1-3D75E49CB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" y="3106"/>
                <a:ext cx="1063" cy="8"/>
              </a:xfrm>
              <a:prstGeom prst="rect">
                <a:avLst/>
              </a:pr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BDC0EA-BB5A-4472-9354-4E1E85E71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" y="3106"/>
                <a:ext cx="1063" cy="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664D745-AAD2-4056-9A4A-B89198109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" y="3532"/>
                <a:ext cx="1063" cy="8"/>
              </a:xfrm>
              <a:prstGeom prst="rect">
                <a:avLst/>
              </a:pr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4B56342-BB68-49F6-9D03-AD7EF1653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" y="3958"/>
                <a:ext cx="1063" cy="8"/>
              </a:xfrm>
              <a:prstGeom prst="rect">
                <a:avLst/>
              </a:pr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BF92764-381A-4B75-A005-108628308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9" y="3106"/>
                <a:ext cx="1063" cy="8"/>
              </a:xfrm>
              <a:prstGeom prst="rect">
                <a:avLst/>
              </a:pr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FAFB76E-F9BB-4FC0-8579-32FAD5061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9" y="3106"/>
                <a:ext cx="1063" cy="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37B63E0-F1D9-4CA4-9C22-5900E0AB48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9" y="3532"/>
                <a:ext cx="1063" cy="8"/>
              </a:xfrm>
              <a:prstGeom prst="rect">
                <a:avLst/>
              </a:pr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" name="Freeform 28">
                <a:extLst>
                  <a:ext uri="{FF2B5EF4-FFF2-40B4-BE49-F238E27FC236}">
                    <a16:creationId xmlns:a16="http://schemas.microsoft.com/office/drawing/2014/main" id="{3B597784-1A9A-4DFE-B095-2944959D0A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3532"/>
                <a:ext cx="1063" cy="8"/>
              </a:xfrm>
              <a:custGeom>
                <a:avLst/>
                <a:gdLst>
                  <a:gd name="T0" fmla="*/ 0 w 1063"/>
                  <a:gd name="T1" fmla="*/ 0 h 8"/>
                  <a:gd name="T2" fmla="*/ 1063 w 1063"/>
                  <a:gd name="T3" fmla="*/ 0 h 8"/>
                  <a:gd name="T4" fmla="*/ 1063 w 1063"/>
                  <a:gd name="T5" fmla="*/ 8 h 8"/>
                  <a:gd name="T6" fmla="*/ 0 w 1063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63" h="8">
                    <a:moveTo>
                      <a:pt x="0" y="0"/>
                    </a:moveTo>
                    <a:lnTo>
                      <a:pt x="1063" y="0"/>
                    </a:lnTo>
                    <a:lnTo>
                      <a:pt x="1063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8E1C5D7-0709-4969-85B3-8A41E960C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9" y="3958"/>
                <a:ext cx="1063" cy="8"/>
              </a:xfrm>
              <a:prstGeom prst="rect">
                <a:avLst/>
              </a:pr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4" name="Freeform 30">
                <a:extLst>
                  <a:ext uri="{FF2B5EF4-FFF2-40B4-BE49-F238E27FC236}">
                    <a16:creationId xmlns:a16="http://schemas.microsoft.com/office/drawing/2014/main" id="{7944AA07-243D-43F1-B258-3F9A119D1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3958"/>
                <a:ext cx="1063" cy="8"/>
              </a:xfrm>
              <a:custGeom>
                <a:avLst/>
                <a:gdLst>
                  <a:gd name="T0" fmla="*/ 0 w 1063"/>
                  <a:gd name="T1" fmla="*/ 0 h 8"/>
                  <a:gd name="T2" fmla="*/ 1063 w 1063"/>
                  <a:gd name="T3" fmla="*/ 0 h 8"/>
                  <a:gd name="T4" fmla="*/ 1063 w 1063"/>
                  <a:gd name="T5" fmla="*/ 8 h 8"/>
                  <a:gd name="T6" fmla="*/ 0 w 1063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63" h="8">
                    <a:moveTo>
                      <a:pt x="0" y="0"/>
                    </a:moveTo>
                    <a:lnTo>
                      <a:pt x="1063" y="0"/>
                    </a:lnTo>
                    <a:lnTo>
                      <a:pt x="1063" y="8"/>
                    </a:lnTo>
                    <a:lnTo>
                      <a:pt x="0" y="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267CCF6-94DF-45E7-B39B-15FB516F8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5" y="3144"/>
                <a:ext cx="70" cy="73"/>
              </a:xfrm>
              <a:prstGeom prst="ellipse">
                <a:avLst/>
              </a:pr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A44CD495-293C-459D-8810-FC5976563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5" y="3570"/>
                <a:ext cx="70" cy="73"/>
              </a:xfrm>
              <a:prstGeom prst="ellipse">
                <a:avLst/>
              </a:pr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C0CB907-C3CD-4720-8FBB-E9BBCB80A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5" y="3996"/>
                <a:ext cx="70" cy="73"/>
              </a:xfrm>
              <a:prstGeom prst="ellipse">
                <a:avLst/>
              </a:pr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AEB30AC1-DB50-4EF7-8C17-AAD4D4AE4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1" y="3144"/>
                <a:ext cx="71" cy="73"/>
              </a:xfrm>
              <a:prstGeom prst="ellipse">
                <a:avLst/>
              </a:pr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450945A1-8BF3-4B72-A91E-4DBCE900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1" y="3570"/>
                <a:ext cx="71" cy="73"/>
              </a:xfrm>
              <a:prstGeom prst="ellipse">
                <a:avLst/>
              </a:pr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06DA581-FB65-4826-A8A3-6C1136250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1" y="3996"/>
                <a:ext cx="71" cy="73"/>
              </a:xfrm>
              <a:prstGeom prst="ellipse">
                <a:avLst/>
              </a:pr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1" name="Freeform 37">
                <a:extLst>
                  <a:ext uri="{FF2B5EF4-FFF2-40B4-BE49-F238E27FC236}">
                    <a16:creationId xmlns:a16="http://schemas.microsoft.com/office/drawing/2014/main" id="{4DFD1125-63DB-43E4-B94C-56B7C90A95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8" y="3112"/>
                <a:ext cx="1014" cy="169"/>
              </a:xfrm>
              <a:custGeom>
                <a:avLst/>
                <a:gdLst>
                  <a:gd name="T0" fmla="*/ 476 w 476"/>
                  <a:gd name="T1" fmla="*/ 0 h 79"/>
                  <a:gd name="T2" fmla="*/ 471 w 476"/>
                  <a:gd name="T3" fmla="*/ 0 h 79"/>
                  <a:gd name="T4" fmla="*/ 471 w 476"/>
                  <a:gd name="T5" fmla="*/ 1 h 79"/>
                  <a:gd name="T6" fmla="*/ 0 w 476"/>
                  <a:gd name="T7" fmla="*/ 1 h 79"/>
                  <a:gd name="T8" fmla="*/ 205 w 476"/>
                  <a:gd name="T9" fmla="*/ 35 h 79"/>
                  <a:gd name="T10" fmla="*/ 205 w 476"/>
                  <a:gd name="T11" fmla="*/ 32 h 79"/>
                  <a:gd name="T12" fmla="*/ 221 w 476"/>
                  <a:gd name="T13" fmla="*/ 15 h 79"/>
                  <a:gd name="T14" fmla="*/ 238 w 476"/>
                  <a:gd name="T15" fmla="*/ 32 h 79"/>
                  <a:gd name="T16" fmla="*/ 236 w 476"/>
                  <a:gd name="T17" fmla="*/ 40 h 79"/>
                  <a:gd name="T18" fmla="*/ 476 w 476"/>
                  <a:gd name="T19" fmla="*/ 79 h 79"/>
                  <a:gd name="T20" fmla="*/ 476 w 476"/>
                  <a:gd name="T2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6" h="79">
                    <a:moveTo>
                      <a:pt x="476" y="0"/>
                    </a:moveTo>
                    <a:cubicBezTo>
                      <a:pt x="471" y="0"/>
                      <a:pt x="471" y="0"/>
                      <a:pt x="471" y="0"/>
                    </a:cubicBezTo>
                    <a:cubicBezTo>
                      <a:pt x="471" y="1"/>
                      <a:pt x="471" y="1"/>
                      <a:pt x="47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05" y="35"/>
                      <a:pt x="205" y="35"/>
                      <a:pt x="205" y="35"/>
                    </a:cubicBezTo>
                    <a:cubicBezTo>
                      <a:pt x="205" y="34"/>
                      <a:pt x="205" y="33"/>
                      <a:pt x="205" y="32"/>
                    </a:cubicBezTo>
                    <a:cubicBezTo>
                      <a:pt x="205" y="23"/>
                      <a:pt x="212" y="15"/>
                      <a:pt x="221" y="15"/>
                    </a:cubicBezTo>
                    <a:cubicBezTo>
                      <a:pt x="231" y="15"/>
                      <a:pt x="238" y="23"/>
                      <a:pt x="238" y="32"/>
                    </a:cubicBezTo>
                    <a:cubicBezTo>
                      <a:pt x="238" y="35"/>
                      <a:pt x="237" y="38"/>
                      <a:pt x="236" y="40"/>
                    </a:cubicBezTo>
                    <a:cubicBezTo>
                      <a:pt x="476" y="79"/>
                      <a:pt x="476" y="79"/>
                      <a:pt x="476" y="79"/>
                    </a:cubicBezTo>
                    <a:cubicBezTo>
                      <a:pt x="476" y="0"/>
                      <a:pt x="476" y="0"/>
                      <a:pt x="476" y="0"/>
                    </a:cubicBezTo>
                  </a:path>
                </a:pathLst>
              </a:custGeom>
              <a:solidFill>
                <a:srgbClr val="D0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2" name="Freeform 38">
                <a:extLst>
                  <a:ext uri="{FF2B5EF4-FFF2-40B4-BE49-F238E27FC236}">
                    <a16:creationId xmlns:a16="http://schemas.microsoft.com/office/drawing/2014/main" id="{160AE03C-C7C3-4665-8D37-577FA32161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1" y="3112"/>
                <a:ext cx="1021" cy="2"/>
              </a:xfrm>
              <a:custGeom>
                <a:avLst/>
                <a:gdLst>
                  <a:gd name="T0" fmla="*/ 1021 w 1021"/>
                  <a:gd name="T1" fmla="*/ 0 h 2"/>
                  <a:gd name="T2" fmla="*/ 0 w 1021"/>
                  <a:gd name="T3" fmla="*/ 0 h 2"/>
                  <a:gd name="T4" fmla="*/ 17 w 1021"/>
                  <a:gd name="T5" fmla="*/ 2 h 2"/>
                  <a:gd name="T6" fmla="*/ 1021 w 1021"/>
                  <a:gd name="T7" fmla="*/ 2 h 2"/>
                  <a:gd name="T8" fmla="*/ 1021 w 102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1" h="2">
                    <a:moveTo>
                      <a:pt x="1021" y="0"/>
                    </a:moveTo>
                    <a:lnTo>
                      <a:pt x="0" y="0"/>
                    </a:lnTo>
                    <a:lnTo>
                      <a:pt x="17" y="2"/>
                    </a:lnTo>
                    <a:lnTo>
                      <a:pt x="1021" y="2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rgbClr val="B1B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3" name="Freeform 39">
                <a:extLst>
                  <a:ext uri="{FF2B5EF4-FFF2-40B4-BE49-F238E27FC236}">
                    <a16:creationId xmlns:a16="http://schemas.microsoft.com/office/drawing/2014/main" id="{EA66EB47-9411-4A86-92B8-5BC9ED2BCD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1" y="3112"/>
                <a:ext cx="1021" cy="2"/>
              </a:xfrm>
              <a:custGeom>
                <a:avLst/>
                <a:gdLst>
                  <a:gd name="T0" fmla="*/ 1021 w 1021"/>
                  <a:gd name="T1" fmla="*/ 0 h 2"/>
                  <a:gd name="T2" fmla="*/ 0 w 1021"/>
                  <a:gd name="T3" fmla="*/ 0 h 2"/>
                  <a:gd name="T4" fmla="*/ 17 w 1021"/>
                  <a:gd name="T5" fmla="*/ 2 h 2"/>
                  <a:gd name="T6" fmla="*/ 1021 w 1021"/>
                  <a:gd name="T7" fmla="*/ 2 h 2"/>
                  <a:gd name="T8" fmla="*/ 1021 w 102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1" h="2">
                    <a:moveTo>
                      <a:pt x="1021" y="0"/>
                    </a:moveTo>
                    <a:lnTo>
                      <a:pt x="0" y="0"/>
                    </a:lnTo>
                    <a:lnTo>
                      <a:pt x="17" y="2"/>
                    </a:lnTo>
                    <a:lnTo>
                      <a:pt x="1021" y="2"/>
                    </a:lnTo>
                    <a:lnTo>
                      <a:pt x="102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4" name="Freeform 40">
                <a:extLst>
                  <a:ext uri="{FF2B5EF4-FFF2-40B4-BE49-F238E27FC236}">
                    <a16:creationId xmlns:a16="http://schemas.microsoft.com/office/drawing/2014/main" id="{432DCDC9-D3B0-4769-AD4B-2A488F0422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" y="3144"/>
                <a:ext cx="70" cy="53"/>
              </a:xfrm>
              <a:custGeom>
                <a:avLst/>
                <a:gdLst>
                  <a:gd name="T0" fmla="*/ 16 w 33"/>
                  <a:gd name="T1" fmla="*/ 0 h 25"/>
                  <a:gd name="T2" fmla="*/ 0 w 33"/>
                  <a:gd name="T3" fmla="*/ 17 h 25"/>
                  <a:gd name="T4" fmla="*/ 0 w 33"/>
                  <a:gd name="T5" fmla="*/ 20 h 25"/>
                  <a:gd name="T6" fmla="*/ 31 w 33"/>
                  <a:gd name="T7" fmla="*/ 25 h 25"/>
                  <a:gd name="T8" fmla="*/ 33 w 33"/>
                  <a:gd name="T9" fmla="*/ 17 h 25"/>
                  <a:gd name="T10" fmla="*/ 16 w 33"/>
                  <a:gd name="T1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25">
                    <a:moveTo>
                      <a:pt x="16" y="0"/>
                    </a:moveTo>
                    <a:cubicBezTo>
                      <a:pt x="7" y="0"/>
                      <a:pt x="0" y="8"/>
                      <a:pt x="0" y="17"/>
                    </a:cubicBezTo>
                    <a:cubicBezTo>
                      <a:pt x="0" y="18"/>
                      <a:pt x="0" y="19"/>
                      <a:pt x="0" y="20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2" y="23"/>
                      <a:pt x="33" y="20"/>
                      <a:pt x="33" y="17"/>
                    </a:cubicBezTo>
                    <a:cubicBezTo>
                      <a:pt x="33" y="8"/>
                      <a:pt x="26" y="0"/>
                      <a:pt x="16" y="0"/>
                    </a:cubicBezTo>
                  </a:path>
                </a:pathLst>
              </a:custGeom>
              <a:solidFill>
                <a:srgbClr val="696A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CF47454-6E81-4F1F-BCD8-E859E8F06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7" y="3112"/>
                <a:ext cx="2" cy="169"/>
              </a:xfrm>
              <a:prstGeom prst="rect">
                <a:avLst/>
              </a:prstGeom>
              <a:solidFill>
                <a:srgbClr val="DBDE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86F994A-9CB3-4025-A3A8-78CD087D2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7" y="3112"/>
                <a:ext cx="2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7" name="Freeform 43">
                <a:extLst>
                  <a:ext uri="{FF2B5EF4-FFF2-40B4-BE49-F238E27FC236}">
                    <a16:creationId xmlns:a16="http://schemas.microsoft.com/office/drawing/2014/main" id="{5CC1070A-79A2-4740-8A31-878084483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5" y="3112"/>
                <a:ext cx="1012" cy="169"/>
              </a:xfrm>
              <a:custGeom>
                <a:avLst/>
                <a:gdLst>
                  <a:gd name="T0" fmla="*/ 475 w 475"/>
                  <a:gd name="T1" fmla="*/ 0 h 79"/>
                  <a:gd name="T2" fmla="*/ 471 w 475"/>
                  <a:gd name="T3" fmla="*/ 0 h 79"/>
                  <a:gd name="T4" fmla="*/ 471 w 475"/>
                  <a:gd name="T5" fmla="*/ 1 h 79"/>
                  <a:gd name="T6" fmla="*/ 0 w 475"/>
                  <a:gd name="T7" fmla="*/ 1 h 79"/>
                  <a:gd name="T8" fmla="*/ 205 w 475"/>
                  <a:gd name="T9" fmla="*/ 35 h 79"/>
                  <a:gd name="T10" fmla="*/ 205 w 475"/>
                  <a:gd name="T11" fmla="*/ 32 h 79"/>
                  <a:gd name="T12" fmla="*/ 222 w 475"/>
                  <a:gd name="T13" fmla="*/ 15 h 79"/>
                  <a:gd name="T14" fmla="*/ 238 w 475"/>
                  <a:gd name="T15" fmla="*/ 32 h 79"/>
                  <a:gd name="T16" fmla="*/ 236 w 475"/>
                  <a:gd name="T17" fmla="*/ 40 h 79"/>
                  <a:gd name="T18" fmla="*/ 475 w 475"/>
                  <a:gd name="T19" fmla="*/ 79 h 79"/>
                  <a:gd name="T20" fmla="*/ 475 w 475"/>
                  <a:gd name="T2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5" h="79">
                    <a:moveTo>
                      <a:pt x="475" y="0"/>
                    </a:moveTo>
                    <a:cubicBezTo>
                      <a:pt x="471" y="0"/>
                      <a:pt x="471" y="0"/>
                      <a:pt x="471" y="0"/>
                    </a:cubicBezTo>
                    <a:cubicBezTo>
                      <a:pt x="471" y="1"/>
                      <a:pt x="471" y="1"/>
                      <a:pt x="47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05" y="35"/>
                      <a:pt x="205" y="35"/>
                      <a:pt x="205" y="35"/>
                    </a:cubicBezTo>
                    <a:cubicBezTo>
                      <a:pt x="205" y="34"/>
                      <a:pt x="205" y="33"/>
                      <a:pt x="205" y="32"/>
                    </a:cubicBezTo>
                    <a:cubicBezTo>
                      <a:pt x="205" y="23"/>
                      <a:pt x="212" y="15"/>
                      <a:pt x="222" y="15"/>
                    </a:cubicBezTo>
                    <a:cubicBezTo>
                      <a:pt x="231" y="15"/>
                      <a:pt x="238" y="23"/>
                      <a:pt x="238" y="32"/>
                    </a:cubicBezTo>
                    <a:cubicBezTo>
                      <a:pt x="238" y="35"/>
                      <a:pt x="238" y="38"/>
                      <a:pt x="236" y="40"/>
                    </a:cubicBezTo>
                    <a:cubicBezTo>
                      <a:pt x="475" y="79"/>
                      <a:pt x="475" y="79"/>
                      <a:pt x="475" y="79"/>
                    </a:cubicBezTo>
                    <a:cubicBezTo>
                      <a:pt x="475" y="0"/>
                      <a:pt x="475" y="0"/>
                      <a:pt x="475" y="0"/>
                    </a:cubicBezTo>
                  </a:path>
                </a:pathLst>
              </a:custGeom>
              <a:solidFill>
                <a:srgbClr val="D0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8" name="Freeform 44">
                <a:extLst>
                  <a:ext uri="{FF2B5EF4-FFF2-40B4-BE49-F238E27FC236}">
                    <a16:creationId xmlns:a16="http://schemas.microsoft.com/office/drawing/2014/main" id="{06391610-E633-43E0-92AC-08FD897973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8" y="3112"/>
                <a:ext cx="1020" cy="2"/>
              </a:xfrm>
              <a:custGeom>
                <a:avLst/>
                <a:gdLst>
                  <a:gd name="T0" fmla="*/ 1020 w 1020"/>
                  <a:gd name="T1" fmla="*/ 0 h 2"/>
                  <a:gd name="T2" fmla="*/ 0 w 1020"/>
                  <a:gd name="T3" fmla="*/ 0 h 2"/>
                  <a:gd name="T4" fmla="*/ 17 w 1020"/>
                  <a:gd name="T5" fmla="*/ 2 h 2"/>
                  <a:gd name="T6" fmla="*/ 1020 w 1020"/>
                  <a:gd name="T7" fmla="*/ 2 h 2"/>
                  <a:gd name="T8" fmla="*/ 1020 w 1020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0" h="2">
                    <a:moveTo>
                      <a:pt x="1020" y="0"/>
                    </a:moveTo>
                    <a:lnTo>
                      <a:pt x="0" y="0"/>
                    </a:lnTo>
                    <a:lnTo>
                      <a:pt x="17" y="2"/>
                    </a:lnTo>
                    <a:lnTo>
                      <a:pt x="1020" y="2"/>
                    </a:lnTo>
                    <a:lnTo>
                      <a:pt x="1020" y="0"/>
                    </a:lnTo>
                    <a:close/>
                  </a:path>
                </a:pathLst>
              </a:custGeom>
              <a:solidFill>
                <a:srgbClr val="B1B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9" name="Freeform 45">
                <a:extLst>
                  <a:ext uri="{FF2B5EF4-FFF2-40B4-BE49-F238E27FC236}">
                    <a16:creationId xmlns:a16="http://schemas.microsoft.com/office/drawing/2014/main" id="{CC4AF185-A315-4837-AC98-33C5E3F16B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8" y="3112"/>
                <a:ext cx="1020" cy="2"/>
              </a:xfrm>
              <a:custGeom>
                <a:avLst/>
                <a:gdLst>
                  <a:gd name="T0" fmla="*/ 1020 w 1020"/>
                  <a:gd name="T1" fmla="*/ 0 h 2"/>
                  <a:gd name="T2" fmla="*/ 0 w 1020"/>
                  <a:gd name="T3" fmla="*/ 0 h 2"/>
                  <a:gd name="T4" fmla="*/ 17 w 1020"/>
                  <a:gd name="T5" fmla="*/ 2 h 2"/>
                  <a:gd name="T6" fmla="*/ 1020 w 1020"/>
                  <a:gd name="T7" fmla="*/ 2 h 2"/>
                  <a:gd name="T8" fmla="*/ 1020 w 1020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0" h="2">
                    <a:moveTo>
                      <a:pt x="1020" y="0"/>
                    </a:moveTo>
                    <a:lnTo>
                      <a:pt x="0" y="0"/>
                    </a:lnTo>
                    <a:lnTo>
                      <a:pt x="17" y="2"/>
                    </a:lnTo>
                    <a:lnTo>
                      <a:pt x="1020" y="2"/>
                    </a:lnTo>
                    <a:lnTo>
                      <a:pt x="10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0" name="Freeform 46">
                <a:extLst>
                  <a:ext uri="{FF2B5EF4-FFF2-40B4-BE49-F238E27FC236}">
                    <a16:creationId xmlns:a16="http://schemas.microsoft.com/office/drawing/2014/main" id="{F1892800-B769-49AC-8D41-BC1AC8E27D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1" y="3144"/>
                <a:ext cx="71" cy="53"/>
              </a:xfrm>
              <a:custGeom>
                <a:avLst/>
                <a:gdLst>
                  <a:gd name="T0" fmla="*/ 17 w 33"/>
                  <a:gd name="T1" fmla="*/ 0 h 25"/>
                  <a:gd name="T2" fmla="*/ 0 w 33"/>
                  <a:gd name="T3" fmla="*/ 17 h 25"/>
                  <a:gd name="T4" fmla="*/ 0 w 33"/>
                  <a:gd name="T5" fmla="*/ 20 h 25"/>
                  <a:gd name="T6" fmla="*/ 31 w 33"/>
                  <a:gd name="T7" fmla="*/ 25 h 25"/>
                  <a:gd name="T8" fmla="*/ 33 w 33"/>
                  <a:gd name="T9" fmla="*/ 17 h 25"/>
                  <a:gd name="T10" fmla="*/ 17 w 33"/>
                  <a:gd name="T1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25">
                    <a:moveTo>
                      <a:pt x="17" y="0"/>
                    </a:moveTo>
                    <a:cubicBezTo>
                      <a:pt x="7" y="0"/>
                      <a:pt x="0" y="8"/>
                      <a:pt x="0" y="17"/>
                    </a:cubicBezTo>
                    <a:cubicBezTo>
                      <a:pt x="0" y="18"/>
                      <a:pt x="0" y="19"/>
                      <a:pt x="0" y="20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3" y="23"/>
                      <a:pt x="33" y="20"/>
                      <a:pt x="33" y="17"/>
                    </a:cubicBezTo>
                    <a:cubicBezTo>
                      <a:pt x="33" y="8"/>
                      <a:pt x="26" y="0"/>
                      <a:pt x="17" y="0"/>
                    </a:cubicBezTo>
                  </a:path>
                </a:pathLst>
              </a:custGeom>
              <a:solidFill>
                <a:srgbClr val="696A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1" name="Freeform 47">
                <a:extLst>
                  <a:ext uri="{FF2B5EF4-FFF2-40B4-BE49-F238E27FC236}">
                    <a16:creationId xmlns:a16="http://schemas.microsoft.com/office/drawing/2014/main" id="{BCDF5445-EFC7-4212-98F7-AB2DE7BCEE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4" y="3006"/>
                <a:ext cx="4469" cy="106"/>
              </a:xfrm>
              <a:custGeom>
                <a:avLst/>
                <a:gdLst>
                  <a:gd name="T0" fmla="*/ 1363 w 4469"/>
                  <a:gd name="T1" fmla="*/ 98 h 106"/>
                  <a:gd name="T2" fmla="*/ 1188 w 4469"/>
                  <a:gd name="T3" fmla="*/ 98 h 106"/>
                  <a:gd name="T4" fmla="*/ 1188 w 4469"/>
                  <a:gd name="T5" fmla="*/ 106 h 106"/>
                  <a:gd name="T6" fmla="*/ 1363 w 4469"/>
                  <a:gd name="T7" fmla="*/ 106 h 106"/>
                  <a:gd name="T8" fmla="*/ 1363 w 4469"/>
                  <a:gd name="T9" fmla="*/ 98 h 106"/>
                  <a:gd name="T10" fmla="*/ 3280 w 4469"/>
                  <a:gd name="T11" fmla="*/ 98 h 106"/>
                  <a:gd name="T12" fmla="*/ 3106 w 4469"/>
                  <a:gd name="T13" fmla="*/ 98 h 106"/>
                  <a:gd name="T14" fmla="*/ 3106 w 4469"/>
                  <a:gd name="T15" fmla="*/ 106 h 106"/>
                  <a:gd name="T16" fmla="*/ 3280 w 4469"/>
                  <a:gd name="T17" fmla="*/ 106 h 106"/>
                  <a:gd name="T18" fmla="*/ 3280 w 4469"/>
                  <a:gd name="T19" fmla="*/ 98 h 106"/>
                  <a:gd name="T20" fmla="*/ 10 w 4469"/>
                  <a:gd name="T21" fmla="*/ 0 h 106"/>
                  <a:gd name="T22" fmla="*/ 0 w 4469"/>
                  <a:gd name="T23" fmla="*/ 0 h 106"/>
                  <a:gd name="T24" fmla="*/ 0 w 4469"/>
                  <a:gd name="T25" fmla="*/ 106 h 106"/>
                  <a:gd name="T26" fmla="*/ 17 w 4469"/>
                  <a:gd name="T27" fmla="*/ 106 h 106"/>
                  <a:gd name="T28" fmla="*/ 10 w 4469"/>
                  <a:gd name="T29" fmla="*/ 0 h 106"/>
                  <a:gd name="T30" fmla="*/ 4469 w 4469"/>
                  <a:gd name="T31" fmla="*/ 0 h 106"/>
                  <a:gd name="T32" fmla="*/ 4467 w 4469"/>
                  <a:gd name="T33" fmla="*/ 0 h 106"/>
                  <a:gd name="T34" fmla="*/ 4467 w 4469"/>
                  <a:gd name="T35" fmla="*/ 98 h 106"/>
                  <a:gd name="T36" fmla="*/ 4365 w 4469"/>
                  <a:gd name="T37" fmla="*/ 98 h 106"/>
                  <a:gd name="T38" fmla="*/ 4365 w 4469"/>
                  <a:gd name="T39" fmla="*/ 106 h 106"/>
                  <a:gd name="T40" fmla="*/ 4469 w 4469"/>
                  <a:gd name="T41" fmla="*/ 106 h 106"/>
                  <a:gd name="T42" fmla="*/ 4469 w 4469"/>
                  <a:gd name="T43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469" h="106">
                    <a:moveTo>
                      <a:pt x="1363" y="98"/>
                    </a:moveTo>
                    <a:lnTo>
                      <a:pt x="1188" y="98"/>
                    </a:lnTo>
                    <a:lnTo>
                      <a:pt x="1188" y="106"/>
                    </a:lnTo>
                    <a:lnTo>
                      <a:pt x="1363" y="106"/>
                    </a:lnTo>
                    <a:lnTo>
                      <a:pt x="1363" y="98"/>
                    </a:lnTo>
                    <a:close/>
                    <a:moveTo>
                      <a:pt x="3280" y="98"/>
                    </a:moveTo>
                    <a:lnTo>
                      <a:pt x="3106" y="98"/>
                    </a:lnTo>
                    <a:lnTo>
                      <a:pt x="3106" y="106"/>
                    </a:lnTo>
                    <a:lnTo>
                      <a:pt x="3280" y="106"/>
                    </a:lnTo>
                    <a:lnTo>
                      <a:pt x="3280" y="98"/>
                    </a:lnTo>
                    <a:close/>
                    <a:moveTo>
                      <a:pt x="10" y="0"/>
                    </a:moveTo>
                    <a:lnTo>
                      <a:pt x="0" y="0"/>
                    </a:lnTo>
                    <a:lnTo>
                      <a:pt x="0" y="106"/>
                    </a:lnTo>
                    <a:lnTo>
                      <a:pt x="17" y="106"/>
                    </a:lnTo>
                    <a:lnTo>
                      <a:pt x="10" y="0"/>
                    </a:lnTo>
                    <a:close/>
                    <a:moveTo>
                      <a:pt x="4469" y="0"/>
                    </a:moveTo>
                    <a:lnTo>
                      <a:pt x="4467" y="0"/>
                    </a:lnTo>
                    <a:lnTo>
                      <a:pt x="4467" y="98"/>
                    </a:lnTo>
                    <a:lnTo>
                      <a:pt x="4365" y="98"/>
                    </a:lnTo>
                    <a:lnTo>
                      <a:pt x="4365" y="106"/>
                    </a:lnTo>
                    <a:lnTo>
                      <a:pt x="4469" y="106"/>
                    </a:lnTo>
                    <a:lnTo>
                      <a:pt x="4469" y="0"/>
                    </a:lnTo>
                    <a:close/>
                  </a:path>
                </a:pathLst>
              </a:custGeom>
              <a:solidFill>
                <a:srgbClr val="DBDE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2" name="Freeform 48">
                <a:extLst>
                  <a:ext uri="{FF2B5EF4-FFF2-40B4-BE49-F238E27FC236}">
                    <a16:creationId xmlns:a16="http://schemas.microsoft.com/office/drawing/2014/main" id="{7A6FD592-252C-41D2-A02C-E7BCA6D6A4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4" y="3006"/>
                <a:ext cx="4469" cy="106"/>
              </a:xfrm>
              <a:custGeom>
                <a:avLst/>
                <a:gdLst>
                  <a:gd name="T0" fmla="*/ 1363 w 4469"/>
                  <a:gd name="T1" fmla="*/ 98 h 106"/>
                  <a:gd name="T2" fmla="*/ 1188 w 4469"/>
                  <a:gd name="T3" fmla="*/ 98 h 106"/>
                  <a:gd name="T4" fmla="*/ 1188 w 4469"/>
                  <a:gd name="T5" fmla="*/ 106 h 106"/>
                  <a:gd name="T6" fmla="*/ 1363 w 4469"/>
                  <a:gd name="T7" fmla="*/ 106 h 106"/>
                  <a:gd name="T8" fmla="*/ 1363 w 4469"/>
                  <a:gd name="T9" fmla="*/ 98 h 106"/>
                  <a:gd name="T10" fmla="*/ 3280 w 4469"/>
                  <a:gd name="T11" fmla="*/ 98 h 106"/>
                  <a:gd name="T12" fmla="*/ 3106 w 4469"/>
                  <a:gd name="T13" fmla="*/ 98 h 106"/>
                  <a:gd name="T14" fmla="*/ 3106 w 4469"/>
                  <a:gd name="T15" fmla="*/ 106 h 106"/>
                  <a:gd name="T16" fmla="*/ 3280 w 4469"/>
                  <a:gd name="T17" fmla="*/ 106 h 106"/>
                  <a:gd name="T18" fmla="*/ 3280 w 4469"/>
                  <a:gd name="T19" fmla="*/ 98 h 106"/>
                  <a:gd name="T20" fmla="*/ 10 w 4469"/>
                  <a:gd name="T21" fmla="*/ 0 h 106"/>
                  <a:gd name="T22" fmla="*/ 0 w 4469"/>
                  <a:gd name="T23" fmla="*/ 0 h 106"/>
                  <a:gd name="T24" fmla="*/ 0 w 4469"/>
                  <a:gd name="T25" fmla="*/ 106 h 106"/>
                  <a:gd name="T26" fmla="*/ 17 w 4469"/>
                  <a:gd name="T27" fmla="*/ 106 h 106"/>
                  <a:gd name="T28" fmla="*/ 10 w 4469"/>
                  <a:gd name="T29" fmla="*/ 0 h 106"/>
                  <a:gd name="T30" fmla="*/ 4469 w 4469"/>
                  <a:gd name="T31" fmla="*/ 0 h 106"/>
                  <a:gd name="T32" fmla="*/ 4467 w 4469"/>
                  <a:gd name="T33" fmla="*/ 0 h 106"/>
                  <a:gd name="T34" fmla="*/ 4467 w 4469"/>
                  <a:gd name="T35" fmla="*/ 98 h 106"/>
                  <a:gd name="T36" fmla="*/ 4365 w 4469"/>
                  <a:gd name="T37" fmla="*/ 98 h 106"/>
                  <a:gd name="T38" fmla="*/ 4365 w 4469"/>
                  <a:gd name="T39" fmla="*/ 106 h 106"/>
                  <a:gd name="T40" fmla="*/ 4469 w 4469"/>
                  <a:gd name="T41" fmla="*/ 106 h 106"/>
                  <a:gd name="T42" fmla="*/ 4469 w 4469"/>
                  <a:gd name="T43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469" h="106">
                    <a:moveTo>
                      <a:pt x="1363" y="98"/>
                    </a:moveTo>
                    <a:lnTo>
                      <a:pt x="1188" y="98"/>
                    </a:lnTo>
                    <a:lnTo>
                      <a:pt x="1188" y="106"/>
                    </a:lnTo>
                    <a:lnTo>
                      <a:pt x="1363" y="106"/>
                    </a:lnTo>
                    <a:lnTo>
                      <a:pt x="1363" y="98"/>
                    </a:lnTo>
                    <a:moveTo>
                      <a:pt x="3280" y="98"/>
                    </a:moveTo>
                    <a:lnTo>
                      <a:pt x="3106" y="98"/>
                    </a:lnTo>
                    <a:lnTo>
                      <a:pt x="3106" y="106"/>
                    </a:lnTo>
                    <a:lnTo>
                      <a:pt x="3280" y="106"/>
                    </a:lnTo>
                    <a:lnTo>
                      <a:pt x="3280" y="98"/>
                    </a:lnTo>
                    <a:moveTo>
                      <a:pt x="10" y="0"/>
                    </a:moveTo>
                    <a:lnTo>
                      <a:pt x="0" y="0"/>
                    </a:lnTo>
                    <a:lnTo>
                      <a:pt x="0" y="106"/>
                    </a:lnTo>
                    <a:lnTo>
                      <a:pt x="17" y="106"/>
                    </a:lnTo>
                    <a:lnTo>
                      <a:pt x="10" y="0"/>
                    </a:lnTo>
                    <a:moveTo>
                      <a:pt x="4469" y="0"/>
                    </a:moveTo>
                    <a:lnTo>
                      <a:pt x="4467" y="0"/>
                    </a:lnTo>
                    <a:lnTo>
                      <a:pt x="4467" y="98"/>
                    </a:lnTo>
                    <a:lnTo>
                      <a:pt x="4365" y="98"/>
                    </a:lnTo>
                    <a:lnTo>
                      <a:pt x="4365" y="106"/>
                    </a:lnTo>
                    <a:lnTo>
                      <a:pt x="4469" y="106"/>
                    </a:lnTo>
                    <a:lnTo>
                      <a:pt x="446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3" name="Freeform 49">
                <a:extLst>
                  <a:ext uri="{FF2B5EF4-FFF2-40B4-BE49-F238E27FC236}">
                    <a16:creationId xmlns:a16="http://schemas.microsoft.com/office/drawing/2014/main" id="{FF979222-389B-4A1A-A2B8-CF0AF67D90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" y="3006"/>
                <a:ext cx="4457" cy="106"/>
              </a:xfrm>
              <a:custGeom>
                <a:avLst/>
                <a:gdLst>
                  <a:gd name="T0" fmla="*/ 551 w 2092"/>
                  <a:gd name="T1" fmla="*/ 0 h 50"/>
                  <a:gd name="T2" fmla="*/ 0 w 2092"/>
                  <a:gd name="T3" fmla="*/ 0 h 50"/>
                  <a:gd name="T4" fmla="*/ 3 w 2092"/>
                  <a:gd name="T5" fmla="*/ 50 h 50"/>
                  <a:gd name="T6" fmla="*/ 49 w 2092"/>
                  <a:gd name="T7" fmla="*/ 50 h 50"/>
                  <a:gd name="T8" fmla="*/ 49 w 2092"/>
                  <a:gd name="T9" fmla="*/ 47 h 50"/>
                  <a:gd name="T10" fmla="*/ 53 w 2092"/>
                  <a:gd name="T11" fmla="*/ 47 h 50"/>
                  <a:gd name="T12" fmla="*/ 45 w 2092"/>
                  <a:gd name="T13" fmla="*/ 46 h 50"/>
                  <a:gd name="T14" fmla="*/ 553 w 2092"/>
                  <a:gd name="T15" fmla="*/ 46 h 50"/>
                  <a:gd name="T16" fmla="*/ 635 w 2092"/>
                  <a:gd name="T17" fmla="*/ 46 h 50"/>
                  <a:gd name="T18" fmla="*/ 635 w 2092"/>
                  <a:gd name="T19" fmla="*/ 9 h 50"/>
                  <a:gd name="T20" fmla="*/ 551 w 2092"/>
                  <a:gd name="T21" fmla="*/ 0 h 50"/>
                  <a:gd name="T22" fmla="*/ 2092 w 2092"/>
                  <a:gd name="T23" fmla="*/ 0 h 50"/>
                  <a:gd name="T24" fmla="*/ 1537 w 2092"/>
                  <a:gd name="T25" fmla="*/ 0 h 50"/>
                  <a:gd name="T26" fmla="*/ 1453 w 2092"/>
                  <a:gd name="T27" fmla="*/ 9 h 50"/>
                  <a:gd name="T28" fmla="*/ 1453 w 2092"/>
                  <a:gd name="T29" fmla="*/ 46 h 50"/>
                  <a:gd name="T30" fmla="*/ 1535 w 2092"/>
                  <a:gd name="T31" fmla="*/ 46 h 50"/>
                  <a:gd name="T32" fmla="*/ 1535 w 2092"/>
                  <a:gd name="T33" fmla="*/ 50 h 50"/>
                  <a:gd name="T34" fmla="*/ 1540 w 2092"/>
                  <a:gd name="T35" fmla="*/ 50 h 50"/>
                  <a:gd name="T36" fmla="*/ 1540 w 2092"/>
                  <a:gd name="T37" fmla="*/ 47 h 50"/>
                  <a:gd name="T38" fmla="*/ 1543 w 2092"/>
                  <a:gd name="T39" fmla="*/ 47 h 50"/>
                  <a:gd name="T40" fmla="*/ 1536 w 2092"/>
                  <a:gd name="T41" fmla="*/ 46 h 50"/>
                  <a:gd name="T42" fmla="*/ 2044 w 2092"/>
                  <a:gd name="T43" fmla="*/ 46 h 50"/>
                  <a:gd name="T44" fmla="*/ 2092 w 2092"/>
                  <a:gd name="T45" fmla="*/ 46 h 50"/>
                  <a:gd name="T46" fmla="*/ 2092 w 2092"/>
                  <a:gd name="T4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92" h="50">
                    <a:moveTo>
                      <a:pt x="55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49" y="50"/>
                      <a:pt x="49" y="50"/>
                      <a:pt x="49" y="50"/>
                    </a:cubicBezTo>
                    <a:cubicBezTo>
                      <a:pt x="49" y="47"/>
                      <a:pt x="49" y="47"/>
                      <a:pt x="49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553" y="46"/>
                      <a:pt x="553" y="46"/>
                      <a:pt x="553" y="46"/>
                    </a:cubicBezTo>
                    <a:cubicBezTo>
                      <a:pt x="635" y="46"/>
                      <a:pt x="635" y="46"/>
                      <a:pt x="635" y="46"/>
                    </a:cubicBezTo>
                    <a:cubicBezTo>
                      <a:pt x="635" y="9"/>
                      <a:pt x="635" y="9"/>
                      <a:pt x="635" y="9"/>
                    </a:cubicBezTo>
                    <a:cubicBezTo>
                      <a:pt x="608" y="7"/>
                      <a:pt x="578" y="4"/>
                      <a:pt x="551" y="0"/>
                    </a:cubicBezTo>
                    <a:moveTo>
                      <a:pt x="2092" y="0"/>
                    </a:moveTo>
                    <a:cubicBezTo>
                      <a:pt x="1537" y="0"/>
                      <a:pt x="1537" y="0"/>
                      <a:pt x="1537" y="0"/>
                    </a:cubicBezTo>
                    <a:cubicBezTo>
                      <a:pt x="1510" y="4"/>
                      <a:pt x="1480" y="7"/>
                      <a:pt x="1453" y="9"/>
                    </a:cubicBezTo>
                    <a:cubicBezTo>
                      <a:pt x="1453" y="46"/>
                      <a:pt x="1453" y="46"/>
                      <a:pt x="1453" y="46"/>
                    </a:cubicBezTo>
                    <a:cubicBezTo>
                      <a:pt x="1535" y="46"/>
                      <a:pt x="1535" y="46"/>
                      <a:pt x="1535" y="46"/>
                    </a:cubicBezTo>
                    <a:cubicBezTo>
                      <a:pt x="1535" y="50"/>
                      <a:pt x="1535" y="50"/>
                      <a:pt x="1535" y="50"/>
                    </a:cubicBezTo>
                    <a:cubicBezTo>
                      <a:pt x="1540" y="50"/>
                      <a:pt x="1540" y="50"/>
                      <a:pt x="1540" y="50"/>
                    </a:cubicBezTo>
                    <a:cubicBezTo>
                      <a:pt x="1540" y="47"/>
                      <a:pt x="1540" y="47"/>
                      <a:pt x="1540" y="47"/>
                    </a:cubicBezTo>
                    <a:cubicBezTo>
                      <a:pt x="1543" y="47"/>
                      <a:pt x="1543" y="47"/>
                      <a:pt x="1543" y="47"/>
                    </a:cubicBezTo>
                    <a:cubicBezTo>
                      <a:pt x="1536" y="46"/>
                      <a:pt x="1536" y="46"/>
                      <a:pt x="1536" y="46"/>
                    </a:cubicBezTo>
                    <a:cubicBezTo>
                      <a:pt x="2044" y="46"/>
                      <a:pt x="2044" y="46"/>
                      <a:pt x="2044" y="46"/>
                    </a:cubicBezTo>
                    <a:cubicBezTo>
                      <a:pt x="2092" y="46"/>
                      <a:pt x="2092" y="46"/>
                      <a:pt x="2092" y="46"/>
                    </a:cubicBezTo>
                    <a:cubicBezTo>
                      <a:pt x="2092" y="0"/>
                      <a:pt x="2092" y="0"/>
                      <a:pt x="2092" y="0"/>
                    </a:cubicBezTo>
                  </a:path>
                </a:pathLst>
              </a:custGeom>
              <a:solidFill>
                <a:srgbClr val="D0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" name="Freeform 50">
                <a:extLst>
                  <a:ext uri="{FF2B5EF4-FFF2-40B4-BE49-F238E27FC236}">
                    <a16:creationId xmlns:a16="http://schemas.microsoft.com/office/drawing/2014/main" id="{2D0EC598-84A0-43D3-9936-4ABA8193E8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5" y="3106"/>
                <a:ext cx="43" cy="6"/>
              </a:xfrm>
              <a:custGeom>
                <a:avLst/>
                <a:gdLst>
                  <a:gd name="T0" fmla="*/ 6 w 43"/>
                  <a:gd name="T1" fmla="*/ 0 h 6"/>
                  <a:gd name="T2" fmla="*/ 0 w 43"/>
                  <a:gd name="T3" fmla="*/ 0 h 6"/>
                  <a:gd name="T4" fmla="*/ 0 w 43"/>
                  <a:gd name="T5" fmla="*/ 6 h 6"/>
                  <a:gd name="T6" fmla="*/ 43 w 43"/>
                  <a:gd name="T7" fmla="*/ 6 h 6"/>
                  <a:gd name="T8" fmla="*/ 6 w 43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6">
                    <a:moveTo>
                      <a:pt x="6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43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B1B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" name="Freeform 51">
                <a:extLst>
                  <a:ext uri="{FF2B5EF4-FFF2-40B4-BE49-F238E27FC236}">
                    <a16:creationId xmlns:a16="http://schemas.microsoft.com/office/drawing/2014/main" id="{654AA35F-31CD-4D6F-BFAC-6E903C896B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5" y="3106"/>
                <a:ext cx="43" cy="6"/>
              </a:xfrm>
              <a:custGeom>
                <a:avLst/>
                <a:gdLst>
                  <a:gd name="T0" fmla="*/ 6 w 43"/>
                  <a:gd name="T1" fmla="*/ 0 h 6"/>
                  <a:gd name="T2" fmla="*/ 0 w 43"/>
                  <a:gd name="T3" fmla="*/ 0 h 6"/>
                  <a:gd name="T4" fmla="*/ 0 w 43"/>
                  <a:gd name="T5" fmla="*/ 6 h 6"/>
                  <a:gd name="T6" fmla="*/ 43 w 43"/>
                  <a:gd name="T7" fmla="*/ 6 h 6"/>
                  <a:gd name="T8" fmla="*/ 6 w 43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6">
                    <a:moveTo>
                      <a:pt x="6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43" y="6"/>
                    </a:lnTo>
                    <a:lnTo>
                      <a:pt x="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" name="Freeform 52">
                <a:extLst>
                  <a:ext uri="{FF2B5EF4-FFF2-40B4-BE49-F238E27FC236}">
                    <a16:creationId xmlns:a16="http://schemas.microsoft.com/office/drawing/2014/main" id="{1AEE85BA-FD82-425C-A670-3B28ED375D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3106"/>
                <a:ext cx="42" cy="6"/>
              </a:xfrm>
              <a:custGeom>
                <a:avLst/>
                <a:gdLst>
                  <a:gd name="T0" fmla="*/ 8 w 42"/>
                  <a:gd name="T1" fmla="*/ 0 h 6"/>
                  <a:gd name="T2" fmla="*/ 0 w 42"/>
                  <a:gd name="T3" fmla="*/ 0 h 6"/>
                  <a:gd name="T4" fmla="*/ 0 w 42"/>
                  <a:gd name="T5" fmla="*/ 6 h 6"/>
                  <a:gd name="T6" fmla="*/ 42 w 42"/>
                  <a:gd name="T7" fmla="*/ 6 h 6"/>
                  <a:gd name="T8" fmla="*/ 8 w 42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6">
                    <a:moveTo>
                      <a:pt x="8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42" y="6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B1B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7" name="Freeform 53">
                <a:extLst>
                  <a:ext uri="{FF2B5EF4-FFF2-40B4-BE49-F238E27FC236}">
                    <a16:creationId xmlns:a16="http://schemas.microsoft.com/office/drawing/2014/main" id="{C53EDA9F-D0F8-4C0E-81FD-4713C7755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" y="3106"/>
                <a:ext cx="42" cy="6"/>
              </a:xfrm>
              <a:custGeom>
                <a:avLst/>
                <a:gdLst>
                  <a:gd name="T0" fmla="*/ 8 w 42"/>
                  <a:gd name="T1" fmla="*/ 0 h 6"/>
                  <a:gd name="T2" fmla="*/ 0 w 42"/>
                  <a:gd name="T3" fmla="*/ 0 h 6"/>
                  <a:gd name="T4" fmla="*/ 0 w 42"/>
                  <a:gd name="T5" fmla="*/ 6 h 6"/>
                  <a:gd name="T6" fmla="*/ 42 w 42"/>
                  <a:gd name="T7" fmla="*/ 6 h 6"/>
                  <a:gd name="T8" fmla="*/ 8 w 42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6">
                    <a:moveTo>
                      <a:pt x="8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42" y="6"/>
                    </a:lnTo>
                    <a:lnTo>
                      <a:pt x="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8" name="Freeform 54">
                <a:extLst>
                  <a:ext uri="{FF2B5EF4-FFF2-40B4-BE49-F238E27FC236}">
                    <a16:creationId xmlns:a16="http://schemas.microsoft.com/office/drawing/2014/main" id="{117803D9-E04C-4CCD-B794-5C78047A6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0" y="3104"/>
                <a:ext cx="1082" cy="8"/>
              </a:xfrm>
              <a:custGeom>
                <a:avLst/>
                <a:gdLst>
                  <a:gd name="T0" fmla="*/ 1082 w 1082"/>
                  <a:gd name="T1" fmla="*/ 0 h 8"/>
                  <a:gd name="T2" fmla="*/ 0 w 1082"/>
                  <a:gd name="T3" fmla="*/ 0 h 8"/>
                  <a:gd name="T4" fmla="*/ 17 w 1082"/>
                  <a:gd name="T5" fmla="*/ 2 h 8"/>
                  <a:gd name="T6" fmla="*/ 1072 w 1082"/>
                  <a:gd name="T7" fmla="*/ 2 h 8"/>
                  <a:gd name="T8" fmla="*/ 1072 w 1082"/>
                  <a:gd name="T9" fmla="*/ 8 h 8"/>
                  <a:gd name="T10" fmla="*/ 1082 w 1082"/>
                  <a:gd name="T11" fmla="*/ 8 h 8"/>
                  <a:gd name="T12" fmla="*/ 1082 w 108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2" h="8">
                    <a:moveTo>
                      <a:pt x="1082" y="0"/>
                    </a:moveTo>
                    <a:lnTo>
                      <a:pt x="0" y="0"/>
                    </a:lnTo>
                    <a:lnTo>
                      <a:pt x="17" y="2"/>
                    </a:lnTo>
                    <a:lnTo>
                      <a:pt x="1072" y="2"/>
                    </a:lnTo>
                    <a:lnTo>
                      <a:pt x="1072" y="8"/>
                    </a:lnTo>
                    <a:lnTo>
                      <a:pt x="1082" y="8"/>
                    </a:lnTo>
                    <a:lnTo>
                      <a:pt x="1082" y="0"/>
                    </a:lnTo>
                    <a:close/>
                  </a:path>
                </a:pathLst>
              </a:custGeom>
              <a:solidFill>
                <a:srgbClr val="B3B7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9" name="Freeform 55">
                <a:extLst>
                  <a:ext uri="{FF2B5EF4-FFF2-40B4-BE49-F238E27FC236}">
                    <a16:creationId xmlns:a16="http://schemas.microsoft.com/office/drawing/2014/main" id="{E70F64BB-F723-4893-B12B-596D94E52E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0" y="3104"/>
                <a:ext cx="1082" cy="8"/>
              </a:xfrm>
              <a:custGeom>
                <a:avLst/>
                <a:gdLst>
                  <a:gd name="T0" fmla="*/ 1082 w 1082"/>
                  <a:gd name="T1" fmla="*/ 0 h 8"/>
                  <a:gd name="T2" fmla="*/ 0 w 1082"/>
                  <a:gd name="T3" fmla="*/ 0 h 8"/>
                  <a:gd name="T4" fmla="*/ 17 w 1082"/>
                  <a:gd name="T5" fmla="*/ 2 h 8"/>
                  <a:gd name="T6" fmla="*/ 1072 w 1082"/>
                  <a:gd name="T7" fmla="*/ 2 h 8"/>
                  <a:gd name="T8" fmla="*/ 1072 w 1082"/>
                  <a:gd name="T9" fmla="*/ 8 h 8"/>
                  <a:gd name="T10" fmla="*/ 1082 w 1082"/>
                  <a:gd name="T11" fmla="*/ 8 h 8"/>
                  <a:gd name="T12" fmla="*/ 1082 w 108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2" h="8">
                    <a:moveTo>
                      <a:pt x="1082" y="0"/>
                    </a:moveTo>
                    <a:lnTo>
                      <a:pt x="0" y="0"/>
                    </a:lnTo>
                    <a:lnTo>
                      <a:pt x="17" y="2"/>
                    </a:lnTo>
                    <a:lnTo>
                      <a:pt x="1072" y="2"/>
                    </a:lnTo>
                    <a:lnTo>
                      <a:pt x="1072" y="8"/>
                    </a:lnTo>
                    <a:lnTo>
                      <a:pt x="1082" y="8"/>
                    </a:lnTo>
                    <a:lnTo>
                      <a:pt x="108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0" name="Freeform 56">
                <a:extLst>
                  <a:ext uri="{FF2B5EF4-FFF2-40B4-BE49-F238E27FC236}">
                    <a16:creationId xmlns:a16="http://schemas.microsoft.com/office/drawing/2014/main" id="{0DDD915B-EDEF-4AB9-B59F-271892D2D1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7" y="3106"/>
                <a:ext cx="1055" cy="6"/>
              </a:xfrm>
              <a:custGeom>
                <a:avLst/>
                <a:gdLst>
                  <a:gd name="T0" fmla="*/ 1055 w 1055"/>
                  <a:gd name="T1" fmla="*/ 0 h 6"/>
                  <a:gd name="T2" fmla="*/ 0 w 1055"/>
                  <a:gd name="T3" fmla="*/ 0 h 6"/>
                  <a:gd name="T4" fmla="*/ 34 w 1055"/>
                  <a:gd name="T5" fmla="*/ 6 h 6"/>
                  <a:gd name="T6" fmla="*/ 1055 w 1055"/>
                  <a:gd name="T7" fmla="*/ 6 h 6"/>
                  <a:gd name="T8" fmla="*/ 1055 w 105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5" h="6">
                    <a:moveTo>
                      <a:pt x="1055" y="0"/>
                    </a:moveTo>
                    <a:lnTo>
                      <a:pt x="0" y="0"/>
                    </a:lnTo>
                    <a:lnTo>
                      <a:pt x="34" y="6"/>
                    </a:lnTo>
                    <a:lnTo>
                      <a:pt x="1055" y="6"/>
                    </a:lnTo>
                    <a:lnTo>
                      <a:pt x="1055" y="0"/>
                    </a:lnTo>
                    <a:close/>
                  </a:path>
                </a:pathLst>
              </a:custGeom>
              <a:solidFill>
                <a:srgbClr val="989C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1" name="Freeform 57">
                <a:extLst>
                  <a:ext uri="{FF2B5EF4-FFF2-40B4-BE49-F238E27FC236}">
                    <a16:creationId xmlns:a16="http://schemas.microsoft.com/office/drawing/2014/main" id="{74D3391B-248F-445B-943D-6C2F001447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7" y="3106"/>
                <a:ext cx="1055" cy="6"/>
              </a:xfrm>
              <a:custGeom>
                <a:avLst/>
                <a:gdLst>
                  <a:gd name="T0" fmla="*/ 1055 w 1055"/>
                  <a:gd name="T1" fmla="*/ 0 h 6"/>
                  <a:gd name="T2" fmla="*/ 0 w 1055"/>
                  <a:gd name="T3" fmla="*/ 0 h 6"/>
                  <a:gd name="T4" fmla="*/ 34 w 1055"/>
                  <a:gd name="T5" fmla="*/ 6 h 6"/>
                  <a:gd name="T6" fmla="*/ 1055 w 1055"/>
                  <a:gd name="T7" fmla="*/ 6 h 6"/>
                  <a:gd name="T8" fmla="*/ 1055 w 105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5" h="6">
                    <a:moveTo>
                      <a:pt x="1055" y="0"/>
                    </a:moveTo>
                    <a:lnTo>
                      <a:pt x="0" y="0"/>
                    </a:lnTo>
                    <a:lnTo>
                      <a:pt x="34" y="6"/>
                    </a:lnTo>
                    <a:lnTo>
                      <a:pt x="1055" y="6"/>
                    </a:lnTo>
                    <a:lnTo>
                      <a:pt x="10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63572770-14D1-4D0D-8EE6-C38AB8EB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7" y="3104"/>
                <a:ext cx="2" cy="8"/>
              </a:xfrm>
              <a:prstGeom prst="rect">
                <a:avLst/>
              </a:prstGeom>
              <a:solidFill>
                <a:srgbClr val="BDC1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E6B38F8-5582-433E-B930-AC0274B66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7" y="3104"/>
                <a:ext cx="2" cy="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4" name="Freeform 60">
                <a:extLst>
                  <a:ext uri="{FF2B5EF4-FFF2-40B4-BE49-F238E27FC236}">
                    <a16:creationId xmlns:a16="http://schemas.microsoft.com/office/drawing/2014/main" id="{A390124E-5696-4BF9-8F5E-D9F56C3173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3104"/>
                <a:ext cx="1082" cy="8"/>
              </a:xfrm>
              <a:custGeom>
                <a:avLst/>
                <a:gdLst>
                  <a:gd name="T0" fmla="*/ 1082 w 1082"/>
                  <a:gd name="T1" fmla="*/ 0 h 8"/>
                  <a:gd name="T2" fmla="*/ 0 w 1082"/>
                  <a:gd name="T3" fmla="*/ 0 h 8"/>
                  <a:gd name="T4" fmla="*/ 14 w 1082"/>
                  <a:gd name="T5" fmla="*/ 2 h 8"/>
                  <a:gd name="T6" fmla="*/ 1071 w 1082"/>
                  <a:gd name="T7" fmla="*/ 2 h 8"/>
                  <a:gd name="T8" fmla="*/ 1071 w 1082"/>
                  <a:gd name="T9" fmla="*/ 8 h 8"/>
                  <a:gd name="T10" fmla="*/ 1080 w 1082"/>
                  <a:gd name="T11" fmla="*/ 8 h 8"/>
                  <a:gd name="T12" fmla="*/ 1080 w 1082"/>
                  <a:gd name="T13" fmla="*/ 0 h 8"/>
                  <a:gd name="T14" fmla="*/ 1082 w 1082"/>
                  <a:gd name="T1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2" h="8">
                    <a:moveTo>
                      <a:pt x="1082" y="0"/>
                    </a:moveTo>
                    <a:lnTo>
                      <a:pt x="0" y="0"/>
                    </a:lnTo>
                    <a:lnTo>
                      <a:pt x="14" y="2"/>
                    </a:lnTo>
                    <a:lnTo>
                      <a:pt x="1071" y="2"/>
                    </a:lnTo>
                    <a:lnTo>
                      <a:pt x="1071" y="8"/>
                    </a:lnTo>
                    <a:lnTo>
                      <a:pt x="1080" y="8"/>
                    </a:lnTo>
                    <a:lnTo>
                      <a:pt x="1080" y="0"/>
                    </a:lnTo>
                    <a:lnTo>
                      <a:pt x="1082" y="0"/>
                    </a:lnTo>
                    <a:close/>
                  </a:path>
                </a:pathLst>
              </a:custGeom>
              <a:solidFill>
                <a:srgbClr val="B3B7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5" name="Freeform 61">
                <a:extLst>
                  <a:ext uri="{FF2B5EF4-FFF2-40B4-BE49-F238E27FC236}">
                    <a16:creationId xmlns:a16="http://schemas.microsoft.com/office/drawing/2014/main" id="{4741326E-B047-4233-B99D-DA814F8F6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3104"/>
                <a:ext cx="1082" cy="8"/>
              </a:xfrm>
              <a:custGeom>
                <a:avLst/>
                <a:gdLst>
                  <a:gd name="T0" fmla="*/ 1082 w 1082"/>
                  <a:gd name="T1" fmla="*/ 0 h 8"/>
                  <a:gd name="T2" fmla="*/ 0 w 1082"/>
                  <a:gd name="T3" fmla="*/ 0 h 8"/>
                  <a:gd name="T4" fmla="*/ 14 w 1082"/>
                  <a:gd name="T5" fmla="*/ 2 h 8"/>
                  <a:gd name="T6" fmla="*/ 1071 w 1082"/>
                  <a:gd name="T7" fmla="*/ 2 h 8"/>
                  <a:gd name="T8" fmla="*/ 1071 w 1082"/>
                  <a:gd name="T9" fmla="*/ 8 h 8"/>
                  <a:gd name="T10" fmla="*/ 1080 w 1082"/>
                  <a:gd name="T11" fmla="*/ 8 h 8"/>
                  <a:gd name="T12" fmla="*/ 1080 w 1082"/>
                  <a:gd name="T13" fmla="*/ 0 h 8"/>
                  <a:gd name="T14" fmla="*/ 1082 w 1082"/>
                  <a:gd name="T1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2" h="8">
                    <a:moveTo>
                      <a:pt x="1082" y="0"/>
                    </a:moveTo>
                    <a:lnTo>
                      <a:pt x="0" y="0"/>
                    </a:lnTo>
                    <a:lnTo>
                      <a:pt x="14" y="2"/>
                    </a:lnTo>
                    <a:lnTo>
                      <a:pt x="1071" y="2"/>
                    </a:lnTo>
                    <a:lnTo>
                      <a:pt x="1071" y="8"/>
                    </a:lnTo>
                    <a:lnTo>
                      <a:pt x="1080" y="8"/>
                    </a:lnTo>
                    <a:lnTo>
                      <a:pt x="1080" y="0"/>
                    </a:lnTo>
                    <a:lnTo>
                      <a:pt x="108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6" name="Freeform 62">
                <a:extLst>
                  <a:ext uri="{FF2B5EF4-FFF2-40B4-BE49-F238E27FC236}">
                    <a16:creationId xmlns:a16="http://schemas.microsoft.com/office/drawing/2014/main" id="{E325FA46-AC5D-4488-B1FB-24344F6E77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1" y="3106"/>
                <a:ext cx="1057" cy="6"/>
              </a:xfrm>
              <a:custGeom>
                <a:avLst/>
                <a:gdLst>
                  <a:gd name="T0" fmla="*/ 1057 w 1057"/>
                  <a:gd name="T1" fmla="*/ 0 h 6"/>
                  <a:gd name="T2" fmla="*/ 0 w 1057"/>
                  <a:gd name="T3" fmla="*/ 0 h 6"/>
                  <a:gd name="T4" fmla="*/ 37 w 1057"/>
                  <a:gd name="T5" fmla="*/ 6 h 6"/>
                  <a:gd name="T6" fmla="*/ 1057 w 1057"/>
                  <a:gd name="T7" fmla="*/ 6 h 6"/>
                  <a:gd name="T8" fmla="*/ 1057 w 105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7" h="6">
                    <a:moveTo>
                      <a:pt x="1057" y="0"/>
                    </a:moveTo>
                    <a:lnTo>
                      <a:pt x="0" y="0"/>
                    </a:lnTo>
                    <a:lnTo>
                      <a:pt x="37" y="6"/>
                    </a:lnTo>
                    <a:lnTo>
                      <a:pt x="1057" y="6"/>
                    </a:lnTo>
                    <a:lnTo>
                      <a:pt x="1057" y="0"/>
                    </a:lnTo>
                    <a:close/>
                  </a:path>
                </a:pathLst>
              </a:custGeom>
              <a:solidFill>
                <a:srgbClr val="989C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" name="Freeform 63">
                <a:extLst>
                  <a:ext uri="{FF2B5EF4-FFF2-40B4-BE49-F238E27FC236}">
                    <a16:creationId xmlns:a16="http://schemas.microsoft.com/office/drawing/2014/main" id="{5313DDA8-8F5B-4452-BF6D-3F51E01A7A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1" y="3106"/>
                <a:ext cx="1057" cy="6"/>
              </a:xfrm>
              <a:custGeom>
                <a:avLst/>
                <a:gdLst>
                  <a:gd name="T0" fmla="*/ 1057 w 1057"/>
                  <a:gd name="T1" fmla="*/ 0 h 6"/>
                  <a:gd name="T2" fmla="*/ 0 w 1057"/>
                  <a:gd name="T3" fmla="*/ 0 h 6"/>
                  <a:gd name="T4" fmla="*/ 37 w 1057"/>
                  <a:gd name="T5" fmla="*/ 6 h 6"/>
                  <a:gd name="T6" fmla="*/ 1057 w 1057"/>
                  <a:gd name="T7" fmla="*/ 6 h 6"/>
                  <a:gd name="T8" fmla="*/ 1057 w 105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7" h="6">
                    <a:moveTo>
                      <a:pt x="1057" y="0"/>
                    </a:moveTo>
                    <a:lnTo>
                      <a:pt x="0" y="0"/>
                    </a:lnTo>
                    <a:lnTo>
                      <a:pt x="37" y="6"/>
                    </a:lnTo>
                    <a:lnTo>
                      <a:pt x="1057" y="6"/>
                    </a:lnTo>
                    <a:lnTo>
                      <a:pt x="105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8" name="Freeform 64">
                <a:extLst>
                  <a:ext uri="{FF2B5EF4-FFF2-40B4-BE49-F238E27FC236}">
                    <a16:creationId xmlns:a16="http://schemas.microsoft.com/office/drawing/2014/main" id="{74FE66D7-55B7-4231-AF0E-B9A3173E1E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1" y="1864"/>
                <a:ext cx="2595" cy="1169"/>
              </a:xfrm>
              <a:custGeom>
                <a:avLst/>
                <a:gdLst>
                  <a:gd name="T0" fmla="*/ 1196 w 1218"/>
                  <a:gd name="T1" fmla="*/ 439 h 549"/>
                  <a:gd name="T2" fmla="*/ 971 w 1218"/>
                  <a:gd name="T3" fmla="*/ 80 h 549"/>
                  <a:gd name="T4" fmla="*/ 971 w 1218"/>
                  <a:gd name="T5" fmla="*/ 66 h 549"/>
                  <a:gd name="T6" fmla="*/ 946 w 1218"/>
                  <a:gd name="T7" fmla="*/ 37 h 549"/>
                  <a:gd name="T8" fmla="*/ 744 w 1218"/>
                  <a:gd name="T9" fmla="*/ 0 h 549"/>
                  <a:gd name="T10" fmla="*/ 609 w 1218"/>
                  <a:gd name="T11" fmla="*/ 33 h 549"/>
                  <a:gd name="T12" fmla="*/ 474 w 1218"/>
                  <a:gd name="T13" fmla="*/ 0 h 549"/>
                  <a:gd name="T14" fmla="*/ 272 w 1218"/>
                  <a:gd name="T15" fmla="*/ 37 h 549"/>
                  <a:gd name="T16" fmla="*/ 247 w 1218"/>
                  <a:gd name="T17" fmla="*/ 66 h 549"/>
                  <a:gd name="T18" fmla="*/ 247 w 1218"/>
                  <a:gd name="T19" fmla="*/ 80 h 549"/>
                  <a:gd name="T20" fmla="*/ 22 w 1218"/>
                  <a:gd name="T21" fmla="*/ 439 h 549"/>
                  <a:gd name="T22" fmla="*/ 38 w 1218"/>
                  <a:gd name="T23" fmla="*/ 514 h 549"/>
                  <a:gd name="T24" fmla="*/ 282 w 1218"/>
                  <a:gd name="T25" fmla="*/ 549 h 549"/>
                  <a:gd name="T26" fmla="*/ 318 w 1218"/>
                  <a:gd name="T27" fmla="*/ 512 h 549"/>
                  <a:gd name="T28" fmla="*/ 350 w 1218"/>
                  <a:gd name="T29" fmla="*/ 444 h 549"/>
                  <a:gd name="T30" fmla="*/ 254 w 1218"/>
                  <a:gd name="T31" fmla="*/ 419 h 549"/>
                  <a:gd name="T32" fmla="*/ 318 w 1218"/>
                  <a:gd name="T33" fmla="*/ 337 h 549"/>
                  <a:gd name="T34" fmla="*/ 318 w 1218"/>
                  <a:gd name="T35" fmla="*/ 294 h 549"/>
                  <a:gd name="T36" fmla="*/ 609 w 1218"/>
                  <a:gd name="T37" fmla="*/ 294 h 549"/>
                  <a:gd name="T38" fmla="*/ 900 w 1218"/>
                  <a:gd name="T39" fmla="*/ 294 h 549"/>
                  <a:gd name="T40" fmla="*/ 900 w 1218"/>
                  <a:gd name="T41" fmla="*/ 337 h 549"/>
                  <a:gd name="T42" fmla="*/ 964 w 1218"/>
                  <a:gd name="T43" fmla="*/ 419 h 549"/>
                  <a:gd name="T44" fmla="*/ 868 w 1218"/>
                  <a:gd name="T45" fmla="*/ 444 h 549"/>
                  <a:gd name="T46" fmla="*/ 900 w 1218"/>
                  <a:gd name="T47" fmla="*/ 512 h 549"/>
                  <a:gd name="T48" fmla="*/ 936 w 1218"/>
                  <a:gd name="T49" fmla="*/ 549 h 549"/>
                  <a:gd name="T50" fmla="*/ 1180 w 1218"/>
                  <a:gd name="T51" fmla="*/ 514 h 549"/>
                  <a:gd name="T52" fmla="*/ 1196 w 1218"/>
                  <a:gd name="T53" fmla="*/ 439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18" h="549">
                    <a:moveTo>
                      <a:pt x="1196" y="439"/>
                    </a:moveTo>
                    <a:cubicBezTo>
                      <a:pt x="1175" y="373"/>
                      <a:pt x="971" y="80"/>
                      <a:pt x="971" y="80"/>
                    </a:cubicBezTo>
                    <a:cubicBezTo>
                      <a:pt x="971" y="66"/>
                      <a:pt x="971" y="66"/>
                      <a:pt x="971" y="66"/>
                    </a:cubicBezTo>
                    <a:cubicBezTo>
                      <a:pt x="971" y="52"/>
                      <a:pt x="960" y="40"/>
                      <a:pt x="946" y="37"/>
                    </a:cubicBezTo>
                    <a:cubicBezTo>
                      <a:pt x="744" y="0"/>
                      <a:pt x="744" y="0"/>
                      <a:pt x="744" y="0"/>
                    </a:cubicBezTo>
                    <a:cubicBezTo>
                      <a:pt x="709" y="20"/>
                      <a:pt x="661" y="33"/>
                      <a:pt x="609" y="33"/>
                    </a:cubicBezTo>
                    <a:cubicBezTo>
                      <a:pt x="557" y="33"/>
                      <a:pt x="509" y="20"/>
                      <a:pt x="474" y="0"/>
                    </a:cubicBezTo>
                    <a:cubicBezTo>
                      <a:pt x="272" y="37"/>
                      <a:pt x="272" y="37"/>
                      <a:pt x="272" y="37"/>
                    </a:cubicBezTo>
                    <a:cubicBezTo>
                      <a:pt x="258" y="40"/>
                      <a:pt x="247" y="52"/>
                      <a:pt x="247" y="66"/>
                    </a:cubicBezTo>
                    <a:cubicBezTo>
                      <a:pt x="247" y="80"/>
                      <a:pt x="247" y="80"/>
                      <a:pt x="247" y="80"/>
                    </a:cubicBezTo>
                    <a:cubicBezTo>
                      <a:pt x="247" y="80"/>
                      <a:pt x="43" y="373"/>
                      <a:pt x="22" y="439"/>
                    </a:cubicBezTo>
                    <a:cubicBezTo>
                      <a:pt x="22" y="439"/>
                      <a:pt x="0" y="485"/>
                      <a:pt x="38" y="514"/>
                    </a:cubicBezTo>
                    <a:cubicBezTo>
                      <a:pt x="77" y="544"/>
                      <a:pt x="282" y="549"/>
                      <a:pt x="282" y="549"/>
                    </a:cubicBezTo>
                    <a:cubicBezTo>
                      <a:pt x="282" y="549"/>
                      <a:pt x="279" y="510"/>
                      <a:pt x="318" y="512"/>
                    </a:cubicBezTo>
                    <a:cubicBezTo>
                      <a:pt x="350" y="444"/>
                      <a:pt x="350" y="444"/>
                      <a:pt x="350" y="444"/>
                    </a:cubicBezTo>
                    <a:cubicBezTo>
                      <a:pt x="254" y="419"/>
                      <a:pt x="254" y="419"/>
                      <a:pt x="254" y="419"/>
                    </a:cubicBezTo>
                    <a:cubicBezTo>
                      <a:pt x="318" y="337"/>
                      <a:pt x="318" y="337"/>
                      <a:pt x="318" y="337"/>
                    </a:cubicBezTo>
                    <a:cubicBezTo>
                      <a:pt x="318" y="294"/>
                      <a:pt x="318" y="294"/>
                      <a:pt x="318" y="294"/>
                    </a:cubicBezTo>
                    <a:cubicBezTo>
                      <a:pt x="609" y="294"/>
                      <a:pt x="609" y="294"/>
                      <a:pt x="609" y="294"/>
                    </a:cubicBezTo>
                    <a:cubicBezTo>
                      <a:pt x="900" y="294"/>
                      <a:pt x="900" y="294"/>
                      <a:pt x="900" y="294"/>
                    </a:cubicBezTo>
                    <a:cubicBezTo>
                      <a:pt x="900" y="337"/>
                      <a:pt x="900" y="337"/>
                      <a:pt x="900" y="337"/>
                    </a:cubicBezTo>
                    <a:cubicBezTo>
                      <a:pt x="964" y="419"/>
                      <a:pt x="964" y="419"/>
                      <a:pt x="964" y="419"/>
                    </a:cubicBezTo>
                    <a:cubicBezTo>
                      <a:pt x="868" y="444"/>
                      <a:pt x="868" y="444"/>
                      <a:pt x="868" y="444"/>
                    </a:cubicBezTo>
                    <a:cubicBezTo>
                      <a:pt x="900" y="512"/>
                      <a:pt x="900" y="512"/>
                      <a:pt x="900" y="512"/>
                    </a:cubicBezTo>
                    <a:cubicBezTo>
                      <a:pt x="939" y="510"/>
                      <a:pt x="936" y="549"/>
                      <a:pt x="936" y="549"/>
                    </a:cubicBezTo>
                    <a:cubicBezTo>
                      <a:pt x="936" y="549"/>
                      <a:pt x="1141" y="544"/>
                      <a:pt x="1180" y="514"/>
                    </a:cubicBezTo>
                    <a:cubicBezTo>
                      <a:pt x="1218" y="485"/>
                      <a:pt x="1196" y="439"/>
                      <a:pt x="1196" y="439"/>
                    </a:cubicBezTo>
                  </a:path>
                </a:pathLst>
              </a:cu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9" name="Freeform 65">
                <a:extLst>
                  <a:ext uri="{FF2B5EF4-FFF2-40B4-BE49-F238E27FC236}">
                    <a16:creationId xmlns:a16="http://schemas.microsoft.com/office/drawing/2014/main" id="{0059F61B-3BD6-4DF6-83B9-357B5FFD12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2" y="1625"/>
                <a:ext cx="533" cy="237"/>
              </a:xfrm>
              <a:custGeom>
                <a:avLst/>
                <a:gdLst>
                  <a:gd name="T0" fmla="*/ 242 w 250"/>
                  <a:gd name="T1" fmla="*/ 0 h 111"/>
                  <a:gd name="T2" fmla="*/ 125 w 250"/>
                  <a:gd name="T3" fmla="*/ 0 h 111"/>
                  <a:gd name="T4" fmla="*/ 8 w 250"/>
                  <a:gd name="T5" fmla="*/ 0 h 111"/>
                  <a:gd name="T6" fmla="*/ 0 w 250"/>
                  <a:gd name="T7" fmla="*/ 69 h 111"/>
                  <a:gd name="T8" fmla="*/ 125 w 250"/>
                  <a:gd name="T9" fmla="*/ 97 h 111"/>
                  <a:gd name="T10" fmla="*/ 250 w 250"/>
                  <a:gd name="T11" fmla="*/ 69 h 111"/>
                  <a:gd name="T12" fmla="*/ 242 w 250"/>
                  <a:gd name="T1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0" h="111">
                    <a:moveTo>
                      <a:pt x="242" y="0"/>
                    </a:moveTo>
                    <a:cubicBezTo>
                      <a:pt x="125" y="0"/>
                      <a:pt x="125" y="0"/>
                      <a:pt x="12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20" y="111"/>
                      <a:pt x="125" y="97"/>
                      <a:pt x="125" y="97"/>
                    </a:cubicBezTo>
                    <a:cubicBezTo>
                      <a:pt x="125" y="97"/>
                      <a:pt x="230" y="111"/>
                      <a:pt x="250" y="69"/>
                    </a:cubicBezTo>
                    <a:lnTo>
                      <a:pt x="242" y="0"/>
                    </a:lnTo>
                    <a:close/>
                  </a:path>
                </a:pathLst>
              </a:custGeom>
              <a:solidFill>
                <a:srgbClr val="FDD9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0" name="Freeform 66">
                <a:extLst>
                  <a:ext uri="{FF2B5EF4-FFF2-40B4-BE49-F238E27FC236}">
                    <a16:creationId xmlns:a16="http://schemas.microsoft.com/office/drawing/2014/main" id="{CB93A59C-07CD-4A74-9A18-074A14B3F8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8" y="1772"/>
                <a:ext cx="720" cy="205"/>
              </a:xfrm>
              <a:custGeom>
                <a:avLst/>
                <a:gdLst>
                  <a:gd name="T0" fmla="*/ 294 w 338"/>
                  <a:gd name="T1" fmla="*/ 0 h 96"/>
                  <a:gd name="T2" fmla="*/ 169 w 338"/>
                  <a:gd name="T3" fmla="*/ 12 h 96"/>
                  <a:gd name="T4" fmla="*/ 44 w 338"/>
                  <a:gd name="T5" fmla="*/ 0 h 96"/>
                  <a:gd name="T6" fmla="*/ 0 w 338"/>
                  <a:gd name="T7" fmla="*/ 49 h 96"/>
                  <a:gd name="T8" fmla="*/ 169 w 338"/>
                  <a:gd name="T9" fmla="*/ 94 h 96"/>
                  <a:gd name="T10" fmla="*/ 338 w 338"/>
                  <a:gd name="T11" fmla="*/ 49 h 96"/>
                  <a:gd name="T12" fmla="*/ 294 w 338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8" h="96">
                    <a:moveTo>
                      <a:pt x="294" y="0"/>
                    </a:moveTo>
                    <a:cubicBezTo>
                      <a:pt x="294" y="0"/>
                      <a:pt x="256" y="12"/>
                      <a:pt x="169" y="12"/>
                    </a:cubicBezTo>
                    <a:cubicBezTo>
                      <a:pt x="82" y="12"/>
                      <a:pt x="44" y="0"/>
                      <a:pt x="44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47" y="96"/>
                      <a:pt x="169" y="94"/>
                      <a:pt x="169" y="94"/>
                    </a:cubicBezTo>
                    <a:cubicBezTo>
                      <a:pt x="169" y="94"/>
                      <a:pt x="291" y="96"/>
                      <a:pt x="338" y="49"/>
                    </a:cubicBezTo>
                    <a:lnTo>
                      <a:pt x="294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Freeform 67">
                <a:extLst>
                  <a:ext uri="{FF2B5EF4-FFF2-40B4-BE49-F238E27FC236}">
                    <a16:creationId xmlns:a16="http://schemas.microsoft.com/office/drawing/2014/main" id="{1E082EAB-8355-4F4A-A0F4-389386743D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9" y="692"/>
                <a:ext cx="875" cy="1025"/>
              </a:xfrm>
              <a:custGeom>
                <a:avLst/>
                <a:gdLst>
                  <a:gd name="T0" fmla="*/ 373 w 411"/>
                  <a:gd name="T1" fmla="*/ 84 h 481"/>
                  <a:gd name="T2" fmla="*/ 386 w 411"/>
                  <a:gd name="T3" fmla="*/ 84 h 481"/>
                  <a:gd name="T4" fmla="*/ 206 w 411"/>
                  <a:gd name="T5" fmla="*/ 0 h 481"/>
                  <a:gd name="T6" fmla="*/ 25 w 411"/>
                  <a:gd name="T7" fmla="*/ 84 h 481"/>
                  <a:gd name="T8" fmla="*/ 38 w 411"/>
                  <a:gd name="T9" fmla="*/ 84 h 481"/>
                  <a:gd name="T10" fmla="*/ 2 w 411"/>
                  <a:gd name="T11" fmla="*/ 190 h 481"/>
                  <a:gd name="T12" fmla="*/ 40 w 411"/>
                  <a:gd name="T13" fmla="*/ 327 h 481"/>
                  <a:gd name="T14" fmla="*/ 40 w 411"/>
                  <a:gd name="T15" fmla="*/ 327 h 481"/>
                  <a:gd name="T16" fmla="*/ 56 w 411"/>
                  <a:gd name="T17" fmla="*/ 371 h 481"/>
                  <a:gd name="T18" fmla="*/ 94 w 411"/>
                  <a:gd name="T19" fmla="*/ 438 h 481"/>
                  <a:gd name="T20" fmla="*/ 206 w 411"/>
                  <a:gd name="T21" fmla="*/ 481 h 481"/>
                  <a:gd name="T22" fmla="*/ 328 w 411"/>
                  <a:gd name="T23" fmla="*/ 438 h 481"/>
                  <a:gd name="T24" fmla="*/ 355 w 411"/>
                  <a:gd name="T25" fmla="*/ 371 h 481"/>
                  <a:gd name="T26" fmla="*/ 371 w 411"/>
                  <a:gd name="T27" fmla="*/ 327 h 481"/>
                  <a:gd name="T28" fmla="*/ 371 w 411"/>
                  <a:gd name="T29" fmla="*/ 327 h 481"/>
                  <a:gd name="T30" fmla="*/ 409 w 411"/>
                  <a:gd name="T31" fmla="*/ 190 h 481"/>
                  <a:gd name="T32" fmla="*/ 373 w 411"/>
                  <a:gd name="T33" fmla="*/ 84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1" h="481">
                    <a:moveTo>
                      <a:pt x="373" y="84"/>
                    </a:moveTo>
                    <a:cubicBezTo>
                      <a:pt x="386" y="84"/>
                      <a:pt x="386" y="84"/>
                      <a:pt x="386" y="84"/>
                    </a:cubicBezTo>
                    <a:cubicBezTo>
                      <a:pt x="347" y="2"/>
                      <a:pt x="206" y="0"/>
                      <a:pt x="206" y="0"/>
                    </a:cubicBezTo>
                    <a:cubicBezTo>
                      <a:pt x="206" y="0"/>
                      <a:pt x="64" y="2"/>
                      <a:pt x="25" y="84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0" y="171"/>
                      <a:pt x="2" y="190"/>
                    </a:cubicBezTo>
                    <a:cubicBezTo>
                      <a:pt x="4" y="209"/>
                      <a:pt x="2" y="277"/>
                      <a:pt x="40" y="327"/>
                    </a:cubicBezTo>
                    <a:cubicBezTo>
                      <a:pt x="40" y="327"/>
                      <a:pt x="40" y="327"/>
                      <a:pt x="40" y="327"/>
                    </a:cubicBezTo>
                    <a:cubicBezTo>
                      <a:pt x="49" y="354"/>
                      <a:pt x="56" y="371"/>
                      <a:pt x="56" y="371"/>
                    </a:cubicBezTo>
                    <a:cubicBezTo>
                      <a:pt x="94" y="438"/>
                      <a:pt x="94" y="438"/>
                      <a:pt x="94" y="438"/>
                    </a:cubicBezTo>
                    <a:cubicBezTo>
                      <a:pt x="94" y="438"/>
                      <a:pt x="203" y="463"/>
                      <a:pt x="206" y="481"/>
                    </a:cubicBezTo>
                    <a:cubicBezTo>
                      <a:pt x="208" y="463"/>
                      <a:pt x="328" y="438"/>
                      <a:pt x="328" y="438"/>
                    </a:cubicBezTo>
                    <a:cubicBezTo>
                      <a:pt x="355" y="371"/>
                      <a:pt x="355" y="371"/>
                      <a:pt x="355" y="371"/>
                    </a:cubicBezTo>
                    <a:cubicBezTo>
                      <a:pt x="355" y="371"/>
                      <a:pt x="362" y="354"/>
                      <a:pt x="371" y="327"/>
                    </a:cubicBezTo>
                    <a:cubicBezTo>
                      <a:pt x="371" y="327"/>
                      <a:pt x="371" y="327"/>
                      <a:pt x="371" y="327"/>
                    </a:cubicBezTo>
                    <a:cubicBezTo>
                      <a:pt x="409" y="277"/>
                      <a:pt x="407" y="209"/>
                      <a:pt x="409" y="190"/>
                    </a:cubicBezTo>
                    <a:cubicBezTo>
                      <a:pt x="411" y="171"/>
                      <a:pt x="373" y="84"/>
                      <a:pt x="373" y="84"/>
                    </a:cubicBezTo>
                    <a:close/>
                  </a:path>
                </a:pathLst>
              </a:custGeom>
              <a:solidFill>
                <a:srgbClr val="5648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" name="Freeform 68">
                <a:extLst>
                  <a:ext uri="{FF2B5EF4-FFF2-40B4-BE49-F238E27FC236}">
                    <a16:creationId xmlns:a16="http://schemas.microsoft.com/office/drawing/2014/main" id="{ECD5EC47-2F2C-4180-BFC8-DEA59F3663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7" y="2307"/>
                <a:ext cx="1743" cy="2011"/>
              </a:xfrm>
              <a:custGeom>
                <a:avLst/>
                <a:gdLst>
                  <a:gd name="T0" fmla="*/ 778 w 818"/>
                  <a:gd name="T1" fmla="*/ 944 h 944"/>
                  <a:gd name="T2" fmla="*/ 40 w 818"/>
                  <a:gd name="T3" fmla="*/ 944 h 944"/>
                  <a:gd name="T4" fmla="*/ 0 w 818"/>
                  <a:gd name="T5" fmla="*/ 904 h 944"/>
                  <a:gd name="T6" fmla="*/ 0 w 818"/>
                  <a:gd name="T7" fmla="*/ 190 h 944"/>
                  <a:gd name="T8" fmla="*/ 190 w 818"/>
                  <a:gd name="T9" fmla="*/ 0 h 944"/>
                  <a:gd name="T10" fmla="*/ 628 w 818"/>
                  <a:gd name="T11" fmla="*/ 0 h 944"/>
                  <a:gd name="T12" fmla="*/ 818 w 818"/>
                  <a:gd name="T13" fmla="*/ 190 h 944"/>
                  <a:gd name="T14" fmla="*/ 818 w 818"/>
                  <a:gd name="T15" fmla="*/ 904 h 944"/>
                  <a:gd name="T16" fmla="*/ 778 w 818"/>
                  <a:gd name="T17" fmla="*/ 944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8" h="944">
                    <a:moveTo>
                      <a:pt x="778" y="944"/>
                    </a:moveTo>
                    <a:cubicBezTo>
                      <a:pt x="40" y="944"/>
                      <a:pt x="40" y="944"/>
                      <a:pt x="40" y="944"/>
                    </a:cubicBezTo>
                    <a:cubicBezTo>
                      <a:pt x="18" y="944"/>
                      <a:pt x="0" y="926"/>
                      <a:pt x="0" y="904"/>
                    </a:cubicBezTo>
                    <a:cubicBezTo>
                      <a:pt x="0" y="190"/>
                      <a:pt x="0" y="190"/>
                      <a:pt x="0" y="190"/>
                    </a:cubicBezTo>
                    <a:cubicBezTo>
                      <a:pt x="0" y="85"/>
                      <a:pt x="85" y="0"/>
                      <a:pt x="190" y="0"/>
                    </a:cubicBezTo>
                    <a:cubicBezTo>
                      <a:pt x="628" y="0"/>
                      <a:pt x="628" y="0"/>
                      <a:pt x="628" y="0"/>
                    </a:cubicBezTo>
                    <a:cubicBezTo>
                      <a:pt x="733" y="0"/>
                      <a:pt x="818" y="85"/>
                      <a:pt x="818" y="190"/>
                    </a:cubicBezTo>
                    <a:cubicBezTo>
                      <a:pt x="818" y="904"/>
                      <a:pt x="818" y="904"/>
                      <a:pt x="818" y="904"/>
                    </a:cubicBezTo>
                    <a:cubicBezTo>
                      <a:pt x="818" y="926"/>
                      <a:pt x="800" y="944"/>
                      <a:pt x="778" y="944"/>
                    </a:cubicBezTo>
                  </a:path>
                </a:pathLst>
              </a:custGeom>
              <a:solidFill>
                <a:sysClr val="windowText" lastClr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3" name="Freeform 69">
                <a:extLst>
                  <a:ext uri="{FF2B5EF4-FFF2-40B4-BE49-F238E27FC236}">
                    <a16:creationId xmlns:a16="http://schemas.microsoft.com/office/drawing/2014/main" id="{7B8CFDBF-6904-4824-AAD1-6EC1FA5543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1" y="2512"/>
                <a:ext cx="955" cy="1789"/>
              </a:xfrm>
              <a:custGeom>
                <a:avLst/>
                <a:gdLst>
                  <a:gd name="T0" fmla="*/ 448 w 448"/>
                  <a:gd name="T1" fmla="*/ 840 h 840"/>
                  <a:gd name="T2" fmla="*/ 0 w 448"/>
                  <a:gd name="T3" fmla="*/ 840 h 840"/>
                  <a:gd name="T4" fmla="*/ 0 w 448"/>
                  <a:gd name="T5" fmla="*/ 190 h 840"/>
                  <a:gd name="T6" fmla="*/ 190 w 448"/>
                  <a:gd name="T7" fmla="*/ 0 h 840"/>
                  <a:gd name="T8" fmla="*/ 258 w 448"/>
                  <a:gd name="T9" fmla="*/ 0 h 840"/>
                  <a:gd name="T10" fmla="*/ 448 w 448"/>
                  <a:gd name="T11" fmla="*/ 190 h 840"/>
                  <a:gd name="T12" fmla="*/ 448 w 448"/>
                  <a:gd name="T13" fmla="*/ 840 h 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8" h="840">
                    <a:moveTo>
                      <a:pt x="448" y="840"/>
                    </a:moveTo>
                    <a:cubicBezTo>
                      <a:pt x="0" y="840"/>
                      <a:pt x="0" y="840"/>
                      <a:pt x="0" y="840"/>
                    </a:cubicBezTo>
                    <a:cubicBezTo>
                      <a:pt x="0" y="190"/>
                      <a:pt x="0" y="190"/>
                      <a:pt x="0" y="190"/>
                    </a:cubicBezTo>
                    <a:cubicBezTo>
                      <a:pt x="0" y="85"/>
                      <a:pt x="85" y="0"/>
                      <a:pt x="190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363" y="0"/>
                      <a:pt x="448" y="85"/>
                      <a:pt x="448" y="190"/>
                    </a:cubicBezTo>
                    <a:cubicBezTo>
                      <a:pt x="448" y="840"/>
                      <a:pt x="448" y="840"/>
                      <a:pt x="448" y="840"/>
                    </a:cubicBezTo>
                  </a:path>
                </a:pathLst>
              </a:custGeom>
              <a:solidFill>
                <a:srgbClr val="363E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9F38694C-1080-40C8-871F-0321A136C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9" y="2750"/>
                <a:ext cx="59" cy="60"/>
              </a:xfrm>
              <a:prstGeom prst="ellipse">
                <a:avLst/>
              </a:prstGeom>
              <a:solidFill>
                <a:srgbClr val="363E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5" name="Freeform 71">
                <a:extLst>
                  <a:ext uri="{FF2B5EF4-FFF2-40B4-BE49-F238E27FC236}">
                    <a16:creationId xmlns:a16="http://schemas.microsoft.com/office/drawing/2014/main" id="{22D132E2-04BA-4B1E-BBB7-74778985D2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1" y="2797"/>
                <a:ext cx="294" cy="292"/>
              </a:xfrm>
              <a:custGeom>
                <a:avLst/>
                <a:gdLst>
                  <a:gd name="T0" fmla="*/ 83 w 138"/>
                  <a:gd name="T1" fmla="*/ 0 h 137"/>
                  <a:gd name="T2" fmla="*/ 69 w 138"/>
                  <a:gd name="T3" fmla="*/ 10 h 137"/>
                  <a:gd name="T4" fmla="*/ 55 w 138"/>
                  <a:gd name="T5" fmla="*/ 0 h 137"/>
                  <a:gd name="T6" fmla="*/ 30 w 138"/>
                  <a:gd name="T7" fmla="*/ 10 h 137"/>
                  <a:gd name="T8" fmla="*/ 28 w 138"/>
                  <a:gd name="T9" fmla="*/ 27 h 137"/>
                  <a:gd name="T10" fmla="*/ 18 w 138"/>
                  <a:gd name="T11" fmla="*/ 31 h 137"/>
                  <a:gd name="T12" fmla="*/ 11 w 138"/>
                  <a:gd name="T13" fmla="*/ 29 h 137"/>
                  <a:gd name="T14" fmla="*/ 0 w 138"/>
                  <a:gd name="T15" fmla="*/ 55 h 137"/>
                  <a:gd name="T16" fmla="*/ 11 w 138"/>
                  <a:gd name="T17" fmla="*/ 68 h 137"/>
                  <a:gd name="T18" fmla="*/ 0 w 138"/>
                  <a:gd name="T19" fmla="*/ 82 h 137"/>
                  <a:gd name="T20" fmla="*/ 11 w 138"/>
                  <a:gd name="T21" fmla="*/ 107 h 137"/>
                  <a:gd name="T22" fmla="*/ 18 w 138"/>
                  <a:gd name="T23" fmla="*/ 105 h 137"/>
                  <a:gd name="T24" fmla="*/ 28 w 138"/>
                  <a:gd name="T25" fmla="*/ 109 h 137"/>
                  <a:gd name="T26" fmla="*/ 30 w 138"/>
                  <a:gd name="T27" fmla="*/ 126 h 137"/>
                  <a:gd name="T28" fmla="*/ 55 w 138"/>
                  <a:gd name="T29" fmla="*/ 137 h 137"/>
                  <a:gd name="T30" fmla="*/ 69 w 138"/>
                  <a:gd name="T31" fmla="*/ 126 h 137"/>
                  <a:gd name="T32" fmla="*/ 83 w 138"/>
                  <a:gd name="T33" fmla="*/ 137 h 137"/>
                  <a:gd name="T34" fmla="*/ 108 w 138"/>
                  <a:gd name="T35" fmla="*/ 126 h 137"/>
                  <a:gd name="T36" fmla="*/ 110 w 138"/>
                  <a:gd name="T37" fmla="*/ 109 h 137"/>
                  <a:gd name="T38" fmla="*/ 120 w 138"/>
                  <a:gd name="T39" fmla="*/ 105 h 137"/>
                  <a:gd name="T40" fmla="*/ 127 w 138"/>
                  <a:gd name="T41" fmla="*/ 107 h 137"/>
                  <a:gd name="T42" fmla="*/ 138 w 138"/>
                  <a:gd name="T43" fmla="*/ 82 h 137"/>
                  <a:gd name="T44" fmla="*/ 127 w 138"/>
                  <a:gd name="T45" fmla="*/ 68 h 137"/>
                  <a:gd name="T46" fmla="*/ 138 w 138"/>
                  <a:gd name="T47" fmla="*/ 55 h 137"/>
                  <a:gd name="T48" fmla="*/ 127 w 138"/>
                  <a:gd name="T49" fmla="*/ 29 h 137"/>
                  <a:gd name="T50" fmla="*/ 120 w 138"/>
                  <a:gd name="T51" fmla="*/ 31 h 137"/>
                  <a:gd name="T52" fmla="*/ 110 w 138"/>
                  <a:gd name="T53" fmla="*/ 27 h 137"/>
                  <a:gd name="T54" fmla="*/ 108 w 138"/>
                  <a:gd name="T55" fmla="*/ 10 h 137"/>
                  <a:gd name="T56" fmla="*/ 83 w 138"/>
                  <a:gd name="T5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8" h="137">
                    <a:moveTo>
                      <a:pt x="83" y="0"/>
                    </a:moveTo>
                    <a:cubicBezTo>
                      <a:pt x="81" y="6"/>
                      <a:pt x="76" y="10"/>
                      <a:pt x="69" y="10"/>
                    </a:cubicBezTo>
                    <a:cubicBezTo>
                      <a:pt x="62" y="10"/>
                      <a:pt x="57" y="6"/>
                      <a:pt x="55" y="0"/>
                    </a:cubicBezTo>
                    <a:cubicBezTo>
                      <a:pt x="46" y="1"/>
                      <a:pt x="38" y="5"/>
                      <a:pt x="30" y="10"/>
                    </a:cubicBezTo>
                    <a:cubicBezTo>
                      <a:pt x="33" y="15"/>
                      <a:pt x="33" y="23"/>
                      <a:pt x="28" y="27"/>
                    </a:cubicBezTo>
                    <a:cubicBezTo>
                      <a:pt x="25" y="30"/>
                      <a:pt x="22" y="31"/>
                      <a:pt x="18" y="31"/>
                    </a:cubicBezTo>
                    <a:cubicBezTo>
                      <a:pt x="16" y="31"/>
                      <a:pt x="13" y="31"/>
                      <a:pt x="11" y="29"/>
                    </a:cubicBezTo>
                    <a:cubicBezTo>
                      <a:pt x="6" y="37"/>
                      <a:pt x="2" y="45"/>
                      <a:pt x="0" y="55"/>
                    </a:cubicBezTo>
                    <a:cubicBezTo>
                      <a:pt x="6" y="56"/>
                      <a:pt x="11" y="62"/>
                      <a:pt x="11" y="68"/>
                    </a:cubicBezTo>
                    <a:cubicBezTo>
                      <a:pt x="11" y="75"/>
                      <a:pt x="6" y="80"/>
                      <a:pt x="0" y="82"/>
                    </a:cubicBezTo>
                    <a:cubicBezTo>
                      <a:pt x="2" y="91"/>
                      <a:pt x="6" y="100"/>
                      <a:pt x="11" y="107"/>
                    </a:cubicBezTo>
                    <a:cubicBezTo>
                      <a:pt x="13" y="106"/>
                      <a:pt x="16" y="105"/>
                      <a:pt x="18" y="105"/>
                    </a:cubicBezTo>
                    <a:cubicBezTo>
                      <a:pt x="22" y="105"/>
                      <a:pt x="25" y="106"/>
                      <a:pt x="28" y="109"/>
                    </a:cubicBezTo>
                    <a:cubicBezTo>
                      <a:pt x="33" y="114"/>
                      <a:pt x="33" y="121"/>
                      <a:pt x="30" y="126"/>
                    </a:cubicBezTo>
                    <a:cubicBezTo>
                      <a:pt x="38" y="131"/>
                      <a:pt x="46" y="135"/>
                      <a:pt x="55" y="137"/>
                    </a:cubicBezTo>
                    <a:cubicBezTo>
                      <a:pt x="57" y="131"/>
                      <a:pt x="62" y="126"/>
                      <a:pt x="69" y="126"/>
                    </a:cubicBezTo>
                    <a:cubicBezTo>
                      <a:pt x="76" y="126"/>
                      <a:pt x="81" y="131"/>
                      <a:pt x="83" y="137"/>
                    </a:cubicBezTo>
                    <a:cubicBezTo>
                      <a:pt x="92" y="135"/>
                      <a:pt x="100" y="131"/>
                      <a:pt x="108" y="126"/>
                    </a:cubicBezTo>
                    <a:cubicBezTo>
                      <a:pt x="105" y="121"/>
                      <a:pt x="105" y="114"/>
                      <a:pt x="110" y="109"/>
                    </a:cubicBezTo>
                    <a:cubicBezTo>
                      <a:pt x="113" y="106"/>
                      <a:pt x="116" y="105"/>
                      <a:pt x="120" y="105"/>
                    </a:cubicBezTo>
                    <a:cubicBezTo>
                      <a:pt x="122" y="105"/>
                      <a:pt x="125" y="106"/>
                      <a:pt x="127" y="107"/>
                    </a:cubicBezTo>
                    <a:cubicBezTo>
                      <a:pt x="132" y="100"/>
                      <a:pt x="136" y="91"/>
                      <a:pt x="138" y="82"/>
                    </a:cubicBezTo>
                    <a:cubicBezTo>
                      <a:pt x="132" y="80"/>
                      <a:pt x="127" y="75"/>
                      <a:pt x="127" y="68"/>
                    </a:cubicBezTo>
                    <a:cubicBezTo>
                      <a:pt x="127" y="62"/>
                      <a:pt x="132" y="56"/>
                      <a:pt x="138" y="55"/>
                    </a:cubicBezTo>
                    <a:cubicBezTo>
                      <a:pt x="136" y="45"/>
                      <a:pt x="132" y="37"/>
                      <a:pt x="127" y="29"/>
                    </a:cubicBezTo>
                    <a:cubicBezTo>
                      <a:pt x="125" y="31"/>
                      <a:pt x="122" y="31"/>
                      <a:pt x="120" y="31"/>
                    </a:cubicBezTo>
                    <a:cubicBezTo>
                      <a:pt x="116" y="31"/>
                      <a:pt x="113" y="30"/>
                      <a:pt x="110" y="27"/>
                    </a:cubicBezTo>
                    <a:cubicBezTo>
                      <a:pt x="105" y="23"/>
                      <a:pt x="105" y="15"/>
                      <a:pt x="108" y="10"/>
                    </a:cubicBezTo>
                    <a:cubicBezTo>
                      <a:pt x="100" y="5"/>
                      <a:pt x="92" y="1"/>
                      <a:pt x="83" y="0"/>
                    </a:cubicBezTo>
                  </a:path>
                </a:pathLst>
              </a:custGeom>
              <a:solidFill>
                <a:srgbClr val="5966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6" name="Freeform 72">
                <a:extLst>
                  <a:ext uri="{FF2B5EF4-FFF2-40B4-BE49-F238E27FC236}">
                    <a16:creationId xmlns:a16="http://schemas.microsoft.com/office/drawing/2014/main" id="{1EC25B31-DA34-4E82-98D5-F7D63816B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1" y="2788"/>
                <a:ext cx="294" cy="292"/>
              </a:xfrm>
              <a:custGeom>
                <a:avLst/>
                <a:gdLst>
                  <a:gd name="T0" fmla="*/ 138 w 138"/>
                  <a:gd name="T1" fmla="*/ 55 h 137"/>
                  <a:gd name="T2" fmla="*/ 127 w 138"/>
                  <a:gd name="T3" fmla="*/ 29 h 137"/>
                  <a:gd name="T4" fmla="*/ 110 w 138"/>
                  <a:gd name="T5" fmla="*/ 27 h 137"/>
                  <a:gd name="T6" fmla="*/ 108 w 138"/>
                  <a:gd name="T7" fmla="*/ 10 h 137"/>
                  <a:gd name="T8" fmla="*/ 83 w 138"/>
                  <a:gd name="T9" fmla="*/ 0 h 137"/>
                  <a:gd name="T10" fmla="*/ 69 w 138"/>
                  <a:gd name="T11" fmla="*/ 10 h 137"/>
                  <a:gd name="T12" fmla="*/ 55 w 138"/>
                  <a:gd name="T13" fmla="*/ 0 h 137"/>
                  <a:gd name="T14" fmla="*/ 30 w 138"/>
                  <a:gd name="T15" fmla="*/ 10 h 137"/>
                  <a:gd name="T16" fmla="*/ 28 w 138"/>
                  <a:gd name="T17" fmla="*/ 27 h 137"/>
                  <a:gd name="T18" fmla="*/ 11 w 138"/>
                  <a:gd name="T19" fmla="*/ 29 h 137"/>
                  <a:gd name="T20" fmla="*/ 0 w 138"/>
                  <a:gd name="T21" fmla="*/ 55 h 137"/>
                  <a:gd name="T22" fmla="*/ 11 w 138"/>
                  <a:gd name="T23" fmla="*/ 68 h 137"/>
                  <a:gd name="T24" fmla="*/ 0 w 138"/>
                  <a:gd name="T25" fmla="*/ 82 h 137"/>
                  <a:gd name="T26" fmla="*/ 11 w 138"/>
                  <a:gd name="T27" fmla="*/ 107 h 137"/>
                  <a:gd name="T28" fmla="*/ 28 w 138"/>
                  <a:gd name="T29" fmla="*/ 109 h 137"/>
                  <a:gd name="T30" fmla="*/ 30 w 138"/>
                  <a:gd name="T31" fmla="*/ 126 h 137"/>
                  <a:gd name="T32" fmla="*/ 55 w 138"/>
                  <a:gd name="T33" fmla="*/ 137 h 137"/>
                  <a:gd name="T34" fmla="*/ 69 w 138"/>
                  <a:gd name="T35" fmla="*/ 126 h 137"/>
                  <a:gd name="T36" fmla="*/ 83 w 138"/>
                  <a:gd name="T37" fmla="*/ 137 h 137"/>
                  <a:gd name="T38" fmla="*/ 108 w 138"/>
                  <a:gd name="T39" fmla="*/ 126 h 137"/>
                  <a:gd name="T40" fmla="*/ 110 w 138"/>
                  <a:gd name="T41" fmla="*/ 109 h 137"/>
                  <a:gd name="T42" fmla="*/ 127 w 138"/>
                  <a:gd name="T43" fmla="*/ 107 h 137"/>
                  <a:gd name="T44" fmla="*/ 138 w 138"/>
                  <a:gd name="T45" fmla="*/ 82 h 137"/>
                  <a:gd name="T46" fmla="*/ 127 w 138"/>
                  <a:gd name="T47" fmla="*/ 68 h 137"/>
                  <a:gd name="T48" fmla="*/ 138 w 138"/>
                  <a:gd name="T49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8" h="137">
                    <a:moveTo>
                      <a:pt x="138" y="55"/>
                    </a:moveTo>
                    <a:cubicBezTo>
                      <a:pt x="136" y="45"/>
                      <a:pt x="132" y="37"/>
                      <a:pt x="127" y="29"/>
                    </a:cubicBezTo>
                    <a:cubicBezTo>
                      <a:pt x="122" y="32"/>
                      <a:pt x="115" y="32"/>
                      <a:pt x="110" y="27"/>
                    </a:cubicBezTo>
                    <a:cubicBezTo>
                      <a:pt x="105" y="23"/>
                      <a:pt x="105" y="15"/>
                      <a:pt x="108" y="10"/>
                    </a:cubicBezTo>
                    <a:cubicBezTo>
                      <a:pt x="100" y="5"/>
                      <a:pt x="92" y="1"/>
                      <a:pt x="83" y="0"/>
                    </a:cubicBezTo>
                    <a:cubicBezTo>
                      <a:pt x="81" y="6"/>
                      <a:pt x="76" y="10"/>
                      <a:pt x="69" y="10"/>
                    </a:cubicBezTo>
                    <a:cubicBezTo>
                      <a:pt x="62" y="10"/>
                      <a:pt x="57" y="6"/>
                      <a:pt x="55" y="0"/>
                    </a:cubicBezTo>
                    <a:cubicBezTo>
                      <a:pt x="46" y="1"/>
                      <a:pt x="38" y="5"/>
                      <a:pt x="30" y="10"/>
                    </a:cubicBezTo>
                    <a:cubicBezTo>
                      <a:pt x="33" y="15"/>
                      <a:pt x="33" y="23"/>
                      <a:pt x="28" y="27"/>
                    </a:cubicBezTo>
                    <a:cubicBezTo>
                      <a:pt x="23" y="32"/>
                      <a:pt x="16" y="32"/>
                      <a:pt x="11" y="29"/>
                    </a:cubicBezTo>
                    <a:cubicBezTo>
                      <a:pt x="6" y="37"/>
                      <a:pt x="2" y="45"/>
                      <a:pt x="0" y="55"/>
                    </a:cubicBezTo>
                    <a:cubicBezTo>
                      <a:pt x="6" y="56"/>
                      <a:pt x="11" y="62"/>
                      <a:pt x="11" y="68"/>
                    </a:cubicBezTo>
                    <a:cubicBezTo>
                      <a:pt x="11" y="75"/>
                      <a:pt x="6" y="80"/>
                      <a:pt x="0" y="82"/>
                    </a:cubicBezTo>
                    <a:cubicBezTo>
                      <a:pt x="2" y="91"/>
                      <a:pt x="6" y="100"/>
                      <a:pt x="11" y="107"/>
                    </a:cubicBezTo>
                    <a:cubicBezTo>
                      <a:pt x="16" y="104"/>
                      <a:pt x="23" y="105"/>
                      <a:pt x="28" y="109"/>
                    </a:cubicBezTo>
                    <a:cubicBezTo>
                      <a:pt x="33" y="114"/>
                      <a:pt x="33" y="121"/>
                      <a:pt x="30" y="126"/>
                    </a:cubicBezTo>
                    <a:cubicBezTo>
                      <a:pt x="38" y="131"/>
                      <a:pt x="46" y="135"/>
                      <a:pt x="55" y="137"/>
                    </a:cubicBezTo>
                    <a:cubicBezTo>
                      <a:pt x="57" y="131"/>
                      <a:pt x="62" y="126"/>
                      <a:pt x="69" y="126"/>
                    </a:cubicBezTo>
                    <a:cubicBezTo>
                      <a:pt x="76" y="126"/>
                      <a:pt x="81" y="131"/>
                      <a:pt x="83" y="137"/>
                    </a:cubicBezTo>
                    <a:cubicBezTo>
                      <a:pt x="92" y="135"/>
                      <a:pt x="100" y="131"/>
                      <a:pt x="108" y="126"/>
                    </a:cubicBezTo>
                    <a:cubicBezTo>
                      <a:pt x="105" y="121"/>
                      <a:pt x="105" y="114"/>
                      <a:pt x="110" y="109"/>
                    </a:cubicBezTo>
                    <a:cubicBezTo>
                      <a:pt x="115" y="105"/>
                      <a:pt x="122" y="104"/>
                      <a:pt x="127" y="107"/>
                    </a:cubicBezTo>
                    <a:cubicBezTo>
                      <a:pt x="132" y="100"/>
                      <a:pt x="136" y="91"/>
                      <a:pt x="138" y="82"/>
                    </a:cubicBezTo>
                    <a:cubicBezTo>
                      <a:pt x="132" y="80"/>
                      <a:pt x="127" y="75"/>
                      <a:pt x="127" y="68"/>
                    </a:cubicBezTo>
                    <a:cubicBezTo>
                      <a:pt x="127" y="62"/>
                      <a:pt x="132" y="56"/>
                      <a:pt x="138" y="55"/>
                    </a:cubicBezTo>
                    <a:close/>
                  </a:path>
                </a:pathLst>
              </a:custGeom>
              <a:solidFill>
                <a:srgbClr val="7C8D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87E7EEE-C3DA-41EA-B4A5-3AE5044EC369}"/>
                </a:ext>
              </a:extLst>
            </p:cNvPr>
            <p:cNvSpPr txBox="1"/>
            <p:nvPr/>
          </p:nvSpPr>
          <p:spPr>
            <a:xfrm>
              <a:off x="2383925" y="1401731"/>
              <a:ext cx="6683348" cy="1698840"/>
            </a:xfrm>
            <a:prstGeom prst="rect">
              <a:avLst/>
            </a:prstGeom>
          </p:spPr>
          <p:txBody>
            <a:bodyPr vert="horz" wrap="square" lIns="0" tIns="45720" rIns="91440" bIns="45720" rtlCol="0" anchor="t">
              <a:noAutofit/>
            </a:bodyPr>
            <a:lstStyle/>
            <a:p>
              <a:pPr lvl="0" indent="-274320">
                <a:spcBef>
                  <a:spcPct val="20000"/>
                </a:spcBef>
                <a:buClr>
                  <a:srgbClr val="084975"/>
                </a:buClr>
                <a:buSzPct val="75000"/>
                <a:buBlip>
                  <a:blip r:embed="rId6"/>
                </a:buBlip>
              </a:pPr>
              <a:r>
                <a:rPr lang="en-US" dirty="0">
                  <a:solidFill>
                    <a:schemeClr val="bg1"/>
                  </a:solidFill>
                  <a:latin typeface="Calibri"/>
                </a:rPr>
                <a:t>Only templating solution that supports PDF 2.0</a:t>
              </a:r>
            </a:p>
            <a:p>
              <a:pPr lvl="0" indent="-274320">
                <a:spcBef>
                  <a:spcPct val="20000"/>
                </a:spcBef>
                <a:buClr>
                  <a:srgbClr val="084975"/>
                </a:buClr>
                <a:buSzPct val="75000"/>
                <a:buBlip>
                  <a:blip r:embed="rId6"/>
                </a:buBlip>
              </a:pPr>
              <a:r>
                <a:rPr lang="en-US" dirty="0">
                  <a:solidFill>
                    <a:schemeClr val="bg1"/>
                  </a:solidFill>
                  <a:latin typeface="Calibri"/>
                </a:rPr>
                <a:t>The templates can conveniently be tested interactively by populating the form template with data.</a:t>
              </a:r>
            </a:p>
            <a:p>
              <a:pPr lvl="0" indent="-274320">
                <a:spcBef>
                  <a:spcPct val="20000"/>
                </a:spcBef>
                <a:buClr>
                  <a:srgbClr val="084975"/>
                </a:buClr>
                <a:buSzPct val="75000"/>
                <a:buBlip>
                  <a:blip r:embed="rId6"/>
                </a:buBlip>
              </a:pPr>
              <a:r>
                <a:rPr lang="en-US" dirty="0">
                  <a:solidFill>
                    <a:schemeClr val="bg1"/>
                  </a:solidFill>
                  <a:latin typeface="Calibri"/>
                </a:rPr>
                <a:t>Flexibility in deploying html input forms to existing web-servers</a:t>
              </a:r>
            </a:p>
            <a:p>
              <a:pPr lvl="0" indent="-274320">
                <a:spcBef>
                  <a:spcPct val="20000"/>
                </a:spcBef>
                <a:buClr>
                  <a:srgbClr val="084975"/>
                </a:buClr>
                <a:buSzPct val="75000"/>
                <a:buBlip>
                  <a:blip r:embed="rId6"/>
                </a:buBlip>
              </a:pPr>
              <a:r>
                <a:rPr lang="en-US" dirty="0">
                  <a:solidFill>
                    <a:schemeClr val="bg1"/>
                  </a:solidFill>
                  <a:latin typeface="Calibri"/>
                </a:rPr>
                <a:t>Employ calculations to enrich your data</a:t>
              </a:r>
            </a:p>
            <a:p>
              <a:pPr lvl="0" indent="-274320">
                <a:spcBef>
                  <a:spcPct val="20000"/>
                </a:spcBef>
                <a:buClr>
                  <a:srgbClr val="084975"/>
                </a:buClr>
                <a:buSzPct val="75000"/>
                <a:buBlip>
                  <a:blip r:embed="rId6"/>
                </a:buBlip>
              </a:pPr>
              <a:r>
                <a:rPr lang="en-US" dirty="0">
                  <a:solidFill>
                    <a:schemeClr val="bg1"/>
                  </a:solidFill>
                  <a:latin typeface="Calibri"/>
                </a:rPr>
                <a:t>Feeds documents/data back into the database</a:t>
              </a:r>
            </a:p>
            <a:p>
              <a:endParaRPr lang="en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674199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D217FC95-4984-439B-880A-8B689D364759}"/>
              </a:ext>
            </a:extLst>
          </p:cNvPr>
          <p:cNvSpPr/>
          <p:nvPr/>
        </p:nvSpPr>
        <p:spPr>
          <a:xfrm>
            <a:off x="0" y="58560"/>
            <a:ext cx="9144000" cy="479135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263A2FE-FC97-4560-941B-2C782B033A59}"/>
              </a:ext>
            </a:extLst>
          </p:cNvPr>
          <p:cNvSpPr/>
          <p:nvPr/>
        </p:nvSpPr>
        <p:spPr>
          <a:xfrm>
            <a:off x="0" y="0"/>
            <a:ext cx="9144000" cy="552972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064183-8CD4-41C2-B061-715F26B7AF33}"/>
              </a:ext>
            </a:extLst>
          </p:cNvPr>
          <p:cNvSpPr txBox="1">
            <a:spLocks/>
          </p:cNvSpPr>
          <p:nvPr/>
        </p:nvSpPr>
        <p:spPr>
          <a:xfrm>
            <a:off x="557212" y="115218"/>
            <a:ext cx="7616999" cy="36997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i="0" kern="1200" spc="0" baseline="0">
                <a:solidFill>
                  <a:schemeClr val="tx1"/>
                </a:solidFill>
                <a:latin typeface="Open Sans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Open Sans"/>
                <a:ea typeface="+mj-ea"/>
                <a:cs typeface="Arial" panose="020B0604020202020204" pitchFamily="34" charset="0"/>
              </a:rPr>
              <a:t>Use Case: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j-ea"/>
                <a:cs typeface="Arial" panose="020B0604020202020204" pitchFamily="34" charset="0"/>
              </a:rPr>
              <a:t>Output Template Solution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9DB00F95-7717-4483-913D-8E901579A0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70" y="184411"/>
            <a:ext cx="285750" cy="1841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588FA6-BFE9-4F75-8746-081499746856}"/>
              </a:ext>
            </a:extLst>
          </p:cNvPr>
          <p:cNvSpPr txBox="1"/>
          <p:nvPr/>
        </p:nvSpPr>
        <p:spPr>
          <a:xfrm>
            <a:off x="1242060" y="830580"/>
            <a:ext cx="3097530" cy="3333750"/>
          </a:xfrm>
          <a:prstGeom prst="rect">
            <a:avLst/>
          </a:prstGeom>
        </p:spPr>
        <p:txBody>
          <a:bodyPr vert="horz" wrap="square" lIns="0" tIns="45720" rIns="91440" bIns="45720" rtlCol="0" anchor="t">
            <a:noAutofit/>
          </a:bodyPr>
          <a:lstStyle/>
          <a:p>
            <a:r>
              <a:rPr lang="en-US" b="1" dirty="0">
                <a:solidFill>
                  <a:srgbClr val="07497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E-commerce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Create invoices, packing slips directly from data on your ecommerce platform. Create document templates that help you stand out from the crowd.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rgbClr val="07497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Procurement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Create purchase orders, contracts and service agreements based on data in your procurement database. 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rgbClr val="07497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Government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Create tax documents (real estate tax, motor vehicle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tax,ect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) or certificates based on data in your citizens database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452561-73E3-4DD0-A4F1-FE739709EA9B}"/>
              </a:ext>
            </a:extLst>
          </p:cNvPr>
          <p:cNvSpPr/>
          <p:nvPr/>
        </p:nvSpPr>
        <p:spPr>
          <a:xfrm>
            <a:off x="5311139" y="838676"/>
            <a:ext cx="37338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7497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Human Resources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Create contracts, employee requests and other employment-related documents directly from you HR administration platform </a:t>
            </a:r>
          </a:p>
        </p:txBody>
      </p:sp>
      <p:pic>
        <p:nvPicPr>
          <p:cNvPr id="12" name="Picture 2" descr="See the source image">
            <a:extLst>
              <a:ext uri="{FF2B5EF4-FFF2-40B4-BE49-F238E27FC236}">
                <a16:creationId xmlns:a16="http://schemas.microsoft.com/office/drawing/2014/main" id="{6C02E6A7-2B58-41EB-9613-65B803253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63" y="885469"/>
            <a:ext cx="785298" cy="69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A8BA2C7-8742-4CB9-A283-F6A8A4CC7198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>
            <a:off x="229270" y="2112606"/>
            <a:ext cx="788671" cy="733464"/>
          </a:xfrm>
          <a:prstGeom prst="rect">
            <a:avLst/>
          </a:prstGeom>
        </p:spPr>
      </p:pic>
      <p:pic>
        <p:nvPicPr>
          <p:cNvPr id="14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F353905-084C-40AB-8F52-E4C376826F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582" y="3404328"/>
            <a:ext cx="696897" cy="696897"/>
          </a:xfrm>
          <a:prstGeom prst="rect">
            <a:avLst/>
          </a:prstGeom>
        </p:spPr>
      </p:pic>
      <p:pic>
        <p:nvPicPr>
          <p:cNvPr id="15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C77BB43-DDE3-4A48-A322-DCBA637839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2128" y="885469"/>
            <a:ext cx="696897" cy="69689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BA8CD71-A91B-4CF9-A267-011962180C7F}"/>
              </a:ext>
            </a:extLst>
          </p:cNvPr>
          <p:cNvSpPr/>
          <p:nvPr/>
        </p:nvSpPr>
        <p:spPr>
          <a:xfrm>
            <a:off x="5346965" y="1939738"/>
            <a:ext cx="3733801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7497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Legal | Insurance | Financial Services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Create contracts and agreements automatically based on data on your administration system. Standardized documents reduce risk of errors and provide considerable savings. </a:t>
            </a:r>
          </a:p>
        </p:txBody>
      </p:sp>
      <p:pic>
        <p:nvPicPr>
          <p:cNvPr id="17" name="Picture 1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5CC8F2D7-E2FF-4FAF-9FA1-0617B8685A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9774" y="2064467"/>
            <a:ext cx="781603" cy="78160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1EDD24C-F81A-4253-B3AE-014BF0E2C83B}"/>
              </a:ext>
            </a:extLst>
          </p:cNvPr>
          <p:cNvSpPr/>
          <p:nvPr/>
        </p:nvSpPr>
        <p:spPr>
          <a:xfrm>
            <a:off x="5346965" y="3313406"/>
            <a:ext cx="3568617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8497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Marketing</a:t>
            </a:r>
          </a:p>
          <a:p>
            <a:r>
              <a:rPr lang="en-US" sz="1400" dirty="0">
                <a:solidFill>
                  <a:srgbClr val="575A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offers, coupons with ease based on data on your CRM system. Customize your marketing materials to reflect your corporate visual identity. </a:t>
            </a:r>
          </a:p>
        </p:txBody>
      </p:sp>
      <p:pic>
        <p:nvPicPr>
          <p:cNvPr id="19" name="Picture 1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E9CB715-68FB-4013-A593-38F7751BED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4413610" y="3328171"/>
            <a:ext cx="781603" cy="64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1590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iStock_000022150470Medium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67" b="12067"/>
          <a:stretch>
            <a:fillRect/>
          </a:stretch>
        </p:blipFill>
        <p:spPr>
          <a:xfrm>
            <a:off x="0" y="0"/>
            <a:ext cx="9144000" cy="4838482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– Q&amp;A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0" y="2876161"/>
            <a:ext cx="5852775" cy="1528633"/>
          </a:xfrm>
        </p:spPr>
        <p:txBody>
          <a:bodyPr>
            <a:normAutofit lnSpcReduction="10000"/>
          </a:bodyPr>
          <a:lstStyle/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/>
              <a:t>iText DITO</a:t>
            </a:r>
          </a:p>
          <a:p>
            <a:r>
              <a:rPr lang="en-US" dirty="0"/>
              <a:t>Easy form creation and filling</a:t>
            </a:r>
          </a:p>
          <a:p>
            <a:r>
              <a:rPr lang="en-US" dirty="0"/>
              <a:t>Intuitive template editor</a:t>
            </a:r>
          </a:p>
          <a:p>
            <a:r>
              <a:rPr lang="en-US" dirty="0"/>
              <a:t>Quick and easy deployment</a:t>
            </a:r>
          </a:p>
          <a:p>
            <a:r>
              <a:rPr lang="en-US" dirty="0"/>
              <a:t>Try it out at </a:t>
            </a:r>
            <a:r>
              <a:rPr lang="en-US" dirty="0" err="1"/>
              <a:t>dito.online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239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D217FC95-4984-439B-880A-8B689D364759}"/>
              </a:ext>
            </a:extLst>
          </p:cNvPr>
          <p:cNvSpPr/>
          <p:nvPr/>
        </p:nvSpPr>
        <p:spPr>
          <a:xfrm>
            <a:off x="0" y="58560"/>
            <a:ext cx="9144000" cy="479135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263A2FE-FC97-4560-941B-2C782B033A59}"/>
              </a:ext>
            </a:extLst>
          </p:cNvPr>
          <p:cNvSpPr/>
          <p:nvPr/>
        </p:nvSpPr>
        <p:spPr>
          <a:xfrm>
            <a:off x="0" y="0"/>
            <a:ext cx="9144000" cy="552972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064183-8CD4-41C2-B061-715F26B7AF33}"/>
              </a:ext>
            </a:extLst>
          </p:cNvPr>
          <p:cNvSpPr txBox="1">
            <a:spLocks/>
          </p:cNvSpPr>
          <p:nvPr/>
        </p:nvSpPr>
        <p:spPr>
          <a:xfrm>
            <a:off x="557212" y="115218"/>
            <a:ext cx="7616999" cy="36997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i="0" kern="1200" spc="0" baseline="0">
                <a:solidFill>
                  <a:schemeClr val="tx1"/>
                </a:solidFill>
                <a:latin typeface="Open Sans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j-ea"/>
                <a:cs typeface="Arial" panose="020B0604020202020204" pitchFamily="34" charset="0"/>
              </a:rPr>
              <a:t>Using the DITO SDK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9DB00F95-7717-4483-913D-8E901579A0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70" y="184411"/>
            <a:ext cx="285750" cy="184150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2F53C07-972B-47FD-BD0B-C6B502EA0621}"/>
              </a:ext>
            </a:extLst>
          </p:cNvPr>
          <p:cNvSpPr txBox="1">
            <a:spLocks/>
          </p:cNvSpPr>
          <p:nvPr/>
        </p:nvSpPr>
        <p:spPr>
          <a:xfrm>
            <a:off x="-1" y="552972"/>
            <a:ext cx="9143999" cy="429693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Lucida Grande"/>
              <a:buChar char="–"/>
              <a:defRPr sz="1600" b="0" i="0" kern="1200" spc="0">
                <a:solidFill>
                  <a:schemeClr val="tx1"/>
                </a:solidFill>
                <a:latin typeface="Open Sans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Lucida Grande"/>
              <a:buChar char="–"/>
              <a:defRPr sz="1600" b="0" i="0" kern="1200" spc="0">
                <a:solidFill>
                  <a:schemeClr val="tx1"/>
                </a:solidFill>
                <a:latin typeface="Open Sans"/>
                <a:ea typeface="+mn-ea"/>
                <a:cs typeface="Arial"/>
              </a:defRPr>
            </a:lvl2pPr>
            <a:lvl3pPr marL="12001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Lucida Grande"/>
              <a:buChar char="–"/>
              <a:defRPr sz="1600" b="0" i="0" kern="1200" spc="0">
                <a:solidFill>
                  <a:schemeClr val="tx1"/>
                </a:solidFill>
                <a:latin typeface="Open Sans"/>
                <a:ea typeface="+mn-ea"/>
                <a:cs typeface="Arial"/>
              </a:defRPr>
            </a:lvl3pPr>
            <a:lvl4pPr marL="16573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Lucida Grande"/>
              <a:buChar char="–"/>
              <a:defRPr sz="1600" b="0" i="0" kern="1200" spc="0">
                <a:solidFill>
                  <a:schemeClr val="tx1"/>
                </a:solidFill>
                <a:latin typeface="Open Sans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Lucida Grande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9831CE-1F1C-47D8-9C96-5A0CD09DA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9396" y="1193262"/>
            <a:ext cx="10041910" cy="275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054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3E34C-BBE4-4593-B7F4-D9C62B4D3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0976" y="2790951"/>
            <a:ext cx="6517797" cy="71240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99D25"/>
                </a:solidFill>
                <a:cs typeface="Calibri" panose="020F0502020204030204" pitchFamily="34" charset="0"/>
              </a:rPr>
              <a:t>[</a:t>
            </a:r>
            <a:r>
              <a:rPr lang="en-US" sz="1800" dirty="0">
                <a:cs typeface="Calibri" panose="020F0502020204030204" pitchFamily="34" charset="0"/>
              </a:rPr>
              <a:t> Questions? </a:t>
            </a:r>
            <a:r>
              <a:rPr lang="en-US" sz="1800" dirty="0">
                <a:solidFill>
                  <a:srgbClr val="F99D25"/>
                </a:solidFill>
                <a:cs typeface="Calibri" panose="020F0502020204030204" pitchFamily="34" charset="0"/>
              </a:rPr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2B5363-6036-4B28-9AC9-E4C7049E688F}"/>
              </a:ext>
            </a:extLst>
          </p:cNvPr>
          <p:cNvSpPr txBox="1"/>
          <p:nvPr/>
        </p:nvSpPr>
        <p:spPr>
          <a:xfrm>
            <a:off x="950976" y="1847585"/>
            <a:ext cx="3317965" cy="229906"/>
          </a:xfrm>
          <a:prstGeom prst="rect">
            <a:avLst/>
          </a:prstGeom>
        </p:spPr>
        <p:txBody>
          <a:bodyPr vert="horz" wrap="square" lIns="0" tIns="45720" rIns="91440" bIns="45720" rtlCol="0" anchor="t">
            <a:noAutofit/>
          </a:bodyPr>
          <a:lstStyle/>
          <a:p>
            <a:r>
              <a:rPr lang="en-US" dirty="0">
                <a:solidFill>
                  <a:srgbClr val="F99D25"/>
                </a:solidFill>
              </a:rPr>
              <a:t>[</a:t>
            </a:r>
            <a:r>
              <a:rPr lang="en-US" dirty="0"/>
              <a:t> </a:t>
            </a:r>
            <a:r>
              <a:rPr lang="en-US" dirty="0">
                <a:solidFill>
                  <a:srgbClr val="4A4A4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Harness the power of PDF </a:t>
            </a:r>
            <a:r>
              <a:rPr lang="en-US" dirty="0">
                <a:solidFill>
                  <a:srgbClr val="F99D25"/>
                </a:solidFill>
              </a:rPr>
              <a:t>]</a:t>
            </a:r>
            <a:endParaRPr lang="en-BE" dirty="0">
              <a:solidFill>
                <a:srgbClr val="F99D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24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3E34C-BBE4-4593-B7F4-D9C62B4D36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F99D25"/>
                </a:solidFill>
              </a:rPr>
              <a:t>[</a:t>
            </a:r>
            <a:r>
              <a:rPr lang="en-US" sz="1800" dirty="0"/>
              <a:t> Create standards compliant PDF </a:t>
            </a:r>
            <a:r>
              <a:rPr lang="en-US" sz="1800" dirty="0">
                <a:solidFill>
                  <a:srgbClr val="F99D25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9265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D217FC95-4984-439B-880A-8B689D364759}"/>
              </a:ext>
            </a:extLst>
          </p:cNvPr>
          <p:cNvSpPr/>
          <p:nvPr/>
        </p:nvSpPr>
        <p:spPr>
          <a:xfrm>
            <a:off x="0" y="19099"/>
            <a:ext cx="9144000" cy="482983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263A2FE-FC97-4560-941B-2C782B033A59}"/>
              </a:ext>
            </a:extLst>
          </p:cNvPr>
          <p:cNvSpPr/>
          <p:nvPr/>
        </p:nvSpPr>
        <p:spPr>
          <a:xfrm>
            <a:off x="0" y="0"/>
            <a:ext cx="9144000" cy="552972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064183-8CD4-41C2-B061-715F26B7AF33}"/>
              </a:ext>
            </a:extLst>
          </p:cNvPr>
          <p:cNvSpPr txBox="1">
            <a:spLocks/>
          </p:cNvSpPr>
          <p:nvPr/>
        </p:nvSpPr>
        <p:spPr>
          <a:xfrm>
            <a:off x="557212" y="115218"/>
            <a:ext cx="7616999" cy="36997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i="0" kern="1200" spc="0" baseline="0">
                <a:solidFill>
                  <a:schemeClr val="tx1"/>
                </a:solidFill>
                <a:latin typeface="Open Sans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j-ea"/>
                <a:cs typeface="Arial" panose="020B0604020202020204" pitchFamily="34" charset="0"/>
              </a:rPr>
              <a:t>iText Software Inc.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9DB00F95-7717-4483-913D-8E901579A0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70" y="184411"/>
            <a:ext cx="285750" cy="18415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725D2C0-3525-4678-B999-EE19EC9EBB2B}"/>
              </a:ext>
            </a:extLst>
          </p:cNvPr>
          <p:cNvGrpSpPr/>
          <p:nvPr/>
        </p:nvGrpSpPr>
        <p:grpSpPr>
          <a:xfrm>
            <a:off x="372145" y="1183950"/>
            <a:ext cx="8113959" cy="2731914"/>
            <a:chOff x="1789905" y="1865439"/>
            <a:chExt cx="8113959" cy="273191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DC037ED-0AD7-4E16-B623-AB939D773F95}"/>
                </a:ext>
              </a:extLst>
            </p:cNvPr>
            <p:cNvSpPr/>
            <p:nvPr/>
          </p:nvSpPr>
          <p:spPr>
            <a:xfrm>
              <a:off x="1888889" y="1919697"/>
              <a:ext cx="6330261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dirty="0">
                  <a:latin typeface="Calibri" panose="020F0502020204030204" pitchFamily="34" charset="0"/>
                  <a:cs typeface="Calibri" panose="020F0502020204030204" pitchFamily="34" charset="0"/>
                </a:rPr>
                <a:t>Software Library for creating or manipulating PDFs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pt-BR" dirty="0">
                  <a:latin typeface="Calibri" panose="020F0502020204030204" pitchFamily="34" charset="0"/>
                  <a:cs typeface="Calibri" panose="020F0502020204030204" pitchFamily="34" charset="0"/>
                </a:rPr>
                <a:t> Available in </a:t>
              </a:r>
              <a:r>
                <a:rPr lang="pt-BR" dirty="0">
                  <a:solidFill>
                    <a:srgbClr val="F99D2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Java</a:t>
              </a:r>
              <a:r>
                <a:rPr lang="pt-BR" dirty="0">
                  <a:latin typeface="Calibri" panose="020F0502020204030204" pitchFamily="34" charset="0"/>
                  <a:cs typeface="Calibri" panose="020F0502020204030204" pitchFamily="34" charset="0"/>
                </a:rPr>
                <a:t> or </a:t>
              </a:r>
              <a:r>
                <a:rPr lang="pt-BR" dirty="0">
                  <a:solidFill>
                    <a:srgbClr val="F99D2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.NET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pt-BR" dirty="0">
                  <a:latin typeface="Calibri" panose="020F0502020204030204" pitchFamily="34" charset="0"/>
                  <a:cs typeface="Calibri" panose="020F0502020204030204" pitchFamily="34" charset="0"/>
                </a:rPr>
                <a:t> High level API for working with PDFs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pt-BR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Creating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pt-BR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Merging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pt-BR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Form Filling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pt-BR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Digital Signing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pt-BR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Hundreds of other features and functionalities</a:t>
              </a:r>
            </a:p>
            <a:p>
              <a:pPr lvl="2"/>
              <a:endParaRPr lang="pt-BR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pt-BR" dirty="0">
                  <a:latin typeface="Calibri" panose="020F0502020204030204" pitchFamily="34" charset="0"/>
                  <a:cs typeface="Calibri" panose="020F0502020204030204" pitchFamily="34" charset="0"/>
                </a:rPr>
                <a:t> Completely </a:t>
              </a:r>
              <a:r>
                <a:rPr lang="pt-BR" b="1" dirty="0">
                  <a:solidFill>
                    <a:srgbClr val="F99D2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open source</a:t>
              </a:r>
            </a:p>
          </p:txBody>
        </p:sp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147DE421-C0ED-4C2F-8F10-09EC92C11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36390" y="2755427"/>
              <a:ext cx="880541" cy="880541"/>
            </a:xfrm>
            <a:prstGeom prst="rect">
              <a:avLst/>
            </a:prstGeom>
          </p:spPr>
        </p:pic>
        <p:pic>
          <p:nvPicPr>
            <p:cNvPr id="15" name="Picture 14" descr="A close up of a sign&#10;&#10;Description automatically generated">
              <a:extLst>
                <a:ext uri="{FF2B5EF4-FFF2-40B4-BE49-F238E27FC236}">
                  <a16:creationId xmlns:a16="http://schemas.microsoft.com/office/drawing/2014/main" id="{D88473D6-D572-44E3-BE4F-FFCF4856E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968915" y="2701019"/>
              <a:ext cx="934949" cy="93494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6135CE8-E49F-41CC-9D3F-1FF0570AC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89905" y="3910712"/>
              <a:ext cx="459519" cy="459519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DC7D3D4-8002-4C27-B504-513348C8B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89905" y="1865439"/>
              <a:ext cx="459519" cy="4595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1930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iText DITO?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3E34C-BBE4-4593-B7F4-D9C62B4D36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F99D25"/>
                </a:solidFill>
              </a:rPr>
              <a:t>[</a:t>
            </a:r>
            <a:r>
              <a:rPr lang="en-US" sz="1800" dirty="0"/>
              <a:t> Accelerate data and form workflow cycles</a:t>
            </a:r>
            <a:r>
              <a:rPr lang="en-US" sz="1800" dirty="0">
                <a:solidFill>
                  <a:srgbClr val="F99D25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2870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D263A2FE-FC97-4560-941B-2C782B033A59}"/>
              </a:ext>
            </a:extLst>
          </p:cNvPr>
          <p:cNvSpPr/>
          <p:nvPr/>
        </p:nvSpPr>
        <p:spPr>
          <a:xfrm>
            <a:off x="0" y="0"/>
            <a:ext cx="9144000" cy="552972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064183-8CD4-41C2-B061-715F26B7AF33}"/>
              </a:ext>
            </a:extLst>
          </p:cNvPr>
          <p:cNvSpPr txBox="1">
            <a:spLocks/>
          </p:cNvSpPr>
          <p:nvPr/>
        </p:nvSpPr>
        <p:spPr>
          <a:xfrm>
            <a:off x="557212" y="115218"/>
            <a:ext cx="7616999" cy="36997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i="0" kern="1200" spc="0" baseline="0">
                <a:solidFill>
                  <a:schemeClr val="tx1"/>
                </a:solidFill>
                <a:latin typeface="Open Sans"/>
                <a:ea typeface="+mj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j-ea"/>
                <a:cs typeface="Arial" panose="020B0604020202020204" pitchFamily="34" charset="0"/>
              </a:rPr>
              <a:t>What is </a:t>
            </a:r>
            <a:r>
              <a:rPr lang="en-US" dirty="0">
                <a:solidFill>
                  <a:srgbClr val="FFFFFF"/>
                </a:solidFill>
              </a:rPr>
              <a:t>iText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j-ea"/>
                <a:cs typeface="Arial" panose="020B0604020202020204" pitchFamily="34" charset="0"/>
              </a:rPr>
              <a:t>DITO?   -</a:t>
            </a: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j-ea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99D25"/>
                </a:solidFill>
              </a:rPr>
              <a:t>[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Accelerate data and form workflow cycles </a:t>
            </a:r>
            <a:r>
              <a:rPr lang="en-US" dirty="0">
                <a:solidFill>
                  <a:srgbClr val="F99D25"/>
                </a:solidFill>
              </a:rPr>
              <a:t>]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j-ea"/>
              <a:cs typeface="Arial" panose="020B0604020202020204" pitchFamily="34" charset="0"/>
            </a:endParaRP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9DB00F95-7717-4483-913D-8E901579A0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70" y="184411"/>
            <a:ext cx="285750" cy="18415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BAF3E910-3E71-40FB-8399-4A089FDD872F}"/>
              </a:ext>
            </a:extLst>
          </p:cNvPr>
          <p:cNvGrpSpPr/>
          <p:nvPr/>
        </p:nvGrpSpPr>
        <p:grpSpPr>
          <a:xfrm>
            <a:off x="0" y="580021"/>
            <a:ext cx="9144000" cy="1333768"/>
            <a:chOff x="6849" y="1843511"/>
            <a:chExt cx="9144000" cy="133376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FF32145-A612-47C4-B651-3F75E8F6BDD3}"/>
                </a:ext>
              </a:extLst>
            </p:cNvPr>
            <p:cNvSpPr/>
            <p:nvPr/>
          </p:nvSpPr>
          <p:spPr>
            <a:xfrm>
              <a:off x="6849" y="1843511"/>
              <a:ext cx="9144000" cy="13337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dirty="0">
                <a:effectLst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93357F4-2622-4EA7-AC17-05D5FEB9C2D3}"/>
                </a:ext>
              </a:extLst>
            </p:cNvPr>
            <p:cNvGrpSpPr/>
            <p:nvPr/>
          </p:nvGrpSpPr>
          <p:grpSpPr>
            <a:xfrm>
              <a:off x="143095" y="1937215"/>
              <a:ext cx="2739720" cy="1018534"/>
              <a:chOff x="2691224" y="768593"/>
              <a:chExt cx="2739720" cy="1018534"/>
            </a:xfrm>
          </p:grpSpPr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B70D9292-22C5-4385-9933-5E3899E31C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1224" y="768593"/>
                <a:ext cx="2739720" cy="1018534"/>
              </a:xfrm>
              <a:custGeom>
                <a:avLst/>
                <a:gdLst>
                  <a:gd name="connsiteX0" fmla="*/ 1768 w 2328"/>
                  <a:gd name="connsiteY0" fmla="*/ 0 h 1640"/>
                  <a:gd name="connsiteX1" fmla="*/ 2328 w 2328"/>
                  <a:gd name="connsiteY1" fmla="*/ 820 h 1640"/>
                  <a:gd name="connsiteX2" fmla="*/ 1768 w 2328"/>
                  <a:gd name="connsiteY2" fmla="*/ 1640 h 1640"/>
                  <a:gd name="connsiteX3" fmla="*/ 1768 w 2328"/>
                  <a:gd name="connsiteY3" fmla="*/ 1312 h 1640"/>
                  <a:gd name="connsiteX4" fmla="*/ 0 w 2328"/>
                  <a:gd name="connsiteY4" fmla="*/ 1312 h 1640"/>
                  <a:gd name="connsiteX5" fmla="*/ 782 w 2328"/>
                  <a:gd name="connsiteY5" fmla="*/ 328 h 1640"/>
                  <a:gd name="connsiteX6" fmla="*/ 1768 w 2328"/>
                  <a:gd name="connsiteY6" fmla="*/ 328 h 1640"/>
                  <a:gd name="connsiteX7" fmla="*/ 1768 w 2328"/>
                  <a:gd name="connsiteY7" fmla="*/ 0 h 1640"/>
                  <a:gd name="connsiteX0" fmla="*/ 2159 w 2719"/>
                  <a:gd name="connsiteY0" fmla="*/ 0 h 1640"/>
                  <a:gd name="connsiteX1" fmla="*/ 2719 w 2719"/>
                  <a:gd name="connsiteY1" fmla="*/ 820 h 1640"/>
                  <a:gd name="connsiteX2" fmla="*/ 2159 w 2719"/>
                  <a:gd name="connsiteY2" fmla="*/ 1640 h 1640"/>
                  <a:gd name="connsiteX3" fmla="*/ 2159 w 2719"/>
                  <a:gd name="connsiteY3" fmla="*/ 1312 h 1640"/>
                  <a:gd name="connsiteX4" fmla="*/ 391 w 2719"/>
                  <a:gd name="connsiteY4" fmla="*/ 1312 h 1640"/>
                  <a:gd name="connsiteX5" fmla="*/ 0 w 2719"/>
                  <a:gd name="connsiteY5" fmla="*/ 328 h 1640"/>
                  <a:gd name="connsiteX6" fmla="*/ 2159 w 2719"/>
                  <a:gd name="connsiteY6" fmla="*/ 328 h 1640"/>
                  <a:gd name="connsiteX7" fmla="*/ 2159 w 2719"/>
                  <a:gd name="connsiteY7" fmla="*/ 0 h 1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19" h="1640">
                    <a:moveTo>
                      <a:pt x="2159" y="0"/>
                    </a:moveTo>
                    <a:lnTo>
                      <a:pt x="2719" y="820"/>
                    </a:lnTo>
                    <a:lnTo>
                      <a:pt x="2159" y="1640"/>
                    </a:lnTo>
                    <a:lnTo>
                      <a:pt x="2159" y="1312"/>
                    </a:lnTo>
                    <a:lnTo>
                      <a:pt x="391" y="1312"/>
                    </a:lnTo>
                    <a:lnTo>
                      <a:pt x="0" y="328"/>
                    </a:lnTo>
                    <a:lnTo>
                      <a:pt x="2159" y="328"/>
                    </a:lnTo>
                    <a:lnTo>
                      <a:pt x="2159" y="0"/>
                    </a:lnTo>
                    <a:close/>
                  </a:path>
                </a:pathLst>
              </a:custGeom>
              <a:gradFill>
                <a:gsLst>
                  <a:gs pos="0">
                    <a:sysClr val="windowText" lastClr="000000">
                      <a:lumMod val="95000"/>
                      <a:lumOff val="5000"/>
                    </a:sysClr>
                  </a:gs>
                  <a:gs pos="80000">
                    <a:sysClr val="windowText" lastClr="000000">
                      <a:lumMod val="75000"/>
                      <a:lumOff val="25000"/>
                    </a:sysClr>
                  </a:gs>
                  <a:gs pos="100000">
                    <a:sysClr val="windowText" lastClr="000000">
                      <a:lumMod val="95000"/>
                      <a:lumOff val="5000"/>
                    </a:sysClr>
                  </a:gs>
                </a:gsLst>
                <a:lin ang="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EC1FB1-AB4B-4A1F-9577-B7B6075AD120}"/>
                  </a:ext>
                </a:extLst>
              </p:cNvPr>
              <p:cNvSpPr txBox="1"/>
              <p:nvPr/>
            </p:nvSpPr>
            <p:spPr>
              <a:xfrm>
                <a:off x="3008496" y="1065388"/>
                <a:ext cx="2312670" cy="377005"/>
              </a:xfrm>
              <a:prstGeom prst="rect">
                <a:avLst/>
              </a:prstGeom>
            </p:spPr>
            <p:txBody>
              <a:bodyPr vert="horz" wrap="square" lIns="0" tIns="45720" rIns="91440" bIns="45720" rtlCol="0" anchor="t">
                <a:no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KEY CAPABILITIES</a:t>
                </a:r>
                <a:endParaRPr lang="en-BE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43C6B0-0C81-4A1C-AF56-4A107CD45AD1}"/>
                </a:ext>
              </a:extLst>
            </p:cNvPr>
            <p:cNvSpPr txBox="1"/>
            <p:nvPr/>
          </p:nvSpPr>
          <p:spPr>
            <a:xfrm>
              <a:off x="2913260" y="1994904"/>
              <a:ext cx="5878021" cy="1089529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 marL="342900" lvl="0" indent="-342900" defTabSz="914400">
                <a:lnSpc>
                  <a:spcPct val="90000"/>
                </a:lnSpc>
                <a:buFont typeface="+mj-lt"/>
                <a:buAutoNum type="arabicPeriod"/>
                <a:defRPr/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BE" dirty="0" err="1">
                  <a:latin typeface="Calibri" panose="020F0502020204030204" pitchFamily="34" charset="0"/>
                  <a:cs typeface="Calibri" panose="020F0502020204030204" pitchFamily="34" charset="0"/>
                </a:rPr>
                <a:t>reate</a:t>
              </a:r>
              <a:r>
                <a:rPr lang="en-BE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BE" b="1" dirty="0">
                  <a:latin typeface="Calibri" panose="020F0502020204030204" pitchFamily="34" charset="0"/>
                  <a:cs typeface="Calibri" panose="020F0502020204030204" pitchFamily="34" charset="0"/>
                </a:rPr>
                <a:t>output templates </a:t>
              </a:r>
              <a:r>
                <a:rPr lang="en-BE" dirty="0">
                  <a:latin typeface="Calibri" panose="020F0502020204030204" pitchFamily="34" charset="0"/>
                  <a:cs typeface="Calibri" panose="020F0502020204030204" pitchFamily="34" charset="0"/>
                </a:rPr>
                <a:t>in a WYSIWYG editor tool and then use them to create PDF files from data objects. 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342900" lvl="0" indent="-342900" defTabSz="914400">
                <a:lnSpc>
                  <a:spcPct val="90000"/>
                </a:lnSpc>
                <a:buFont typeface="+mj-lt"/>
                <a:buAutoNum type="arabicPeriod"/>
                <a:defRPr/>
              </a:pP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Build </a:t>
              </a:r>
              <a:r>
                <a:rPr lang="en-US" b="1" kern="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kumimoji="0" lang="en-US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nput</a:t>
              </a: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web forms </a:t>
              </a: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ready to collect data and produce PDFs with that data.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22F5F16-716A-4644-8705-35CA26FF4BC6}"/>
              </a:ext>
            </a:extLst>
          </p:cNvPr>
          <p:cNvGrpSpPr/>
          <p:nvPr/>
        </p:nvGrpSpPr>
        <p:grpSpPr>
          <a:xfrm>
            <a:off x="0" y="1940838"/>
            <a:ext cx="9144000" cy="2902094"/>
            <a:chOff x="0" y="1940838"/>
            <a:chExt cx="9144000" cy="2902094"/>
          </a:xfrm>
        </p:grpSpPr>
        <p:sp>
          <p:nvSpPr>
            <p:cNvPr id="56" name="Прямоугольник 26">
              <a:extLst>
                <a:ext uri="{FF2B5EF4-FFF2-40B4-BE49-F238E27FC236}">
                  <a16:creationId xmlns:a16="http://schemas.microsoft.com/office/drawing/2014/main" id="{A5ADF3B5-E612-42F8-904F-AA054B8D616D}"/>
                </a:ext>
              </a:extLst>
            </p:cNvPr>
            <p:cNvSpPr/>
            <p:nvPr/>
          </p:nvSpPr>
          <p:spPr>
            <a:xfrm flipV="1">
              <a:off x="0" y="1940838"/>
              <a:ext cx="9144000" cy="2902094"/>
            </a:xfrm>
            <a:prstGeom prst="rect">
              <a:avLst/>
            </a:prstGeom>
            <a:blipFill>
              <a:blip r:embed="rId4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4700"/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D423AC7-2071-4D66-B791-96D48D5CC91F}"/>
                </a:ext>
              </a:extLst>
            </p:cNvPr>
            <p:cNvGrpSpPr/>
            <p:nvPr/>
          </p:nvGrpSpPr>
          <p:grpSpPr>
            <a:xfrm>
              <a:off x="51261" y="2158267"/>
              <a:ext cx="9013648" cy="1577560"/>
              <a:chOff x="58110" y="821394"/>
              <a:chExt cx="9013648" cy="157756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7CDFEB4-516F-42DF-ACAD-E381713DB4B8}"/>
                  </a:ext>
                </a:extLst>
              </p:cNvPr>
              <p:cNvGrpSpPr/>
              <p:nvPr/>
            </p:nvGrpSpPr>
            <p:grpSpPr>
              <a:xfrm>
                <a:off x="58110" y="821394"/>
                <a:ext cx="2779265" cy="991219"/>
                <a:chOff x="189725" y="3495068"/>
                <a:chExt cx="2779265" cy="991219"/>
              </a:xfrm>
            </p:grpSpPr>
            <p:sp>
              <p:nvSpPr>
                <p:cNvPr id="25" name="Freeform 6">
                  <a:extLst>
                    <a:ext uri="{FF2B5EF4-FFF2-40B4-BE49-F238E27FC236}">
                      <a16:creationId xmlns:a16="http://schemas.microsoft.com/office/drawing/2014/main" id="{E6CB1880-7342-45AB-832E-64E5B34D0D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725" y="3495068"/>
                  <a:ext cx="2739720" cy="991219"/>
                </a:xfrm>
                <a:custGeom>
                  <a:avLst/>
                  <a:gdLst>
                    <a:gd name="connsiteX0" fmla="*/ 1768 w 2328"/>
                    <a:gd name="connsiteY0" fmla="*/ 0 h 1640"/>
                    <a:gd name="connsiteX1" fmla="*/ 2328 w 2328"/>
                    <a:gd name="connsiteY1" fmla="*/ 820 h 1640"/>
                    <a:gd name="connsiteX2" fmla="*/ 1768 w 2328"/>
                    <a:gd name="connsiteY2" fmla="*/ 1640 h 1640"/>
                    <a:gd name="connsiteX3" fmla="*/ 1768 w 2328"/>
                    <a:gd name="connsiteY3" fmla="*/ 1312 h 1640"/>
                    <a:gd name="connsiteX4" fmla="*/ 0 w 2328"/>
                    <a:gd name="connsiteY4" fmla="*/ 1312 h 1640"/>
                    <a:gd name="connsiteX5" fmla="*/ 782 w 2328"/>
                    <a:gd name="connsiteY5" fmla="*/ 328 h 1640"/>
                    <a:gd name="connsiteX6" fmla="*/ 1768 w 2328"/>
                    <a:gd name="connsiteY6" fmla="*/ 328 h 1640"/>
                    <a:gd name="connsiteX7" fmla="*/ 1768 w 2328"/>
                    <a:gd name="connsiteY7" fmla="*/ 0 h 1640"/>
                    <a:gd name="connsiteX0" fmla="*/ 2159 w 2719"/>
                    <a:gd name="connsiteY0" fmla="*/ 0 h 1640"/>
                    <a:gd name="connsiteX1" fmla="*/ 2719 w 2719"/>
                    <a:gd name="connsiteY1" fmla="*/ 820 h 1640"/>
                    <a:gd name="connsiteX2" fmla="*/ 2159 w 2719"/>
                    <a:gd name="connsiteY2" fmla="*/ 1640 h 1640"/>
                    <a:gd name="connsiteX3" fmla="*/ 2159 w 2719"/>
                    <a:gd name="connsiteY3" fmla="*/ 1312 h 1640"/>
                    <a:gd name="connsiteX4" fmla="*/ 391 w 2719"/>
                    <a:gd name="connsiteY4" fmla="*/ 1312 h 1640"/>
                    <a:gd name="connsiteX5" fmla="*/ 0 w 2719"/>
                    <a:gd name="connsiteY5" fmla="*/ 328 h 1640"/>
                    <a:gd name="connsiteX6" fmla="*/ 2159 w 2719"/>
                    <a:gd name="connsiteY6" fmla="*/ 328 h 1640"/>
                    <a:gd name="connsiteX7" fmla="*/ 2159 w 2719"/>
                    <a:gd name="connsiteY7" fmla="*/ 0 h 1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19" h="1640">
                      <a:moveTo>
                        <a:pt x="2159" y="0"/>
                      </a:moveTo>
                      <a:lnTo>
                        <a:pt x="2719" y="820"/>
                      </a:lnTo>
                      <a:lnTo>
                        <a:pt x="2159" y="1640"/>
                      </a:lnTo>
                      <a:lnTo>
                        <a:pt x="2159" y="1312"/>
                      </a:lnTo>
                      <a:lnTo>
                        <a:pt x="391" y="1312"/>
                      </a:lnTo>
                      <a:lnTo>
                        <a:pt x="0" y="328"/>
                      </a:lnTo>
                      <a:lnTo>
                        <a:pt x="2159" y="328"/>
                      </a:lnTo>
                      <a:lnTo>
                        <a:pt x="2159" y="0"/>
                      </a:lnTo>
                      <a:close/>
                    </a:path>
                  </a:pathLst>
                </a:custGeom>
                <a:solidFill>
                  <a:srgbClr val="F99D2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504C0CD-04A8-48AF-8EB5-75FB98B75F95}"/>
                    </a:ext>
                  </a:extLst>
                </p:cNvPr>
                <p:cNvSpPr txBox="1"/>
                <p:nvPr/>
              </p:nvSpPr>
              <p:spPr>
                <a:xfrm>
                  <a:off x="736991" y="3805852"/>
                  <a:ext cx="2231999" cy="377005"/>
                </a:xfrm>
                <a:prstGeom prst="rect">
                  <a:avLst/>
                </a:prstGeom>
              </p:spPr>
              <p:txBody>
                <a:bodyPr vert="horz" wrap="square" lIns="0" tIns="45720" rIns="91440" bIns="45720" rtlCol="0" anchor="t">
                  <a:no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</a:rPr>
                    <a:t>COMPONENTS</a:t>
                  </a:r>
                  <a:endParaRPr lang="en-BE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A13ECE1-1431-4F49-881C-EFB9300493FC}"/>
                  </a:ext>
                </a:extLst>
              </p:cNvPr>
              <p:cNvSpPr/>
              <p:nvPr/>
            </p:nvSpPr>
            <p:spPr>
              <a:xfrm>
                <a:off x="2849090" y="1068397"/>
                <a:ext cx="6222668" cy="13305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2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1. Java based template</a:t>
                </a:r>
                <a:r>
                  <a:rPr lang="en-BE" sz="22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22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designer web </a:t>
                </a:r>
                <a:r>
                  <a:rPr lang="en-BE" sz="22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application</a:t>
                </a:r>
                <a:endParaRPr lang="en-US" sz="2200" b="1" dirty="0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 marL="800100" lvl="1" indent="-3429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Low-tech overhead for both small and large companies.</a:t>
                </a:r>
              </a:p>
              <a:p>
                <a:pPr marL="800100" lvl="1" indent="-3429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Highly customizable for developers.  (CSS, HTML)</a:t>
                </a:r>
              </a:p>
              <a:p>
                <a:pPr marL="800100" lvl="1" indent="-3429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Easy connectivity to data (JSON)</a:t>
                </a: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AB13246-A6BE-4105-9AE7-2CA076AF3559}"/>
                </a:ext>
              </a:extLst>
            </p:cNvPr>
            <p:cNvSpPr/>
            <p:nvPr/>
          </p:nvSpPr>
          <p:spPr>
            <a:xfrm>
              <a:off x="2875966" y="3724467"/>
              <a:ext cx="6268034" cy="8008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07000"/>
                </a:lnSpc>
                <a:spcAft>
                  <a:spcPts val="0"/>
                </a:spcAft>
              </a:pPr>
              <a:r>
                <a:rPr lang="en-US" sz="2200" dirty="0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2. </a:t>
              </a:r>
              <a:r>
                <a:rPr lang="en-BE" sz="2200" b="1" dirty="0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Java SDK to work with DITO</a:t>
              </a:r>
              <a:r>
                <a:rPr lang="en-US" sz="2200" b="1" dirty="0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template</a:t>
              </a:r>
              <a:r>
                <a:rPr lang="en-BE" sz="2200" b="1" dirty="0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from Java code</a:t>
              </a:r>
              <a:endParaRPr lang="en-BE" sz="2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98635482-EC37-4903-87B2-F61B2850E5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478" y="3001866"/>
            <a:ext cx="1685255" cy="168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77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D217FC95-4984-439B-880A-8B689D364759}"/>
              </a:ext>
            </a:extLst>
          </p:cNvPr>
          <p:cNvSpPr/>
          <p:nvPr/>
        </p:nvSpPr>
        <p:spPr>
          <a:xfrm>
            <a:off x="0" y="58560"/>
            <a:ext cx="9144000" cy="479135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263A2FE-FC97-4560-941B-2C782B033A59}"/>
              </a:ext>
            </a:extLst>
          </p:cNvPr>
          <p:cNvSpPr/>
          <p:nvPr/>
        </p:nvSpPr>
        <p:spPr>
          <a:xfrm>
            <a:off x="0" y="0"/>
            <a:ext cx="9144000" cy="552972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064183-8CD4-41C2-B061-715F26B7AF33}"/>
              </a:ext>
            </a:extLst>
          </p:cNvPr>
          <p:cNvSpPr txBox="1">
            <a:spLocks/>
          </p:cNvSpPr>
          <p:nvPr/>
        </p:nvSpPr>
        <p:spPr>
          <a:xfrm>
            <a:off x="557212" y="115218"/>
            <a:ext cx="7616999" cy="36997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i="0" kern="1200" spc="0" baseline="0">
                <a:solidFill>
                  <a:schemeClr val="tx1"/>
                </a:solidFill>
                <a:latin typeface="Open Sans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j-ea"/>
                <a:cs typeface="Arial" panose="020B0604020202020204" pitchFamily="34" charset="0"/>
              </a:rPr>
              <a:t>What is iText DITO?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9DB00F95-7717-4483-913D-8E901579A0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70" y="184411"/>
            <a:ext cx="285750" cy="18415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99E994CC-858C-44E3-89D6-3AF70F930D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5576" y="2398654"/>
            <a:ext cx="2164615" cy="1756298"/>
            <a:chOff x="1174" y="692"/>
            <a:chExt cx="4469" cy="3626"/>
          </a:xfrm>
          <a:effectLst/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69702298-CDD1-4469-9D8D-758F48C59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4" y="2490"/>
              <a:ext cx="609" cy="471"/>
            </a:xfrm>
            <a:custGeom>
              <a:avLst/>
              <a:gdLst>
                <a:gd name="T0" fmla="*/ 221 w 286"/>
                <a:gd name="T1" fmla="*/ 0 h 221"/>
                <a:gd name="T2" fmla="*/ 168 w 286"/>
                <a:gd name="T3" fmla="*/ 0 h 221"/>
                <a:gd name="T4" fmla="*/ 118 w 286"/>
                <a:gd name="T5" fmla="*/ 0 h 221"/>
                <a:gd name="T6" fmla="*/ 65 w 286"/>
                <a:gd name="T7" fmla="*/ 0 h 221"/>
                <a:gd name="T8" fmla="*/ 0 w 286"/>
                <a:gd name="T9" fmla="*/ 221 h 221"/>
                <a:gd name="T10" fmla="*/ 118 w 286"/>
                <a:gd name="T11" fmla="*/ 221 h 221"/>
                <a:gd name="T12" fmla="*/ 168 w 286"/>
                <a:gd name="T13" fmla="*/ 221 h 221"/>
                <a:gd name="T14" fmla="*/ 286 w 286"/>
                <a:gd name="T15" fmla="*/ 221 h 221"/>
                <a:gd name="T16" fmla="*/ 221 w 286"/>
                <a:gd name="T1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6" h="221">
                  <a:moveTo>
                    <a:pt x="221" y="0"/>
                  </a:moveTo>
                  <a:cubicBezTo>
                    <a:pt x="168" y="0"/>
                    <a:pt x="168" y="0"/>
                    <a:pt x="16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77" y="221"/>
                    <a:pt x="0" y="221"/>
                  </a:cubicBezTo>
                  <a:cubicBezTo>
                    <a:pt x="118" y="221"/>
                    <a:pt x="118" y="221"/>
                    <a:pt x="118" y="221"/>
                  </a:cubicBezTo>
                  <a:cubicBezTo>
                    <a:pt x="168" y="221"/>
                    <a:pt x="168" y="221"/>
                    <a:pt x="168" y="221"/>
                  </a:cubicBezTo>
                  <a:cubicBezTo>
                    <a:pt x="286" y="221"/>
                    <a:pt x="286" y="221"/>
                    <a:pt x="286" y="221"/>
                  </a:cubicBezTo>
                  <a:cubicBezTo>
                    <a:pt x="209" y="221"/>
                    <a:pt x="221" y="0"/>
                    <a:pt x="221" y="0"/>
                  </a:cubicBezTo>
                </a:path>
              </a:pathLst>
            </a:custGeom>
            <a:solidFill>
              <a:srgbClr val="495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C59C7B88-EBE9-4D73-8E8E-8E578A3A2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1280"/>
              <a:ext cx="2237" cy="1470"/>
            </a:xfrm>
            <a:custGeom>
              <a:avLst/>
              <a:gdLst>
                <a:gd name="T0" fmla="*/ 1021 w 1050"/>
                <a:gd name="T1" fmla="*/ 0 h 690"/>
                <a:gd name="T2" fmla="*/ 29 w 1050"/>
                <a:gd name="T3" fmla="*/ 0 h 690"/>
                <a:gd name="T4" fmla="*/ 0 w 1050"/>
                <a:gd name="T5" fmla="*/ 29 h 690"/>
                <a:gd name="T6" fmla="*/ 0 w 1050"/>
                <a:gd name="T7" fmla="*/ 614 h 690"/>
                <a:gd name="T8" fmla="*/ 0 w 1050"/>
                <a:gd name="T9" fmla="*/ 620 h 690"/>
                <a:gd name="T10" fmla="*/ 0 w 1050"/>
                <a:gd name="T11" fmla="*/ 665 h 690"/>
                <a:gd name="T12" fmla="*/ 25 w 1050"/>
                <a:gd name="T13" fmla="*/ 690 h 690"/>
                <a:gd name="T14" fmla="*/ 1025 w 1050"/>
                <a:gd name="T15" fmla="*/ 690 h 690"/>
                <a:gd name="T16" fmla="*/ 1050 w 1050"/>
                <a:gd name="T17" fmla="*/ 665 h 690"/>
                <a:gd name="T18" fmla="*/ 1050 w 1050"/>
                <a:gd name="T19" fmla="*/ 620 h 690"/>
                <a:gd name="T20" fmla="*/ 1050 w 1050"/>
                <a:gd name="T21" fmla="*/ 614 h 690"/>
                <a:gd name="T22" fmla="*/ 1050 w 1050"/>
                <a:gd name="T23" fmla="*/ 29 h 690"/>
                <a:gd name="T24" fmla="*/ 1021 w 1050"/>
                <a:gd name="T25" fmla="*/ 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0" h="690">
                  <a:moveTo>
                    <a:pt x="1021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614"/>
                    <a:pt x="0" y="614"/>
                    <a:pt x="0" y="614"/>
                  </a:cubicBezTo>
                  <a:cubicBezTo>
                    <a:pt x="0" y="620"/>
                    <a:pt x="0" y="620"/>
                    <a:pt x="0" y="620"/>
                  </a:cubicBezTo>
                  <a:cubicBezTo>
                    <a:pt x="0" y="665"/>
                    <a:pt x="0" y="665"/>
                    <a:pt x="0" y="665"/>
                  </a:cubicBezTo>
                  <a:cubicBezTo>
                    <a:pt x="0" y="679"/>
                    <a:pt x="11" y="690"/>
                    <a:pt x="25" y="690"/>
                  </a:cubicBezTo>
                  <a:cubicBezTo>
                    <a:pt x="1025" y="690"/>
                    <a:pt x="1025" y="690"/>
                    <a:pt x="1025" y="690"/>
                  </a:cubicBezTo>
                  <a:cubicBezTo>
                    <a:pt x="1039" y="690"/>
                    <a:pt x="1050" y="679"/>
                    <a:pt x="1050" y="665"/>
                  </a:cubicBezTo>
                  <a:cubicBezTo>
                    <a:pt x="1050" y="620"/>
                    <a:pt x="1050" y="620"/>
                    <a:pt x="1050" y="620"/>
                  </a:cubicBezTo>
                  <a:cubicBezTo>
                    <a:pt x="1050" y="614"/>
                    <a:pt x="1050" y="614"/>
                    <a:pt x="1050" y="614"/>
                  </a:cubicBezTo>
                  <a:cubicBezTo>
                    <a:pt x="1050" y="29"/>
                    <a:pt x="1050" y="29"/>
                    <a:pt x="1050" y="29"/>
                  </a:cubicBezTo>
                  <a:cubicBezTo>
                    <a:pt x="1050" y="13"/>
                    <a:pt x="1037" y="0"/>
                    <a:pt x="1021" y="0"/>
                  </a:cubicBezTo>
                  <a:close/>
                </a:path>
              </a:pathLst>
            </a:custGeom>
            <a:solidFill>
              <a:srgbClr val="5663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89A07F8-A35D-4306-A335-12D1F077A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" y="1351"/>
              <a:ext cx="2092" cy="1122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C348C33-1EA3-49DA-A878-584F12D68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" y="2465"/>
              <a:ext cx="2092" cy="66"/>
            </a:xfrm>
            <a:prstGeom prst="rect">
              <a:avLst/>
            </a:prstGeom>
            <a:solidFill>
              <a:srgbClr val="4B5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3C86C46-822C-4C4A-AB49-9E6BA7D28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3" y="2582"/>
              <a:ext cx="111" cy="111"/>
            </a:xfrm>
            <a:prstGeom prst="ellipse">
              <a:avLst/>
            </a:prstGeom>
            <a:solidFill>
              <a:srgbClr val="5E6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8FFA5C13-CD84-48A4-9D58-E34A24092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" y="2486"/>
              <a:ext cx="230" cy="381"/>
            </a:xfrm>
            <a:custGeom>
              <a:avLst/>
              <a:gdLst>
                <a:gd name="T0" fmla="*/ 63 w 230"/>
                <a:gd name="T1" fmla="*/ 381 h 381"/>
                <a:gd name="T2" fmla="*/ 0 w 230"/>
                <a:gd name="T3" fmla="*/ 351 h 381"/>
                <a:gd name="T4" fmla="*/ 168 w 230"/>
                <a:gd name="T5" fmla="*/ 0 h 381"/>
                <a:gd name="T6" fmla="*/ 230 w 230"/>
                <a:gd name="T7" fmla="*/ 30 h 381"/>
                <a:gd name="T8" fmla="*/ 63 w 230"/>
                <a:gd name="T9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381">
                  <a:moveTo>
                    <a:pt x="63" y="381"/>
                  </a:moveTo>
                  <a:lnTo>
                    <a:pt x="0" y="351"/>
                  </a:lnTo>
                  <a:lnTo>
                    <a:pt x="168" y="0"/>
                  </a:lnTo>
                  <a:lnTo>
                    <a:pt x="230" y="30"/>
                  </a:lnTo>
                  <a:lnTo>
                    <a:pt x="63" y="381"/>
                  </a:lnTo>
                  <a:close/>
                </a:path>
              </a:pathLst>
            </a:custGeom>
            <a:solidFill>
              <a:srgbClr val="4B5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42059E4A-D216-4BA9-8F07-CA6DD776B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9" y="2113"/>
              <a:ext cx="198" cy="390"/>
            </a:xfrm>
            <a:custGeom>
              <a:avLst/>
              <a:gdLst>
                <a:gd name="T0" fmla="*/ 198 w 198"/>
                <a:gd name="T1" fmla="*/ 367 h 390"/>
                <a:gd name="T2" fmla="*/ 132 w 198"/>
                <a:gd name="T3" fmla="*/ 390 h 390"/>
                <a:gd name="T4" fmla="*/ 0 w 198"/>
                <a:gd name="T5" fmla="*/ 22 h 390"/>
                <a:gd name="T6" fmla="*/ 66 w 198"/>
                <a:gd name="T7" fmla="*/ 0 h 390"/>
                <a:gd name="T8" fmla="*/ 198 w 198"/>
                <a:gd name="T9" fmla="*/ 367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390">
                  <a:moveTo>
                    <a:pt x="198" y="367"/>
                  </a:moveTo>
                  <a:lnTo>
                    <a:pt x="132" y="390"/>
                  </a:lnTo>
                  <a:lnTo>
                    <a:pt x="0" y="22"/>
                  </a:lnTo>
                  <a:lnTo>
                    <a:pt x="66" y="0"/>
                  </a:lnTo>
                  <a:lnTo>
                    <a:pt x="198" y="367"/>
                  </a:lnTo>
                  <a:close/>
                </a:path>
              </a:pathLst>
            </a:custGeom>
            <a:solidFill>
              <a:srgbClr val="4B5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DCAD24C-781F-4865-8CD2-4A9DF69CF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5" y="2823"/>
              <a:ext cx="407" cy="38"/>
            </a:xfrm>
            <a:prstGeom prst="rect">
              <a:avLst/>
            </a:prstGeom>
            <a:solidFill>
              <a:srgbClr val="5461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AD95DE47-BC9B-4B5D-A955-DDAFF7438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4" y="2850"/>
              <a:ext cx="470" cy="58"/>
            </a:xfrm>
            <a:custGeom>
              <a:avLst/>
              <a:gdLst>
                <a:gd name="T0" fmla="*/ 208 w 221"/>
                <a:gd name="T1" fmla="*/ 27 h 27"/>
                <a:gd name="T2" fmla="*/ 13 w 221"/>
                <a:gd name="T3" fmla="*/ 27 h 27"/>
                <a:gd name="T4" fmla="*/ 0 w 221"/>
                <a:gd name="T5" fmla="*/ 14 h 27"/>
                <a:gd name="T6" fmla="*/ 13 w 221"/>
                <a:gd name="T7" fmla="*/ 0 h 27"/>
                <a:gd name="T8" fmla="*/ 208 w 221"/>
                <a:gd name="T9" fmla="*/ 0 h 27"/>
                <a:gd name="T10" fmla="*/ 221 w 221"/>
                <a:gd name="T11" fmla="*/ 14 h 27"/>
                <a:gd name="T12" fmla="*/ 208 w 221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27">
                  <a:moveTo>
                    <a:pt x="208" y="27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6" y="27"/>
                    <a:pt x="0" y="21"/>
                    <a:pt x="0" y="14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5" y="0"/>
                    <a:pt x="221" y="6"/>
                    <a:pt x="221" y="14"/>
                  </a:cubicBezTo>
                  <a:cubicBezTo>
                    <a:pt x="221" y="21"/>
                    <a:pt x="215" y="27"/>
                    <a:pt x="208" y="27"/>
                  </a:cubicBezTo>
                  <a:close/>
                </a:path>
              </a:pathLst>
            </a:custGeom>
            <a:solidFill>
              <a:srgbClr val="4B5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283B984-B1F2-4C05-B447-5CB496AE7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9" y="2397"/>
              <a:ext cx="134" cy="132"/>
            </a:xfrm>
            <a:prstGeom prst="ellipse">
              <a:avLst/>
            </a:prstGeom>
            <a:solidFill>
              <a:srgbClr val="4B5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5204E04-DB33-4816-9C89-826F1BDD4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6" y="2422"/>
              <a:ext cx="81" cy="81"/>
            </a:xfrm>
            <a:prstGeom prst="ellipse">
              <a:avLst/>
            </a:prstGeom>
            <a:solidFill>
              <a:srgbClr val="A1A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8ED21A49-AED4-483E-BA22-D623F1871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" y="2092"/>
              <a:ext cx="194" cy="194"/>
            </a:xfrm>
            <a:custGeom>
              <a:avLst/>
              <a:gdLst>
                <a:gd name="T0" fmla="*/ 86 w 91"/>
                <a:gd name="T1" fmla="*/ 36 h 91"/>
                <a:gd name="T2" fmla="*/ 54 w 91"/>
                <a:gd name="T3" fmla="*/ 86 h 91"/>
                <a:gd name="T4" fmla="*/ 5 w 91"/>
                <a:gd name="T5" fmla="*/ 54 h 91"/>
                <a:gd name="T6" fmla="*/ 37 w 91"/>
                <a:gd name="T7" fmla="*/ 5 h 91"/>
                <a:gd name="T8" fmla="*/ 86 w 91"/>
                <a:gd name="T9" fmla="*/ 3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1">
                  <a:moveTo>
                    <a:pt x="86" y="36"/>
                  </a:moveTo>
                  <a:cubicBezTo>
                    <a:pt x="91" y="59"/>
                    <a:pt x="77" y="81"/>
                    <a:pt x="54" y="86"/>
                  </a:cubicBezTo>
                  <a:cubicBezTo>
                    <a:pt x="32" y="91"/>
                    <a:pt x="10" y="77"/>
                    <a:pt x="5" y="54"/>
                  </a:cubicBezTo>
                  <a:cubicBezTo>
                    <a:pt x="0" y="32"/>
                    <a:pt x="14" y="10"/>
                    <a:pt x="37" y="5"/>
                  </a:cubicBezTo>
                  <a:cubicBezTo>
                    <a:pt x="59" y="0"/>
                    <a:pt x="81" y="14"/>
                    <a:pt x="86" y="36"/>
                  </a:cubicBezTo>
                  <a:close/>
                </a:path>
              </a:pathLst>
            </a:custGeom>
            <a:solidFill>
              <a:srgbClr val="F2DD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053962CC-223B-497D-84AD-BFCE8242F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2" y="2017"/>
              <a:ext cx="475" cy="358"/>
            </a:xfrm>
            <a:custGeom>
              <a:avLst/>
              <a:gdLst>
                <a:gd name="T0" fmla="*/ 169 w 223"/>
                <a:gd name="T1" fmla="*/ 14 h 168"/>
                <a:gd name="T2" fmla="*/ 126 w 223"/>
                <a:gd name="T3" fmla="*/ 23 h 168"/>
                <a:gd name="T4" fmla="*/ 0 w 223"/>
                <a:gd name="T5" fmla="*/ 0 h 168"/>
                <a:gd name="T6" fmla="*/ 37 w 223"/>
                <a:gd name="T7" fmla="*/ 168 h 168"/>
                <a:gd name="T8" fmla="*/ 141 w 223"/>
                <a:gd name="T9" fmla="*/ 94 h 168"/>
                <a:gd name="T10" fmla="*/ 185 w 223"/>
                <a:gd name="T11" fmla="*/ 85 h 168"/>
                <a:gd name="T12" fmla="*/ 215 w 223"/>
                <a:gd name="T13" fmla="*/ 41 h 168"/>
                <a:gd name="T14" fmla="*/ 169 w 223"/>
                <a:gd name="T15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3" h="168">
                  <a:moveTo>
                    <a:pt x="169" y="14"/>
                  </a:moveTo>
                  <a:cubicBezTo>
                    <a:pt x="126" y="23"/>
                    <a:pt x="126" y="23"/>
                    <a:pt x="126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7" y="168"/>
                    <a:pt x="37" y="168"/>
                    <a:pt x="37" y="168"/>
                  </a:cubicBezTo>
                  <a:cubicBezTo>
                    <a:pt x="141" y="94"/>
                    <a:pt x="141" y="94"/>
                    <a:pt x="141" y="94"/>
                  </a:cubicBezTo>
                  <a:cubicBezTo>
                    <a:pt x="185" y="85"/>
                    <a:pt x="185" y="85"/>
                    <a:pt x="185" y="85"/>
                  </a:cubicBezTo>
                  <a:cubicBezTo>
                    <a:pt x="185" y="85"/>
                    <a:pt x="223" y="75"/>
                    <a:pt x="215" y="41"/>
                  </a:cubicBezTo>
                  <a:cubicBezTo>
                    <a:pt x="207" y="6"/>
                    <a:pt x="169" y="14"/>
                    <a:pt x="169" y="14"/>
                  </a:cubicBezTo>
                  <a:close/>
                </a:path>
              </a:pathLst>
            </a:custGeom>
            <a:solidFill>
              <a:srgbClr val="4B5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74BEB0BB-B6FA-41DA-95CF-379E85FB1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" y="2893"/>
              <a:ext cx="4465" cy="1399"/>
            </a:xfrm>
            <a:custGeom>
              <a:avLst/>
              <a:gdLst>
                <a:gd name="T0" fmla="*/ 104 w 4465"/>
                <a:gd name="T1" fmla="*/ 1399 h 1399"/>
                <a:gd name="T2" fmla="*/ 1186 w 4465"/>
                <a:gd name="T3" fmla="*/ 1399 h 1399"/>
                <a:gd name="T4" fmla="*/ 1186 w 4465"/>
                <a:gd name="T5" fmla="*/ 211 h 1399"/>
                <a:gd name="T6" fmla="*/ 1830 w 4465"/>
                <a:gd name="T7" fmla="*/ 211 h 1399"/>
                <a:gd name="T8" fmla="*/ 2635 w 4465"/>
                <a:gd name="T9" fmla="*/ 211 h 1399"/>
                <a:gd name="T10" fmla="*/ 3278 w 4465"/>
                <a:gd name="T11" fmla="*/ 211 h 1399"/>
                <a:gd name="T12" fmla="*/ 3278 w 4465"/>
                <a:gd name="T13" fmla="*/ 1399 h 1399"/>
                <a:gd name="T14" fmla="*/ 4361 w 4465"/>
                <a:gd name="T15" fmla="*/ 1399 h 1399"/>
                <a:gd name="T16" fmla="*/ 4361 w 4465"/>
                <a:gd name="T17" fmla="*/ 211 h 1399"/>
                <a:gd name="T18" fmla="*/ 4465 w 4465"/>
                <a:gd name="T19" fmla="*/ 211 h 1399"/>
                <a:gd name="T20" fmla="*/ 4465 w 4465"/>
                <a:gd name="T21" fmla="*/ 0 h 1399"/>
                <a:gd name="T22" fmla="*/ 2635 w 4465"/>
                <a:gd name="T23" fmla="*/ 0 h 1399"/>
                <a:gd name="T24" fmla="*/ 1830 w 4465"/>
                <a:gd name="T25" fmla="*/ 0 h 1399"/>
                <a:gd name="T26" fmla="*/ 0 w 4465"/>
                <a:gd name="T27" fmla="*/ 0 h 1399"/>
                <a:gd name="T28" fmla="*/ 104 w 4465"/>
                <a:gd name="T29" fmla="*/ 1399 h 1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65" h="1399">
                  <a:moveTo>
                    <a:pt x="104" y="1399"/>
                  </a:moveTo>
                  <a:lnTo>
                    <a:pt x="1186" y="1399"/>
                  </a:lnTo>
                  <a:lnTo>
                    <a:pt x="1186" y="211"/>
                  </a:lnTo>
                  <a:lnTo>
                    <a:pt x="1830" y="211"/>
                  </a:lnTo>
                  <a:lnTo>
                    <a:pt x="2635" y="211"/>
                  </a:lnTo>
                  <a:lnTo>
                    <a:pt x="3278" y="211"/>
                  </a:lnTo>
                  <a:lnTo>
                    <a:pt x="3278" y="1399"/>
                  </a:lnTo>
                  <a:lnTo>
                    <a:pt x="4361" y="1399"/>
                  </a:lnTo>
                  <a:lnTo>
                    <a:pt x="4361" y="211"/>
                  </a:lnTo>
                  <a:lnTo>
                    <a:pt x="4465" y="211"/>
                  </a:lnTo>
                  <a:lnTo>
                    <a:pt x="4465" y="0"/>
                  </a:lnTo>
                  <a:lnTo>
                    <a:pt x="2635" y="0"/>
                  </a:lnTo>
                  <a:lnTo>
                    <a:pt x="1830" y="0"/>
                  </a:lnTo>
                  <a:lnTo>
                    <a:pt x="0" y="0"/>
                  </a:lnTo>
                  <a:lnTo>
                    <a:pt x="104" y="139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2C99F3DA-7D46-4461-A0F2-53DECECA1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" y="2893"/>
              <a:ext cx="4465" cy="1399"/>
            </a:xfrm>
            <a:custGeom>
              <a:avLst/>
              <a:gdLst>
                <a:gd name="T0" fmla="*/ 104 w 4465"/>
                <a:gd name="T1" fmla="*/ 1399 h 1399"/>
                <a:gd name="T2" fmla="*/ 1186 w 4465"/>
                <a:gd name="T3" fmla="*/ 1399 h 1399"/>
                <a:gd name="T4" fmla="*/ 1186 w 4465"/>
                <a:gd name="T5" fmla="*/ 211 h 1399"/>
                <a:gd name="T6" fmla="*/ 1830 w 4465"/>
                <a:gd name="T7" fmla="*/ 211 h 1399"/>
                <a:gd name="T8" fmla="*/ 2635 w 4465"/>
                <a:gd name="T9" fmla="*/ 211 h 1399"/>
                <a:gd name="T10" fmla="*/ 3278 w 4465"/>
                <a:gd name="T11" fmla="*/ 211 h 1399"/>
                <a:gd name="T12" fmla="*/ 3278 w 4465"/>
                <a:gd name="T13" fmla="*/ 1399 h 1399"/>
                <a:gd name="T14" fmla="*/ 4361 w 4465"/>
                <a:gd name="T15" fmla="*/ 1399 h 1399"/>
                <a:gd name="T16" fmla="*/ 4361 w 4465"/>
                <a:gd name="T17" fmla="*/ 211 h 1399"/>
                <a:gd name="T18" fmla="*/ 4465 w 4465"/>
                <a:gd name="T19" fmla="*/ 211 h 1399"/>
                <a:gd name="T20" fmla="*/ 4465 w 4465"/>
                <a:gd name="T21" fmla="*/ 0 h 1399"/>
                <a:gd name="T22" fmla="*/ 2635 w 4465"/>
                <a:gd name="T23" fmla="*/ 0 h 1399"/>
                <a:gd name="T24" fmla="*/ 1830 w 4465"/>
                <a:gd name="T25" fmla="*/ 0 h 1399"/>
                <a:gd name="T26" fmla="*/ 0 w 4465"/>
                <a:gd name="T27" fmla="*/ 0 h 1399"/>
                <a:gd name="T28" fmla="*/ 104 w 4465"/>
                <a:gd name="T29" fmla="*/ 1399 h 1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65" h="1399">
                  <a:moveTo>
                    <a:pt x="104" y="1399"/>
                  </a:moveTo>
                  <a:lnTo>
                    <a:pt x="1186" y="1399"/>
                  </a:lnTo>
                  <a:lnTo>
                    <a:pt x="1186" y="211"/>
                  </a:lnTo>
                  <a:lnTo>
                    <a:pt x="1830" y="211"/>
                  </a:lnTo>
                  <a:lnTo>
                    <a:pt x="2635" y="211"/>
                  </a:lnTo>
                  <a:lnTo>
                    <a:pt x="3278" y="211"/>
                  </a:lnTo>
                  <a:lnTo>
                    <a:pt x="3278" y="1399"/>
                  </a:lnTo>
                  <a:lnTo>
                    <a:pt x="4361" y="1399"/>
                  </a:lnTo>
                  <a:lnTo>
                    <a:pt x="4361" y="211"/>
                  </a:lnTo>
                  <a:lnTo>
                    <a:pt x="4465" y="211"/>
                  </a:lnTo>
                  <a:lnTo>
                    <a:pt x="4465" y="0"/>
                  </a:lnTo>
                  <a:lnTo>
                    <a:pt x="2635" y="0"/>
                  </a:lnTo>
                  <a:lnTo>
                    <a:pt x="1830" y="0"/>
                  </a:lnTo>
                  <a:lnTo>
                    <a:pt x="0" y="0"/>
                  </a:lnTo>
                  <a:lnTo>
                    <a:pt x="104" y="139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6C26F49-B6FB-4FB9-B9A1-3D75E49CB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3106"/>
              <a:ext cx="1063" cy="8"/>
            </a:xfrm>
            <a:prstGeom prst="rect">
              <a:avLst/>
            </a:pr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1BDC0EA-BB5A-4472-9354-4E1E85E71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3106"/>
              <a:ext cx="1063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664D745-AAD2-4056-9A4A-B89198109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3532"/>
              <a:ext cx="1063" cy="8"/>
            </a:xfrm>
            <a:prstGeom prst="rect">
              <a:avLst/>
            </a:pr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4B56342-BB68-49F6-9D03-AD7EF1653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3958"/>
              <a:ext cx="1063" cy="8"/>
            </a:xfrm>
            <a:prstGeom prst="rect">
              <a:avLst/>
            </a:pr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BF92764-381A-4B75-A005-108628308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" y="3106"/>
              <a:ext cx="1063" cy="8"/>
            </a:xfrm>
            <a:prstGeom prst="rect">
              <a:avLst/>
            </a:pr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FAFB76E-F9BB-4FC0-8579-32FAD5061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" y="3106"/>
              <a:ext cx="1063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37B63E0-F1D9-4CA4-9C22-5900E0AB4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" y="3532"/>
              <a:ext cx="1063" cy="8"/>
            </a:xfrm>
            <a:prstGeom prst="rect">
              <a:avLst/>
            </a:pr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Freeform 28">
              <a:extLst>
                <a:ext uri="{FF2B5EF4-FFF2-40B4-BE49-F238E27FC236}">
                  <a16:creationId xmlns:a16="http://schemas.microsoft.com/office/drawing/2014/main" id="{3B597784-1A9A-4DFE-B095-2944959D0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" y="3532"/>
              <a:ext cx="1063" cy="8"/>
            </a:xfrm>
            <a:custGeom>
              <a:avLst/>
              <a:gdLst>
                <a:gd name="T0" fmla="*/ 0 w 1063"/>
                <a:gd name="T1" fmla="*/ 0 h 8"/>
                <a:gd name="T2" fmla="*/ 1063 w 1063"/>
                <a:gd name="T3" fmla="*/ 0 h 8"/>
                <a:gd name="T4" fmla="*/ 1063 w 1063"/>
                <a:gd name="T5" fmla="*/ 8 h 8"/>
                <a:gd name="T6" fmla="*/ 0 w 1063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3" h="8">
                  <a:moveTo>
                    <a:pt x="0" y="0"/>
                  </a:moveTo>
                  <a:lnTo>
                    <a:pt x="1063" y="0"/>
                  </a:lnTo>
                  <a:lnTo>
                    <a:pt x="1063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8E1C5D7-0709-4969-85B3-8A41E960C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" y="3958"/>
              <a:ext cx="1063" cy="8"/>
            </a:xfrm>
            <a:prstGeom prst="rect">
              <a:avLst/>
            </a:pr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Freeform 30">
              <a:extLst>
                <a:ext uri="{FF2B5EF4-FFF2-40B4-BE49-F238E27FC236}">
                  <a16:creationId xmlns:a16="http://schemas.microsoft.com/office/drawing/2014/main" id="{7944AA07-243D-43F1-B258-3F9A119D1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" y="3958"/>
              <a:ext cx="1063" cy="8"/>
            </a:xfrm>
            <a:custGeom>
              <a:avLst/>
              <a:gdLst>
                <a:gd name="T0" fmla="*/ 0 w 1063"/>
                <a:gd name="T1" fmla="*/ 0 h 8"/>
                <a:gd name="T2" fmla="*/ 1063 w 1063"/>
                <a:gd name="T3" fmla="*/ 0 h 8"/>
                <a:gd name="T4" fmla="*/ 1063 w 1063"/>
                <a:gd name="T5" fmla="*/ 8 h 8"/>
                <a:gd name="T6" fmla="*/ 0 w 1063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3" h="8">
                  <a:moveTo>
                    <a:pt x="0" y="0"/>
                  </a:moveTo>
                  <a:lnTo>
                    <a:pt x="1063" y="0"/>
                  </a:lnTo>
                  <a:lnTo>
                    <a:pt x="1063" y="8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267CCF6-94DF-45E7-B39B-15FB516F8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" y="3144"/>
              <a:ext cx="70" cy="73"/>
            </a:xfrm>
            <a:prstGeom prst="ellipse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44CD495-293C-459D-8810-FC5976563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" y="3570"/>
              <a:ext cx="70" cy="73"/>
            </a:xfrm>
            <a:prstGeom prst="ellipse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C0CB907-C3CD-4720-8FBB-E9BBCB80A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" y="3996"/>
              <a:ext cx="70" cy="73"/>
            </a:xfrm>
            <a:prstGeom prst="ellipse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EB30AC1-DB50-4EF7-8C17-AAD4D4AE4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1" y="3144"/>
              <a:ext cx="71" cy="73"/>
            </a:xfrm>
            <a:prstGeom prst="ellipse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50945A1-8BF3-4B72-A91E-4DBCE900D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1" y="3570"/>
              <a:ext cx="71" cy="73"/>
            </a:xfrm>
            <a:prstGeom prst="ellipse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06DA581-FB65-4826-A8A3-6C1136250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1" y="3996"/>
              <a:ext cx="71" cy="73"/>
            </a:xfrm>
            <a:prstGeom prst="ellipse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Freeform 37">
              <a:extLst>
                <a:ext uri="{FF2B5EF4-FFF2-40B4-BE49-F238E27FC236}">
                  <a16:creationId xmlns:a16="http://schemas.microsoft.com/office/drawing/2014/main" id="{4DFD1125-63DB-43E4-B94C-56B7C90A9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" y="3112"/>
              <a:ext cx="1014" cy="169"/>
            </a:xfrm>
            <a:custGeom>
              <a:avLst/>
              <a:gdLst>
                <a:gd name="T0" fmla="*/ 476 w 476"/>
                <a:gd name="T1" fmla="*/ 0 h 79"/>
                <a:gd name="T2" fmla="*/ 471 w 476"/>
                <a:gd name="T3" fmla="*/ 0 h 79"/>
                <a:gd name="T4" fmla="*/ 471 w 476"/>
                <a:gd name="T5" fmla="*/ 1 h 79"/>
                <a:gd name="T6" fmla="*/ 0 w 476"/>
                <a:gd name="T7" fmla="*/ 1 h 79"/>
                <a:gd name="T8" fmla="*/ 205 w 476"/>
                <a:gd name="T9" fmla="*/ 35 h 79"/>
                <a:gd name="T10" fmla="*/ 205 w 476"/>
                <a:gd name="T11" fmla="*/ 32 h 79"/>
                <a:gd name="T12" fmla="*/ 221 w 476"/>
                <a:gd name="T13" fmla="*/ 15 h 79"/>
                <a:gd name="T14" fmla="*/ 238 w 476"/>
                <a:gd name="T15" fmla="*/ 32 h 79"/>
                <a:gd name="T16" fmla="*/ 236 w 476"/>
                <a:gd name="T17" fmla="*/ 40 h 79"/>
                <a:gd name="T18" fmla="*/ 476 w 476"/>
                <a:gd name="T19" fmla="*/ 79 h 79"/>
                <a:gd name="T20" fmla="*/ 476 w 476"/>
                <a:gd name="T2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6" h="79">
                  <a:moveTo>
                    <a:pt x="476" y="0"/>
                  </a:moveTo>
                  <a:cubicBezTo>
                    <a:pt x="471" y="0"/>
                    <a:pt x="471" y="0"/>
                    <a:pt x="471" y="0"/>
                  </a:cubicBezTo>
                  <a:cubicBezTo>
                    <a:pt x="471" y="1"/>
                    <a:pt x="471" y="1"/>
                    <a:pt x="47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05" y="35"/>
                    <a:pt x="205" y="35"/>
                    <a:pt x="205" y="35"/>
                  </a:cubicBezTo>
                  <a:cubicBezTo>
                    <a:pt x="205" y="34"/>
                    <a:pt x="205" y="33"/>
                    <a:pt x="205" y="32"/>
                  </a:cubicBezTo>
                  <a:cubicBezTo>
                    <a:pt x="205" y="23"/>
                    <a:pt x="212" y="15"/>
                    <a:pt x="221" y="15"/>
                  </a:cubicBezTo>
                  <a:cubicBezTo>
                    <a:pt x="231" y="15"/>
                    <a:pt x="238" y="23"/>
                    <a:pt x="238" y="32"/>
                  </a:cubicBezTo>
                  <a:cubicBezTo>
                    <a:pt x="238" y="35"/>
                    <a:pt x="237" y="38"/>
                    <a:pt x="236" y="40"/>
                  </a:cubicBezTo>
                  <a:cubicBezTo>
                    <a:pt x="476" y="79"/>
                    <a:pt x="476" y="79"/>
                    <a:pt x="476" y="79"/>
                  </a:cubicBezTo>
                  <a:cubicBezTo>
                    <a:pt x="476" y="0"/>
                    <a:pt x="476" y="0"/>
                    <a:pt x="476" y="0"/>
                  </a:cubicBezTo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Freeform 38">
              <a:extLst>
                <a:ext uri="{FF2B5EF4-FFF2-40B4-BE49-F238E27FC236}">
                  <a16:creationId xmlns:a16="http://schemas.microsoft.com/office/drawing/2014/main" id="{160AE03C-C7C3-4665-8D37-577FA3216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1" y="3112"/>
              <a:ext cx="1021" cy="2"/>
            </a:xfrm>
            <a:custGeom>
              <a:avLst/>
              <a:gdLst>
                <a:gd name="T0" fmla="*/ 1021 w 1021"/>
                <a:gd name="T1" fmla="*/ 0 h 2"/>
                <a:gd name="T2" fmla="*/ 0 w 1021"/>
                <a:gd name="T3" fmla="*/ 0 h 2"/>
                <a:gd name="T4" fmla="*/ 17 w 1021"/>
                <a:gd name="T5" fmla="*/ 2 h 2"/>
                <a:gd name="T6" fmla="*/ 1021 w 1021"/>
                <a:gd name="T7" fmla="*/ 2 h 2"/>
                <a:gd name="T8" fmla="*/ 1021 w 102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1" h="2">
                  <a:moveTo>
                    <a:pt x="1021" y="0"/>
                  </a:moveTo>
                  <a:lnTo>
                    <a:pt x="0" y="0"/>
                  </a:lnTo>
                  <a:lnTo>
                    <a:pt x="17" y="2"/>
                  </a:lnTo>
                  <a:lnTo>
                    <a:pt x="1021" y="2"/>
                  </a:lnTo>
                  <a:lnTo>
                    <a:pt x="1021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Freeform 39">
              <a:extLst>
                <a:ext uri="{FF2B5EF4-FFF2-40B4-BE49-F238E27FC236}">
                  <a16:creationId xmlns:a16="http://schemas.microsoft.com/office/drawing/2014/main" id="{EA66EB47-9411-4A86-92B8-5BC9ED2BC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1" y="3112"/>
              <a:ext cx="1021" cy="2"/>
            </a:xfrm>
            <a:custGeom>
              <a:avLst/>
              <a:gdLst>
                <a:gd name="T0" fmla="*/ 1021 w 1021"/>
                <a:gd name="T1" fmla="*/ 0 h 2"/>
                <a:gd name="T2" fmla="*/ 0 w 1021"/>
                <a:gd name="T3" fmla="*/ 0 h 2"/>
                <a:gd name="T4" fmla="*/ 17 w 1021"/>
                <a:gd name="T5" fmla="*/ 2 h 2"/>
                <a:gd name="T6" fmla="*/ 1021 w 1021"/>
                <a:gd name="T7" fmla="*/ 2 h 2"/>
                <a:gd name="T8" fmla="*/ 1021 w 102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1" h="2">
                  <a:moveTo>
                    <a:pt x="1021" y="0"/>
                  </a:moveTo>
                  <a:lnTo>
                    <a:pt x="0" y="0"/>
                  </a:lnTo>
                  <a:lnTo>
                    <a:pt x="17" y="2"/>
                  </a:lnTo>
                  <a:lnTo>
                    <a:pt x="1021" y="2"/>
                  </a:lnTo>
                  <a:lnTo>
                    <a:pt x="10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Freeform 40">
              <a:extLst>
                <a:ext uri="{FF2B5EF4-FFF2-40B4-BE49-F238E27FC236}">
                  <a16:creationId xmlns:a16="http://schemas.microsoft.com/office/drawing/2014/main" id="{432DCDC9-D3B0-4769-AD4B-2A488F042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5" y="3144"/>
              <a:ext cx="70" cy="53"/>
            </a:xfrm>
            <a:custGeom>
              <a:avLst/>
              <a:gdLst>
                <a:gd name="T0" fmla="*/ 16 w 33"/>
                <a:gd name="T1" fmla="*/ 0 h 25"/>
                <a:gd name="T2" fmla="*/ 0 w 33"/>
                <a:gd name="T3" fmla="*/ 17 h 25"/>
                <a:gd name="T4" fmla="*/ 0 w 33"/>
                <a:gd name="T5" fmla="*/ 20 h 25"/>
                <a:gd name="T6" fmla="*/ 31 w 33"/>
                <a:gd name="T7" fmla="*/ 25 h 25"/>
                <a:gd name="T8" fmla="*/ 33 w 33"/>
                <a:gd name="T9" fmla="*/ 17 h 25"/>
                <a:gd name="T10" fmla="*/ 16 w 33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25">
                  <a:moveTo>
                    <a:pt x="16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2" y="23"/>
                    <a:pt x="33" y="20"/>
                    <a:pt x="33" y="17"/>
                  </a:cubicBezTo>
                  <a:cubicBezTo>
                    <a:pt x="33" y="8"/>
                    <a:pt x="26" y="0"/>
                    <a:pt x="16" y="0"/>
                  </a:cubicBezTo>
                </a:path>
              </a:pathLst>
            </a:custGeom>
            <a:solidFill>
              <a:srgbClr val="696A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CF47454-6E81-4F1F-BCD8-E859E8F06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7" y="3112"/>
              <a:ext cx="2" cy="169"/>
            </a:xfrm>
            <a:prstGeom prst="rect">
              <a:avLst/>
            </a:prstGeom>
            <a:solidFill>
              <a:srgbClr val="DBD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86F994A-9CB3-4025-A3A8-78CD087D2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7" y="3112"/>
              <a:ext cx="2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Freeform 43">
              <a:extLst>
                <a:ext uri="{FF2B5EF4-FFF2-40B4-BE49-F238E27FC236}">
                  <a16:creationId xmlns:a16="http://schemas.microsoft.com/office/drawing/2014/main" id="{5CC1070A-79A2-4740-8A31-878084483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5" y="3112"/>
              <a:ext cx="1012" cy="169"/>
            </a:xfrm>
            <a:custGeom>
              <a:avLst/>
              <a:gdLst>
                <a:gd name="T0" fmla="*/ 475 w 475"/>
                <a:gd name="T1" fmla="*/ 0 h 79"/>
                <a:gd name="T2" fmla="*/ 471 w 475"/>
                <a:gd name="T3" fmla="*/ 0 h 79"/>
                <a:gd name="T4" fmla="*/ 471 w 475"/>
                <a:gd name="T5" fmla="*/ 1 h 79"/>
                <a:gd name="T6" fmla="*/ 0 w 475"/>
                <a:gd name="T7" fmla="*/ 1 h 79"/>
                <a:gd name="T8" fmla="*/ 205 w 475"/>
                <a:gd name="T9" fmla="*/ 35 h 79"/>
                <a:gd name="T10" fmla="*/ 205 w 475"/>
                <a:gd name="T11" fmla="*/ 32 h 79"/>
                <a:gd name="T12" fmla="*/ 222 w 475"/>
                <a:gd name="T13" fmla="*/ 15 h 79"/>
                <a:gd name="T14" fmla="*/ 238 w 475"/>
                <a:gd name="T15" fmla="*/ 32 h 79"/>
                <a:gd name="T16" fmla="*/ 236 w 475"/>
                <a:gd name="T17" fmla="*/ 40 h 79"/>
                <a:gd name="T18" fmla="*/ 475 w 475"/>
                <a:gd name="T19" fmla="*/ 79 h 79"/>
                <a:gd name="T20" fmla="*/ 475 w 475"/>
                <a:gd name="T2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5" h="79">
                  <a:moveTo>
                    <a:pt x="475" y="0"/>
                  </a:moveTo>
                  <a:cubicBezTo>
                    <a:pt x="471" y="0"/>
                    <a:pt x="471" y="0"/>
                    <a:pt x="471" y="0"/>
                  </a:cubicBezTo>
                  <a:cubicBezTo>
                    <a:pt x="471" y="1"/>
                    <a:pt x="471" y="1"/>
                    <a:pt x="47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05" y="35"/>
                    <a:pt x="205" y="35"/>
                    <a:pt x="205" y="35"/>
                  </a:cubicBezTo>
                  <a:cubicBezTo>
                    <a:pt x="205" y="34"/>
                    <a:pt x="205" y="33"/>
                    <a:pt x="205" y="32"/>
                  </a:cubicBezTo>
                  <a:cubicBezTo>
                    <a:pt x="205" y="23"/>
                    <a:pt x="212" y="15"/>
                    <a:pt x="222" y="15"/>
                  </a:cubicBezTo>
                  <a:cubicBezTo>
                    <a:pt x="231" y="15"/>
                    <a:pt x="238" y="23"/>
                    <a:pt x="238" y="32"/>
                  </a:cubicBezTo>
                  <a:cubicBezTo>
                    <a:pt x="238" y="35"/>
                    <a:pt x="238" y="38"/>
                    <a:pt x="236" y="40"/>
                  </a:cubicBezTo>
                  <a:cubicBezTo>
                    <a:pt x="475" y="79"/>
                    <a:pt x="475" y="79"/>
                    <a:pt x="475" y="79"/>
                  </a:cubicBezTo>
                  <a:cubicBezTo>
                    <a:pt x="475" y="0"/>
                    <a:pt x="475" y="0"/>
                    <a:pt x="475" y="0"/>
                  </a:cubicBezTo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" name="Freeform 44">
              <a:extLst>
                <a:ext uri="{FF2B5EF4-FFF2-40B4-BE49-F238E27FC236}">
                  <a16:creationId xmlns:a16="http://schemas.microsoft.com/office/drawing/2014/main" id="{06391610-E633-43E0-92AC-08FD89797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8" y="3112"/>
              <a:ext cx="1020" cy="2"/>
            </a:xfrm>
            <a:custGeom>
              <a:avLst/>
              <a:gdLst>
                <a:gd name="T0" fmla="*/ 1020 w 1020"/>
                <a:gd name="T1" fmla="*/ 0 h 2"/>
                <a:gd name="T2" fmla="*/ 0 w 1020"/>
                <a:gd name="T3" fmla="*/ 0 h 2"/>
                <a:gd name="T4" fmla="*/ 17 w 1020"/>
                <a:gd name="T5" fmla="*/ 2 h 2"/>
                <a:gd name="T6" fmla="*/ 1020 w 1020"/>
                <a:gd name="T7" fmla="*/ 2 h 2"/>
                <a:gd name="T8" fmla="*/ 1020 w 102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0" h="2">
                  <a:moveTo>
                    <a:pt x="1020" y="0"/>
                  </a:moveTo>
                  <a:lnTo>
                    <a:pt x="0" y="0"/>
                  </a:lnTo>
                  <a:lnTo>
                    <a:pt x="17" y="2"/>
                  </a:lnTo>
                  <a:lnTo>
                    <a:pt x="1020" y="2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Freeform 45">
              <a:extLst>
                <a:ext uri="{FF2B5EF4-FFF2-40B4-BE49-F238E27FC236}">
                  <a16:creationId xmlns:a16="http://schemas.microsoft.com/office/drawing/2014/main" id="{CC4AF185-A315-4837-AC98-33C5E3F16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8" y="3112"/>
              <a:ext cx="1020" cy="2"/>
            </a:xfrm>
            <a:custGeom>
              <a:avLst/>
              <a:gdLst>
                <a:gd name="T0" fmla="*/ 1020 w 1020"/>
                <a:gd name="T1" fmla="*/ 0 h 2"/>
                <a:gd name="T2" fmla="*/ 0 w 1020"/>
                <a:gd name="T3" fmla="*/ 0 h 2"/>
                <a:gd name="T4" fmla="*/ 17 w 1020"/>
                <a:gd name="T5" fmla="*/ 2 h 2"/>
                <a:gd name="T6" fmla="*/ 1020 w 1020"/>
                <a:gd name="T7" fmla="*/ 2 h 2"/>
                <a:gd name="T8" fmla="*/ 1020 w 102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0" h="2">
                  <a:moveTo>
                    <a:pt x="1020" y="0"/>
                  </a:moveTo>
                  <a:lnTo>
                    <a:pt x="0" y="0"/>
                  </a:lnTo>
                  <a:lnTo>
                    <a:pt x="17" y="2"/>
                  </a:lnTo>
                  <a:lnTo>
                    <a:pt x="1020" y="2"/>
                  </a:lnTo>
                  <a:lnTo>
                    <a:pt x="10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Freeform 46">
              <a:extLst>
                <a:ext uri="{FF2B5EF4-FFF2-40B4-BE49-F238E27FC236}">
                  <a16:creationId xmlns:a16="http://schemas.microsoft.com/office/drawing/2014/main" id="{F1892800-B769-49AC-8D41-BC1AC8E27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1" y="3144"/>
              <a:ext cx="71" cy="53"/>
            </a:xfrm>
            <a:custGeom>
              <a:avLst/>
              <a:gdLst>
                <a:gd name="T0" fmla="*/ 17 w 33"/>
                <a:gd name="T1" fmla="*/ 0 h 25"/>
                <a:gd name="T2" fmla="*/ 0 w 33"/>
                <a:gd name="T3" fmla="*/ 17 h 25"/>
                <a:gd name="T4" fmla="*/ 0 w 33"/>
                <a:gd name="T5" fmla="*/ 20 h 25"/>
                <a:gd name="T6" fmla="*/ 31 w 33"/>
                <a:gd name="T7" fmla="*/ 25 h 25"/>
                <a:gd name="T8" fmla="*/ 33 w 33"/>
                <a:gd name="T9" fmla="*/ 17 h 25"/>
                <a:gd name="T10" fmla="*/ 17 w 33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25"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3" y="23"/>
                    <a:pt x="33" y="20"/>
                    <a:pt x="33" y="17"/>
                  </a:cubicBezTo>
                  <a:cubicBezTo>
                    <a:pt x="33" y="8"/>
                    <a:pt x="26" y="0"/>
                    <a:pt x="17" y="0"/>
                  </a:cubicBezTo>
                </a:path>
              </a:pathLst>
            </a:custGeom>
            <a:solidFill>
              <a:srgbClr val="696A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Freeform 47">
              <a:extLst>
                <a:ext uri="{FF2B5EF4-FFF2-40B4-BE49-F238E27FC236}">
                  <a16:creationId xmlns:a16="http://schemas.microsoft.com/office/drawing/2014/main" id="{BCDF5445-EFC7-4212-98F7-AB2DE7BCEE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74" y="3006"/>
              <a:ext cx="4469" cy="106"/>
            </a:xfrm>
            <a:custGeom>
              <a:avLst/>
              <a:gdLst>
                <a:gd name="T0" fmla="*/ 1363 w 4469"/>
                <a:gd name="T1" fmla="*/ 98 h 106"/>
                <a:gd name="T2" fmla="*/ 1188 w 4469"/>
                <a:gd name="T3" fmla="*/ 98 h 106"/>
                <a:gd name="T4" fmla="*/ 1188 w 4469"/>
                <a:gd name="T5" fmla="*/ 106 h 106"/>
                <a:gd name="T6" fmla="*/ 1363 w 4469"/>
                <a:gd name="T7" fmla="*/ 106 h 106"/>
                <a:gd name="T8" fmla="*/ 1363 w 4469"/>
                <a:gd name="T9" fmla="*/ 98 h 106"/>
                <a:gd name="T10" fmla="*/ 3280 w 4469"/>
                <a:gd name="T11" fmla="*/ 98 h 106"/>
                <a:gd name="T12" fmla="*/ 3106 w 4469"/>
                <a:gd name="T13" fmla="*/ 98 h 106"/>
                <a:gd name="T14" fmla="*/ 3106 w 4469"/>
                <a:gd name="T15" fmla="*/ 106 h 106"/>
                <a:gd name="T16" fmla="*/ 3280 w 4469"/>
                <a:gd name="T17" fmla="*/ 106 h 106"/>
                <a:gd name="T18" fmla="*/ 3280 w 4469"/>
                <a:gd name="T19" fmla="*/ 98 h 106"/>
                <a:gd name="T20" fmla="*/ 10 w 4469"/>
                <a:gd name="T21" fmla="*/ 0 h 106"/>
                <a:gd name="T22" fmla="*/ 0 w 4469"/>
                <a:gd name="T23" fmla="*/ 0 h 106"/>
                <a:gd name="T24" fmla="*/ 0 w 4469"/>
                <a:gd name="T25" fmla="*/ 106 h 106"/>
                <a:gd name="T26" fmla="*/ 17 w 4469"/>
                <a:gd name="T27" fmla="*/ 106 h 106"/>
                <a:gd name="T28" fmla="*/ 10 w 4469"/>
                <a:gd name="T29" fmla="*/ 0 h 106"/>
                <a:gd name="T30" fmla="*/ 4469 w 4469"/>
                <a:gd name="T31" fmla="*/ 0 h 106"/>
                <a:gd name="T32" fmla="*/ 4467 w 4469"/>
                <a:gd name="T33" fmla="*/ 0 h 106"/>
                <a:gd name="T34" fmla="*/ 4467 w 4469"/>
                <a:gd name="T35" fmla="*/ 98 h 106"/>
                <a:gd name="T36" fmla="*/ 4365 w 4469"/>
                <a:gd name="T37" fmla="*/ 98 h 106"/>
                <a:gd name="T38" fmla="*/ 4365 w 4469"/>
                <a:gd name="T39" fmla="*/ 106 h 106"/>
                <a:gd name="T40" fmla="*/ 4469 w 4469"/>
                <a:gd name="T41" fmla="*/ 106 h 106"/>
                <a:gd name="T42" fmla="*/ 4469 w 4469"/>
                <a:gd name="T4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69" h="106">
                  <a:moveTo>
                    <a:pt x="1363" y="98"/>
                  </a:moveTo>
                  <a:lnTo>
                    <a:pt x="1188" y="98"/>
                  </a:lnTo>
                  <a:lnTo>
                    <a:pt x="1188" y="106"/>
                  </a:lnTo>
                  <a:lnTo>
                    <a:pt x="1363" y="106"/>
                  </a:lnTo>
                  <a:lnTo>
                    <a:pt x="1363" y="98"/>
                  </a:lnTo>
                  <a:close/>
                  <a:moveTo>
                    <a:pt x="3280" y="98"/>
                  </a:moveTo>
                  <a:lnTo>
                    <a:pt x="3106" y="98"/>
                  </a:lnTo>
                  <a:lnTo>
                    <a:pt x="3106" y="106"/>
                  </a:lnTo>
                  <a:lnTo>
                    <a:pt x="3280" y="106"/>
                  </a:lnTo>
                  <a:lnTo>
                    <a:pt x="3280" y="98"/>
                  </a:lnTo>
                  <a:close/>
                  <a:moveTo>
                    <a:pt x="10" y="0"/>
                  </a:moveTo>
                  <a:lnTo>
                    <a:pt x="0" y="0"/>
                  </a:lnTo>
                  <a:lnTo>
                    <a:pt x="0" y="106"/>
                  </a:lnTo>
                  <a:lnTo>
                    <a:pt x="17" y="106"/>
                  </a:lnTo>
                  <a:lnTo>
                    <a:pt x="10" y="0"/>
                  </a:lnTo>
                  <a:close/>
                  <a:moveTo>
                    <a:pt x="4469" y="0"/>
                  </a:moveTo>
                  <a:lnTo>
                    <a:pt x="4467" y="0"/>
                  </a:lnTo>
                  <a:lnTo>
                    <a:pt x="4467" y="98"/>
                  </a:lnTo>
                  <a:lnTo>
                    <a:pt x="4365" y="98"/>
                  </a:lnTo>
                  <a:lnTo>
                    <a:pt x="4365" y="106"/>
                  </a:lnTo>
                  <a:lnTo>
                    <a:pt x="4469" y="106"/>
                  </a:lnTo>
                  <a:lnTo>
                    <a:pt x="4469" y="0"/>
                  </a:lnTo>
                  <a:close/>
                </a:path>
              </a:pathLst>
            </a:custGeom>
            <a:solidFill>
              <a:srgbClr val="DBD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2" name="Freeform 48">
              <a:extLst>
                <a:ext uri="{FF2B5EF4-FFF2-40B4-BE49-F238E27FC236}">
                  <a16:creationId xmlns:a16="http://schemas.microsoft.com/office/drawing/2014/main" id="{7A6FD592-252C-41D2-A02C-E7BCA6D6A4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74" y="3006"/>
              <a:ext cx="4469" cy="106"/>
            </a:xfrm>
            <a:custGeom>
              <a:avLst/>
              <a:gdLst>
                <a:gd name="T0" fmla="*/ 1363 w 4469"/>
                <a:gd name="T1" fmla="*/ 98 h 106"/>
                <a:gd name="T2" fmla="*/ 1188 w 4469"/>
                <a:gd name="T3" fmla="*/ 98 h 106"/>
                <a:gd name="T4" fmla="*/ 1188 w 4469"/>
                <a:gd name="T5" fmla="*/ 106 h 106"/>
                <a:gd name="T6" fmla="*/ 1363 w 4469"/>
                <a:gd name="T7" fmla="*/ 106 h 106"/>
                <a:gd name="T8" fmla="*/ 1363 w 4469"/>
                <a:gd name="T9" fmla="*/ 98 h 106"/>
                <a:gd name="T10" fmla="*/ 3280 w 4469"/>
                <a:gd name="T11" fmla="*/ 98 h 106"/>
                <a:gd name="T12" fmla="*/ 3106 w 4469"/>
                <a:gd name="T13" fmla="*/ 98 h 106"/>
                <a:gd name="T14" fmla="*/ 3106 w 4469"/>
                <a:gd name="T15" fmla="*/ 106 h 106"/>
                <a:gd name="T16" fmla="*/ 3280 w 4469"/>
                <a:gd name="T17" fmla="*/ 106 h 106"/>
                <a:gd name="T18" fmla="*/ 3280 w 4469"/>
                <a:gd name="T19" fmla="*/ 98 h 106"/>
                <a:gd name="T20" fmla="*/ 10 w 4469"/>
                <a:gd name="T21" fmla="*/ 0 h 106"/>
                <a:gd name="T22" fmla="*/ 0 w 4469"/>
                <a:gd name="T23" fmla="*/ 0 h 106"/>
                <a:gd name="T24" fmla="*/ 0 w 4469"/>
                <a:gd name="T25" fmla="*/ 106 h 106"/>
                <a:gd name="T26" fmla="*/ 17 w 4469"/>
                <a:gd name="T27" fmla="*/ 106 h 106"/>
                <a:gd name="T28" fmla="*/ 10 w 4469"/>
                <a:gd name="T29" fmla="*/ 0 h 106"/>
                <a:gd name="T30" fmla="*/ 4469 w 4469"/>
                <a:gd name="T31" fmla="*/ 0 h 106"/>
                <a:gd name="T32" fmla="*/ 4467 w 4469"/>
                <a:gd name="T33" fmla="*/ 0 h 106"/>
                <a:gd name="T34" fmla="*/ 4467 w 4469"/>
                <a:gd name="T35" fmla="*/ 98 h 106"/>
                <a:gd name="T36" fmla="*/ 4365 w 4469"/>
                <a:gd name="T37" fmla="*/ 98 h 106"/>
                <a:gd name="T38" fmla="*/ 4365 w 4469"/>
                <a:gd name="T39" fmla="*/ 106 h 106"/>
                <a:gd name="T40" fmla="*/ 4469 w 4469"/>
                <a:gd name="T41" fmla="*/ 106 h 106"/>
                <a:gd name="T42" fmla="*/ 4469 w 4469"/>
                <a:gd name="T4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69" h="106">
                  <a:moveTo>
                    <a:pt x="1363" y="98"/>
                  </a:moveTo>
                  <a:lnTo>
                    <a:pt x="1188" y="98"/>
                  </a:lnTo>
                  <a:lnTo>
                    <a:pt x="1188" y="106"/>
                  </a:lnTo>
                  <a:lnTo>
                    <a:pt x="1363" y="106"/>
                  </a:lnTo>
                  <a:lnTo>
                    <a:pt x="1363" y="98"/>
                  </a:lnTo>
                  <a:moveTo>
                    <a:pt x="3280" y="98"/>
                  </a:moveTo>
                  <a:lnTo>
                    <a:pt x="3106" y="98"/>
                  </a:lnTo>
                  <a:lnTo>
                    <a:pt x="3106" y="106"/>
                  </a:lnTo>
                  <a:lnTo>
                    <a:pt x="3280" y="106"/>
                  </a:lnTo>
                  <a:lnTo>
                    <a:pt x="3280" y="98"/>
                  </a:lnTo>
                  <a:moveTo>
                    <a:pt x="10" y="0"/>
                  </a:moveTo>
                  <a:lnTo>
                    <a:pt x="0" y="0"/>
                  </a:lnTo>
                  <a:lnTo>
                    <a:pt x="0" y="106"/>
                  </a:lnTo>
                  <a:lnTo>
                    <a:pt x="17" y="106"/>
                  </a:lnTo>
                  <a:lnTo>
                    <a:pt x="10" y="0"/>
                  </a:lnTo>
                  <a:moveTo>
                    <a:pt x="4469" y="0"/>
                  </a:moveTo>
                  <a:lnTo>
                    <a:pt x="4467" y="0"/>
                  </a:lnTo>
                  <a:lnTo>
                    <a:pt x="4467" y="98"/>
                  </a:lnTo>
                  <a:lnTo>
                    <a:pt x="4365" y="98"/>
                  </a:lnTo>
                  <a:lnTo>
                    <a:pt x="4365" y="106"/>
                  </a:lnTo>
                  <a:lnTo>
                    <a:pt x="4469" y="106"/>
                  </a:lnTo>
                  <a:lnTo>
                    <a:pt x="44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Freeform 49">
              <a:extLst>
                <a:ext uri="{FF2B5EF4-FFF2-40B4-BE49-F238E27FC236}">
                  <a16:creationId xmlns:a16="http://schemas.microsoft.com/office/drawing/2014/main" id="{FF979222-389B-4A1A-A2B8-CF0AF67D90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4" y="3006"/>
              <a:ext cx="4457" cy="106"/>
            </a:xfrm>
            <a:custGeom>
              <a:avLst/>
              <a:gdLst>
                <a:gd name="T0" fmla="*/ 551 w 2092"/>
                <a:gd name="T1" fmla="*/ 0 h 50"/>
                <a:gd name="T2" fmla="*/ 0 w 2092"/>
                <a:gd name="T3" fmla="*/ 0 h 50"/>
                <a:gd name="T4" fmla="*/ 3 w 2092"/>
                <a:gd name="T5" fmla="*/ 50 h 50"/>
                <a:gd name="T6" fmla="*/ 49 w 2092"/>
                <a:gd name="T7" fmla="*/ 50 h 50"/>
                <a:gd name="T8" fmla="*/ 49 w 2092"/>
                <a:gd name="T9" fmla="*/ 47 h 50"/>
                <a:gd name="T10" fmla="*/ 53 w 2092"/>
                <a:gd name="T11" fmla="*/ 47 h 50"/>
                <a:gd name="T12" fmla="*/ 45 w 2092"/>
                <a:gd name="T13" fmla="*/ 46 h 50"/>
                <a:gd name="T14" fmla="*/ 553 w 2092"/>
                <a:gd name="T15" fmla="*/ 46 h 50"/>
                <a:gd name="T16" fmla="*/ 635 w 2092"/>
                <a:gd name="T17" fmla="*/ 46 h 50"/>
                <a:gd name="T18" fmla="*/ 635 w 2092"/>
                <a:gd name="T19" fmla="*/ 9 h 50"/>
                <a:gd name="T20" fmla="*/ 551 w 2092"/>
                <a:gd name="T21" fmla="*/ 0 h 50"/>
                <a:gd name="T22" fmla="*/ 2092 w 2092"/>
                <a:gd name="T23" fmla="*/ 0 h 50"/>
                <a:gd name="T24" fmla="*/ 1537 w 2092"/>
                <a:gd name="T25" fmla="*/ 0 h 50"/>
                <a:gd name="T26" fmla="*/ 1453 w 2092"/>
                <a:gd name="T27" fmla="*/ 9 h 50"/>
                <a:gd name="T28" fmla="*/ 1453 w 2092"/>
                <a:gd name="T29" fmla="*/ 46 h 50"/>
                <a:gd name="T30" fmla="*/ 1535 w 2092"/>
                <a:gd name="T31" fmla="*/ 46 h 50"/>
                <a:gd name="T32" fmla="*/ 1535 w 2092"/>
                <a:gd name="T33" fmla="*/ 50 h 50"/>
                <a:gd name="T34" fmla="*/ 1540 w 2092"/>
                <a:gd name="T35" fmla="*/ 50 h 50"/>
                <a:gd name="T36" fmla="*/ 1540 w 2092"/>
                <a:gd name="T37" fmla="*/ 47 h 50"/>
                <a:gd name="T38" fmla="*/ 1543 w 2092"/>
                <a:gd name="T39" fmla="*/ 47 h 50"/>
                <a:gd name="T40" fmla="*/ 1536 w 2092"/>
                <a:gd name="T41" fmla="*/ 46 h 50"/>
                <a:gd name="T42" fmla="*/ 2044 w 2092"/>
                <a:gd name="T43" fmla="*/ 46 h 50"/>
                <a:gd name="T44" fmla="*/ 2092 w 2092"/>
                <a:gd name="T45" fmla="*/ 46 h 50"/>
                <a:gd name="T46" fmla="*/ 2092 w 2092"/>
                <a:gd name="T4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92" h="50">
                  <a:moveTo>
                    <a:pt x="55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553" y="46"/>
                    <a:pt x="553" y="46"/>
                    <a:pt x="553" y="46"/>
                  </a:cubicBezTo>
                  <a:cubicBezTo>
                    <a:pt x="635" y="46"/>
                    <a:pt x="635" y="46"/>
                    <a:pt x="635" y="46"/>
                  </a:cubicBezTo>
                  <a:cubicBezTo>
                    <a:pt x="635" y="9"/>
                    <a:pt x="635" y="9"/>
                    <a:pt x="635" y="9"/>
                  </a:cubicBezTo>
                  <a:cubicBezTo>
                    <a:pt x="608" y="7"/>
                    <a:pt x="578" y="4"/>
                    <a:pt x="551" y="0"/>
                  </a:cubicBezTo>
                  <a:moveTo>
                    <a:pt x="2092" y="0"/>
                  </a:moveTo>
                  <a:cubicBezTo>
                    <a:pt x="1537" y="0"/>
                    <a:pt x="1537" y="0"/>
                    <a:pt x="1537" y="0"/>
                  </a:cubicBezTo>
                  <a:cubicBezTo>
                    <a:pt x="1510" y="4"/>
                    <a:pt x="1480" y="7"/>
                    <a:pt x="1453" y="9"/>
                  </a:cubicBezTo>
                  <a:cubicBezTo>
                    <a:pt x="1453" y="46"/>
                    <a:pt x="1453" y="46"/>
                    <a:pt x="1453" y="46"/>
                  </a:cubicBezTo>
                  <a:cubicBezTo>
                    <a:pt x="1535" y="46"/>
                    <a:pt x="1535" y="46"/>
                    <a:pt x="1535" y="46"/>
                  </a:cubicBezTo>
                  <a:cubicBezTo>
                    <a:pt x="1535" y="50"/>
                    <a:pt x="1535" y="50"/>
                    <a:pt x="1535" y="50"/>
                  </a:cubicBezTo>
                  <a:cubicBezTo>
                    <a:pt x="1540" y="50"/>
                    <a:pt x="1540" y="50"/>
                    <a:pt x="1540" y="50"/>
                  </a:cubicBezTo>
                  <a:cubicBezTo>
                    <a:pt x="1540" y="47"/>
                    <a:pt x="1540" y="47"/>
                    <a:pt x="1540" y="47"/>
                  </a:cubicBezTo>
                  <a:cubicBezTo>
                    <a:pt x="1543" y="47"/>
                    <a:pt x="1543" y="47"/>
                    <a:pt x="1543" y="47"/>
                  </a:cubicBezTo>
                  <a:cubicBezTo>
                    <a:pt x="1536" y="46"/>
                    <a:pt x="1536" y="46"/>
                    <a:pt x="1536" y="46"/>
                  </a:cubicBezTo>
                  <a:cubicBezTo>
                    <a:pt x="2044" y="46"/>
                    <a:pt x="2044" y="46"/>
                    <a:pt x="2044" y="46"/>
                  </a:cubicBezTo>
                  <a:cubicBezTo>
                    <a:pt x="2092" y="46"/>
                    <a:pt x="2092" y="46"/>
                    <a:pt x="2092" y="46"/>
                  </a:cubicBezTo>
                  <a:cubicBezTo>
                    <a:pt x="2092" y="0"/>
                    <a:pt x="2092" y="0"/>
                    <a:pt x="2092" y="0"/>
                  </a:cubicBezTo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Freeform 50">
              <a:extLst>
                <a:ext uri="{FF2B5EF4-FFF2-40B4-BE49-F238E27FC236}">
                  <a16:creationId xmlns:a16="http://schemas.microsoft.com/office/drawing/2014/main" id="{2D0EC598-84A0-43D3-9936-4ABA8193E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5" y="3106"/>
              <a:ext cx="43" cy="6"/>
            </a:xfrm>
            <a:custGeom>
              <a:avLst/>
              <a:gdLst>
                <a:gd name="T0" fmla="*/ 6 w 43"/>
                <a:gd name="T1" fmla="*/ 0 h 6"/>
                <a:gd name="T2" fmla="*/ 0 w 43"/>
                <a:gd name="T3" fmla="*/ 0 h 6"/>
                <a:gd name="T4" fmla="*/ 0 w 43"/>
                <a:gd name="T5" fmla="*/ 6 h 6"/>
                <a:gd name="T6" fmla="*/ 43 w 43"/>
                <a:gd name="T7" fmla="*/ 6 h 6"/>
                <a:gd name="T8" fmla="*/ 6 w 43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">
                  <a:moveTo>
                    <a:pt x="6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43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" name="Freeform 51">
              <a:extLst>
                <a:ext uri="{FF2B5EF4-FFF2-40B4-BE49-F238E27FC236}">
                  <a16:creationId xmlns:a16="http://schemas.microsoft.com/office/drawing/2014/main" id="{654AA35F-31CD-4D6F-BFAC-6E903C896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5" y="3106"/>
              <a:ext cx="43" cy="6"/>
            </a:xfrm>
            <a:custGeom>
              <a:avLst/>
              <a:gdLst>
                <a:gd name="T0" fmla="*/ 6 w 43"/>
                <a:gd name="T1" fmla="*/ 0 h 6"/>
                <a:gd name="T2" fmla="*/ 0 w 43"/>
                <a:gd name="T3" fmla="*/ 0 h 6"/>
                <a:gd name="T4" fmla="*/ 0 w 43"/>
                <a:gd name="T5" fmla="*/ 6 h 6"/>
                <a:gd name="T6" fmla="*/ 43 w 43"/>
                <a:gd name="T7" fmla="*/ 6 h 6"/>
                <a:gd name="T8" fmla="*/ 6 w 43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">
                  <a:moveTo>
                    <a:pt x="6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43" y="6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" name="Freeform 52">
              <a:extLst>
                <a:ext uri="{FF2B5EF4-FFF2-40B4-BE49-F238E27FC236}">
                  <a16:creationId xmlns:a16="http://schemas.microsoft.com/office/drawing/2014/main" id="{1AEE85BA-FD82-425C-A670-3B28ED375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" y="3106"/>
              <a:ext cx="42" cy="6"/>
            </a:xfrm>
            <a:custGeom>
              <a:avLst/>
              <a:gdLst>
                <a:gd name="T0" fmla="*/ 8 w 42"/>
                <a:gd name="T1" fmla="*/ 0 h 6"/>
                <a:gd name="T2" fmla="*/ 0 w 42"/>
                <a:gd name="T3" fmla="*/ 0 h 6"/>
                <a:gd name="T4" fmla="*/ 0 w 42"/>
                <a:gd name="T5" fmla="*/ 6 h 6"/>
                <a:gd name="T6" fmla="*/ 42 w 42"/>
                <a:gd name="T7" fmla="*/ 6 h 6"/>
                <a:gd name="T8" fmla="*/ 8 w 42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6">
                  <a:moveTo>
                    <a:pt x="8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42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" name="Freeform 53">
              <a:extLst>
                <a:ext uri="{FF2B5EF4-FFF2-40B4-BE49-F238E27FC236}">
                  <a16:creationId xmlns:a16="http://schemas.microsoft.com/office/drawing/2014/main" id="{C53EDA9F-D0F8-4C0E-81FD-4713C7755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" y="3106"/>
              <a:ext cx="42" cy="6"/>
            </a:xfrm>
            <a:custGeom>
              <a:avLst/>
              <a:gdLst>
                <a:gd name="T0" fmla="*/ 8 w 42"/>
                <a:gd name="T1" fmla="*/ 0 h 6"/>
                <a:gd name="T2" fmla="*/ 0 w 42"/>
                <a:gd name="T3" fmla="*/ 0 h 6"/>
                <a:gd name="T4" fmla="*/ 0 w 42"/>
                <a:gd name="T5" fmla="*/ 6 h 6"/>
                <a:gd name="T6" fmla="*/ 42 w 42"/>
                <a:gd name="T7" fmla="*/ 6 h 6"/>
                <a:gd name="T8" fmla="*/ 8 w 42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6">
                  <a:moveTo>
                    <a:pt x="8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42" y="6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8" name="Freeform 54">
              <a:extLst>
                <a:ext uri="{FF2B5EF4-FFF2-40B4-BE49-F238E27FC236}">
                  <a16:creationId xmlns:a16="http://schemas.microsoft.com/office/drawing/2014/main" id="{117803D9-E04C-4CCD-B794-5C78047A6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0" y="3104"/>
              <a:ext cx="1082" cy="8"/>
            </a:xfrm>
            <a:custGeom>
              <a:avLst/>
              <a:gdLst>
                <a:gd name="T0" fmla="*/ 1082 w 1082"/>
                <a:gd name="T1" fmla="*/ 0 h 8"/>
                <a:gd name="T2" fmla="*/ 0 w 1082"/>
                <a:gd name="T3" fmla="*/ 0 h 8"/>
                <a:gd name="T4" fmla="*/ 17 w 1082"/>
                <a:gd name="T5" fmla="*/ 2 h 8"/>
                <a:gd name="T6" fmla="*/ 1072 w 1082"/>
                <a:gd name="T7" fmla="*/ 2 h 8"/>
                <a:gd name="T8" fmla="*/ 1072 w 1082"/>
                <a:gd name="T9" fmla="*/ 8 h 8"/>
                <a:gd name="T10" fmla="*/ 1082 w 1082"/>
                <a:gd name="T11" fmla="*/ 8 h 8"/>
                <a:gd name="T12" fmla="*/ 1082 w 1082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2" h="8">
                  <a:moveTo>
                    <a:pt x="1082" y="0"/>
                  </a:moveTo>
                  <a:lnTo>
                    <a:pt x="0" y="0"/>
                  </a:lnTo>
                  <a:lnTo>
                    <a:pt x="17" y="2"/>
                  </a:lnTo>
                  <a:lnTo>
                    <a:pt x="1072" y="2"/>
                  </a:lnTo>
                  <a:lnTo>
                    <a:pt x="1072" y="8"/>
                  </a:lnTo>
                  <a:lnTo>
                    <a:pt x="1082" y="8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B3B7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Freeform 55">
              <a:extLst>
                <a:ext uri="{FF2B5EF4-FFF2-40B4-BE49-F238E27FC236}">
                  <a16:creationId xmlns:a16="http://schemas.microsoft.com/office/drawing/2014/main" id="{E70F64BB-F723-4893-B12B-596D94E52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0" y="3104"/>
              <a:ext cx="1082" cy="8"/>
            </a:xfrm>
            <a:custGeom>
              <a:avLst/>
              <a:gdLst>
                <a:gd name="T0" fmla="*/ 1082 w 1082"/>
                <a:gd name="T1" fmla="*/ 0 h 8"/>
                <a:gd name="T2" fmla="*/ 0 w 1082"/>
                <a:gd name="T3" fmla="*/ 0 h 8"/>
                <a:gd name="T4" fmla="*/ 17 w 1082"/>
                <a:gd name="T5" fmla="*/ 2 h 8"/>
                <a:gd name="T6" fmla="*/ 1072 w 1082"/>
                <a:gd name="T7" fmla="*/ 2 h 8"/>
                <a:gd name="T8" fmla="*/ 1072 w 1082"/>
                <a:gd name="T9" fmla="*/ 8 h 8"/>
                <a:gd name="T10" fmla="*/ 1082 w 1082"/>
                <a:gd name="T11" fmla="*/ 8 h 8"/>
                <a:gd name="T12" fmla="*/ 1082 w 1082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2" h="8">
                  <a:moveTo>
                    <a:pt x="1082" y="0"/>
                  </a:moveTo>
                  <a:lnTo>
                    <a:pt x="0" y="0"/>
                  </a:lnTo>
                  <a:lnTo>
                    <a:pt x="17" y="2"/>
                  </a:lnTo>
                  <a:lnTo>
                    <a:pt x="1072" y="2"/>
                  </a:lnTo>
                  <a:lnTo>
                    <a:pt x="1072" y="8"/>
                  </a:lnTo>
                  <a:lnTo>
                    <a:pt x="1082" y="8"/>
                  </a:lnTo>
                  <a:lnTo>
                    <a:pt x="10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Freeform 56">
              <a:extLst>
                <a:ext uri="{FF2B5EF4-FFF2-40B4-BE49-F238E27FC236}">
                  <a16:creationId xmlns:a16="http://schemas.microsoft.com/office/drawing/2014/main" id="{0DDD915B-EDEF-4AB9-B59F-271892D2D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7" y="3106"/>
              <a:ext cx="1055" cy="6"/>
            </a:xfrm>
            <a:custGeom>
              <a:avLst/>
              <a:gdLst>
                <a:gd name="T0" fmla="*/ 1055 w 1055"/>
                <a:gd name="T1" fmla="*/ 0 h 6"/>
                <a:gd name="T2" fmla="*/ 0 w 1055"/>
                <a:gd name="T3" fmla="*/ 0 h 6"/>
                <a:gd name="T4" fmla="*/ 34 w 1055"/>
                <a:gd name="T5" fmla="*/ 6 h 6"/>
                <a:gd name="T6" fmla="*/ 1055 w 1055"/>
                <a:gd name="T7" fmla="*/ 6 h 6"/>
                <a:gd name="T8" fmla="*/ 1055 w 105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5" h="6">
                  <a:moveTo>
                    <a:pt x="1055" y="0"/>
                  </a:moveTo>
                  <a:lnTo>
                    <a:pt x="0" y="0"/>
                  </a:lnTo>
                  <a:lnTo>
                    <a:pt x="34" y="6"/>
                  </a:lnTo>
                  <a:lnTo>
                    <a:pt x="1055" y="6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rgbClr val="989C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Freeform 57">
              <a:extLst>
                <a:ext uri="{FF2B5EF4-FFF2-40B4-BE49-F238E27FC236}">
                  <a16:creationId xmlns:a16="http://schemas.microsoft.com/office/drawing/2014/main" id="{74D3391B-248F-445B-943D-6C2F00144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7" y="3106"/>
              <a:ext cx="1055" cy="6"/>
            </a:xfrm>
            <a:custGeom>
              <a:avLst/>
              <a:gdLst>
                <a:gd name="T0" fmla="*/ 1055 w 1055"/>
                <a:gd name="T1" fmla="*/ 0 h 6"/>
                <a:gd name="T2" fmla="*/ 0 w 1055"/>
                <a:gd name="T3" fmla="*/ 0 h 6"/>
                <a:gd name="T4" fmla="*/ 34 w 1055"/>
                <a:gd name="T5" fmla="*/ 6 h 6"/>
                <a:gd name="T6" fmla="*/ 1055 w 1055"/>
                <a:gd name="T7" fmla="*/ 6 h 6"/>
                <a:gd name="T8" fmla="*/ 1055 w 105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5" h="6">
                  <a:moveTo>
                    <a:pt x="1055" y="0"/>
                  </a:moveTo>
                  <a:lnTo>
                    <a:pt x="0" y="0"/>
                  </a:lnTo>
                  <a:lnTo>
                    <a:pt x="34" y="6"/>
                  </a:lnTo>
                  <a:lnTo>
                    <a:pt x="1055" y="6"/>
                  </a:lnTo>
                  <a:lnTo>
                    <a:pt x="10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3572770-14D1-4D0D-8EE6-C38AB8EBC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7" y="3104"/>
              <a:ext cx="2" cy="8"/>
            </a:xfrm>
            <a:prstGeom prst="rect">
              <a:avLst/>
            </a:prstGeom>
            <a:solidFill>
              <a:srgbClr val="BDC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E6B38F8-5582-433E-B930-AC0274B66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7" y="3104"/>
              <a:ext cx="2" cy="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4" name="Freeform 60">
              <a:extLst>
                <a:ext uri="{FF2B5EF4-FFF2-40B4-BE49-F238E27FC236}">
                  <a16:creationId xmlns:a16="http://schemas.microsoft.com/office/drawing/2014/main" id="{A390124E-5696-4BF9-8F5E-D9F56C317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" y="3104"/>
              <a:ext cx="1082" cy="8"/>
            </a:xfrm>
            <a:custGeom>
              <a:avLst/>
              <a:gdLst>
                <a:gd name="T0" fmla="*/ 1082 w 1082"/>
                <a:gd name="T1" fmla="*/ 0 h 8"/>
                <a:gd name="T2" fmla="*/ 0 w 1082"/>
                <a:gd name="T3" fmla="*/ 0 h 8"/>
                <a:gd name="T4" fmla="*/ 14 w 1082"/>
                <a:gd name="T5" fmla="*/ 2 h 8"/>
                <a:gd name="T6" fmla="*/ 1071 w 1082"/>
                <a:gd name="T7" fmla="*/ 2 h 8"/>
                <a:gd name="T8" fmla="*/ 1071 w 1082"/>
                <a:gd name="T9" fmla="*/ 8 h 8"/>
                <a:gd name="T10" fmla="*/ 1080 w 1082"/>
                <a:gd name="T11" fmla="*/ 8 h 8"/>
                <a:gd name="T12" fmla="*/ 1080 w 1082"/>
                <a:gd name="T13" fmla="*/ 0 h 8"/>
                <a:gd name="T14" fmla="*/ 1082 w 1082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2" h="8">
                  <a:moveTo>
                    <a:pt x="1082" y="0"/>
                  </a:moveTo>
                  <a:lnTo>
                    <a:pt x="0" y="0"/>
                  </a:lnTo>
                  <a:lnTo>
                    <a:pt x="14" y="2"/>
                  </a:lnTo>
                  <a:lnTo>
                    <a:pt x="1071" y="2"/>
                  </a:lnTo>
                  <a:lnTo>
                    <a:pt x="1071" y="8"/>
                  </a:lnTo>
                  <a:lnTo>
                    <a:pt x="1080" y="8"/>
                  </a:lnTo>
                  <a:lnTo>
                    <a:pt x="1080" y="0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B3B7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Freeform 61">
              <a:extLst>
                <a:ext uri="{FF2B5EF4-FFF2-40B4-BE49-F238E27FC236}">
                  <a16:creationId xmlns:a16="http://schemas.microsoft.com/office/drawing/2014/main" id="{4741326E-B047-4233-B99D-DA814F8F6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" y="3104"/>
              <a:ext cx="1082" cy="8"/>
            </a:xfrm>
            <a:custGeom>
              <a:avLst/>
              <a:gdLst>
                <a:gd name="T0" fmla="*/ 1082 w 1082"/>
                <a:gd name="T1" fmla="*/ 0 h 8"/>
                <a:gd name="T2" fmla="*/ 0 w 1082"/>
                <a:gd name="T3" fmla="*/ 0 h 8"/>
                <a:gd name="T4" fmla="*/ 14 w 1082"/>
                <a:gd name="T5" fmla="*/ 2 h 8"/>
                <a:gd name="T6" fmla="*/ 1071 w 1082"/>
                <a:gd name="T7" fmla="*/ 2 h 8"/>
                <a:gd name="T8" fmla="*/ 1071 w 1082"/>
                <a:gd name="T9" fmla="*/ 8 h 8"/>
                <a:gd name="T10" fmla="*/ 1080 w 1082"/>
                <a:gd name="T11" fmla="*/ 8 h 8"/>
                <a:gd name="T12" fmla="*/ 1080 w 1082"/>
                <a:gd name="T13" fmla="*/ 0 h 8"/>
                <a:gd name="T14" fmla="*/ 1082 w 1082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2" h="8">
                  <a:moveTo>
                    <a:pt x="1082" y="0"/>
                  </a:moveTo>
                  <a:lnTo>
                    <a:pt x="0" y="0"/>
                  </a:lnTo>
                  <a:lnTo>
                    <a:pt x="14" y="2"/>
                  </a:lnTo>
                  <a:lnTo>
                    <a:pt x="1071" y="2"/>
                  </a:lnTo>
                  <a:lnTo>
                    <a:pt x="1071" y="8"/>
                  </a:lnTo>
                  <a:lnTo>
                    <a:pt x="1080" y="8"/>
                  </a:lnTo>
                  <a:lnTo>
                    <a:pt x="1080" y="0"/>
                  </a:lnTo>
                  <a:lnTo>
                    <a:pt x="10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Freeform 62">
              <a:extLst>
                <a:ext uri="{FF2B5EF4-FFF2-40B4-BE49-F238E27FC236}">
                  <a16:creationId xmlns:a16="http://schemas.microsoft.com/office/drawing/2014/main" id="{E325FA46-AC5D-4488-B1FB-24344F6E7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1" y="3106"/>
              <a:ext cx="1057" cy="6"/>
            </a:xfrm>
            <a:custGeom>
              <a:avLst/>
              <a:gdLst>
                <a:gd name="T0" fmla="*/ 1057 w 1057"/>
                <a:gd name="T1" fmla="*/ 0 h 6"/>
                <a:gd name="T2" fmla="*/ 0 w 1057"/>
                <a:gd name="T3" fmla="*/ 0 h 6"/>
                <a:gd name="T4" fmla="*/ 37 w 1057"/>
                <a:gd name="T5" fmla="*/ 6 h 6"/>
                <a:gd name="T6" fmla="*/ 1057 w 1057"/>
                <a:gd name="T7" fmla="*/ 6 h 6"/>
                <a:gd name="T8" fmla="*/ 1057 w 1057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7" h="6">
                  <a:moveTo>
                    <a:pt x="1057" y="0"/>
                  </a:moveTo>
                  <a:lnTo>
                    <a:pt x="0" y="0"/>
                  </a:lnTo>
                  <a:lnTo>
                    <a:pt x="37" y="6"/>
                  </a:lnTo>
                  <a:lnTo>
                    <a:pt x="1057" y="6"/>
                  </a:lnTo>
                  <a:lnTo>
                    <a:pt x="1057" y="0"/>
                  </a:lnTo>
                  <a:close/>
                </a:path>
              </a:pathLst>
            </a:custGeom>
            <a:solidFill>
              <a:srgbClr val="989C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" name="Freeform 63">
              <a:extLst>
                <a:ext uri="{FF2B5EF4-FFF2-40B4-BE49-F238E27FC236}">
                  <a16:creationId xmlns:a16="http://schemas.microsoft.com/office/drawing/2014/main" id="{5313DDA8-8F5B-4452-BF6D-3F51E01A7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1" y="3106"/>
              <a:ext cx="1057" cy="6"/>
            </a:xfrm>
            <a:custGeom>
              <a:avLst/>
              <a:gdLst>
                <a:gd name="T0" fmla="*/ 1057 w 1057"/>
                <a:gd name="T1" fmla="*/ 0 h 6"/>
                <a:gd name="T2" fmla="*/ 0 w 1057"/>
                <a:gd name="T3" fmla="*/ 0 h 6"/>
                <a:gd name="T4" fmla="*/ 37 w 1057"/>
                <a:gd name="T5" fmla="*/ 6 h 6"/>
                <a:gd name="T6" fmla="*/ 1057 w 1057"/>
                <a:gd name="T7" fmla="*/ 6 h 6"/>
                <a:gd name="T8" fmla="*/ 1057 w 1057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7" h="6">
                  <a:moveTo>
                    <a:pt x="1057" y="0"/>
                  </a:moveTo>
                  <a:lnTo>
                    <a:pt x="0" y="0"/>
                  </a:lnTo>
                  <a:lnTo>
                    <a:pt x="37" y="6"/>
                  </a:lnTo>
                  <a:lnTo>
                    <a:pt x="1057" y="6"/>
                  </a:lnTo>
                  <a:lnTo>
                    <a:pt x="105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8" name="Freeform 64">
              <a:extLst>
                <a:ext uri="{FF2B5EF4-FFF2-40B4-BE49-F238E27FC236}">
                  <a16:creationId xmlns:a16="http://schemas.microsoft.com/office/drawing/2014/main" id="{74FE66D7-55B7-4231-AF0E-B9A3173E1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1" y="1864"/>
              <a:ext cx="2595" cy="1169"/>
            </a:xfrm>
            <a:custGeom>
              <a:avLst/>
              <a:gdLst>
                <a:gd name="T0" fmla="*/ 1196 w 1218"/>
                <a:gd name="T1" fmla="*/ 439 h 549"/>
                <a:gd name="T2" fmla="*/ 971 w 1218"/>
                <a:gd name="T3" fmla="*/ 80 h 549"/>
                <a:gd name="T4" fmla="*/ 971 w 1218"/>
                <a:gd name="T5" fmla="*/ 66 h 549"/>
                <a:gd name="T6" fmla="*/ 946 w 1218"/>
                <a:gd name="T7" fmla="*/ 37 h 549"/>
                <a:gd name="T8" fmla="*/ 744 w 1218"/>
                <a:gd name="T9" fmla="*/ 0 h 549"/>
                <a:gd name="T10" fmla="*/ 609 w 1218"/>
                <a:gd name="T11" fmla="*/ 33 h 549"/>
                <a:gd name="T12" fmla="*/ 474 w 1218"/>
                <a:gd name="T13" fmla="*/ 0 h 549"/>
                <a:gd name="T14" fmla="*/ 272 w 1218"/>
                <a:gd name="T15" fmla="*/ 37 h 549"/>
                <a:gd name="T16" fmla="*/ 247 w 1218"/>
                <a:gd name="T17" fmla="*/ 66 h 549"/>
                <a:gd name="T18" fmla="*/ 247 w 1218"/>
                <a:gd name="T19" fmla="*/ 80 h 549"/>
                <a:gd name="T20" fmla="*/ 22 w 1218"/>
                <a:gd name="T21" fmla="*/ 439 h 549"/>
                <a:gd name="T22" fmla="*/ 38 w 1218"/>
                <a:gd name="T23" fmla="*/ 514 h 549"/>
                <a:gd name="T24" fmla="*/ 282 w 1218"/>
                <a:gd name="T25" fmla="*/ 549 h 549"/>
                <a:gd name="T26" fmla="*/ 318 w 1218"/>
                <a:gd name="T27" fmla="*/ 512 h 549"/>
                <a:gd name="T28" fmla="*/ 350 w 1218"/>
                <a:gd name="T29" fmla="*/ 444 h 549"/>
                <a:gd name="T30" fmla="*/ 254 w 1218"/>
                <a:gd name="T31" fmla="*/ 419 h 549"/>
                <a:gd name="T32" fmla="*/ 318 w 1218"/>
                <a:gd name="T33" fmla="*/ 337 h 549"/>
                <a:gd name="T34" fmla="*/ 318 w 1218"/>
                <a:gd name="T35" fmla="*/ 294 h 549"/>
                <a:gd name="T36" fmla="*/ 609 w 1218"/>
                <a:gd name="T37" fmla="*/ 294 h 549"/>
                <a:gd name="T38" fmla="*/ 900 w 1218"/>
                <a:gd name="T39" fmla="*/ 294 h 549"/>
                <a:gd name="T40" fmla="*/ 900 w 1218"/>
                <a:gd name="T41" fmla="*/ 337 h 549"/>
                <a:gd name="T42" fmla="*/ 964 w 1218"/>
                <a:gd name="T43" fmla="*/ 419 h 549"/>
                <a:gd name="T44" fmla="*/ 868 w 1218"/>
                <a:gd name="T45" fmla="*/ 444 h 549"/>
                <a:gd name="T46" fmla="*/ 900 w 1218"/>
                <a:gd name="T47" fmla="*/ 512 h 549"/>
                <a:gd name="T48" fmla="*/ 936 w 1218"/>
                <a:gd name="T49" fmla="*/ 549 h 549"/>
                <a:gd name="T50" fmla="*/ 1180 w 1218"/>
                <a:gd name="T51" fmla="*/ 514 h 549"/>
                <a:gd name="T52" fmla="*/ 1196 w 1218"/>
                <a:gd name="T53" fmla="*/ 439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18" h="549">
                  <a:moveTo>
                    <a:pt x="1196" y="439"/>
                  </a:moveTo>
                  <a:cubicBezTo>
                    <a:pt x="1175" y="373"/>
                    <a:pt x="971" y="80"/>
                    <a:pt x="971" y="80"/>
                  </a:cubicBezTo>
                  <a:cubicBezTo>
                    <a:pt x="971" y="66"/>
                    <a:pt x="971" y="66"/>
                    <a:pt x="971" y="66"/>
                  </a:cubicBezTo>
                  <a:cubicBezTo>
                    <a:pt x="971" y="52"/>
                    <a:pt x="960" y="40"/>
                    <a:pt x="946" y="37"/>
                  </a:cubicBezTo>
                  <a:cubicBezTo>
                    <a:pt x="744" y="0"/>
                    <a:pt x="744" y="0"/>
                    <a:pt x="744" y="0"/>
                  </a:cubicBezTo>
                  <a:cubicBezTo>
                    <a:pt x="709" y="20"/>
                    <a:pt x="661" y="33"/>
                    <a:pt x="609" y="33"/>
                  </a:cubicBezTo>
                  <a:cubicBezTo>
                    <a:pt x="557" y="33"/>
                    <a:pt x="509" y="20"/>
                    <a:pt x="474" y="0"/>
                  </a:cubicBezTo>
                  <a:cubicBezTo>
                    <a:pt x="272" y="37"/>
                    <a:pt x="272" y="37"/>
                    <a:pt x="272" y="37"/>
                  </a:cubicBezTo>
                  <a:cubicBezTo>
                    <a:pt x="258" y="40"/>
                    <a:pt x="247" y="52"/>
                    <a:pt x="247" y="66"/>
                  </a:cubicBezTo>
                  <a:cubicBezTo>
                    <a:pt x="247" y="80"/>
                    <a:pt x="247" y="80"/>
                    <a:pt x="247" y="80"/>
                  </a:cubicBezTo>
                  <a:cubicBezTo>
                    <a:pt x="247" y="80"/>
                    <a:pt x="43" y="373"/>
                    <a:pt x="22" y="439"/>
                  </a:cubicBezTo>
                  <a:cubicBezTo>
                    <a:pt x="22" y="439"/>
                    <a:pt x="0" y="485"/>
                    <a:pt x="38" y="514"/>
                  </a:cubicBezTo>
                  <a:cubicBezTo>
                    <a:pt x="77" y="544"/>
                    <a:pt x="282" y="549"/>
                    <a:pt x="282" y="549"/>
                  </a:cubicBezTo>
                  <a:cubicBezTo>
                    <a:pt x="282" y="549"/>
                    <a:pt x="279" y="510"/>
                    <a:pt x="318" y="512"/>
                  </a:cubicBezTo>
                  <a:cubicBezTo>
                    <a:pt x="350" y="444"/>
                    <a:pt x="350" y="444"/>
                    <a:pt x="350" y="444"/>
                  </a:cubicBezTo>
                  <a:cubicBezTo>
                    <a:pt x="254" y="419"/>
                    <a:pt x="254" y="419"/>
                    <a:pt x="254" y="419"/>
                  </a:cubicBezTo>
                  <a:cubicBezTo>
                    <a:pt x="318" y="337"/>
                    <a:pt x="318" y="337"/>
                    <a:pt x="318" y="337"/>
                  </a:cubicBezTo>
                  <a:cubicBezTo>
                    <a:pt x="318" y="294"/>
                    <a:pt x="318" y="294"/>
                    <a:pt x="318" y="294"/>
                  </a:cubicBezTo>
                  <a:cubicBezTo>
                    <a:pt x="609" y="294"/>
                    <a:pt x="609" y="294"/>
                    <a:pt x="609" y="294"/>
                  </a:cubicBezTo>
                  <a:cubicBezTo>
                    <a:pt x="900" y="294"/>
                    <a:pt x="900" y="294"/>
                    <a:pt x="900" y="294"/>
                  </a:cubicBezTo>
                  <a:cubicBezTo>
                    <a:pt x="900" y="337"/>
                    <a:pt x="900" y="337"/>
                    <a:pt x="900" y="337"/>
                  </a:cubicBezTo>
                  <a:cubicBezTo>
                    <a:pt x="964" y="419"/>
                    <a:pt x="964" y="419"/>
                    <a:pt x="964" y="419"/>
                  </a:cubicBezTo>
                  <a:cubicBezTo>
                    <a:pt x="868" y="444"/>
                    <a:pt x="868" y="444"/>
                    <a:pt x="868" y="444"/>
                  </a:cubicBezTo>
                  <a:cubicBezTo>
                    <a:pt x="900" y="512"/>
                    <a:pt x="900" y="512"/>
                    <a:pt x="900" y="512"/>
                  </a:cubicBezTo>
                  <a:cubicBezTo>
                    <a:pt x="939" y="510"/>
                    <a:pt x="936" y="549"/>
                    <a:pt x="936" y="549"/>
                  </a:cubicBezTo>
                  <a:cubicBezTo>
                    <a:pt x="936" y="549"/>
                    <a:pt x="1141" y="544"/>
                    <a:pt x="1180" y="514"/>
                  </a:cubicBezTo>
                  <a:cubicBezTo>
                    <a:pt x="1218" y="485"/>
                    <a:pt x="1196" y="439"/>
                    <a:pt x="1196" y="439"/>
                  </a:cubicBezTo>
                </a:path>
              </a:pathLst>
            </a:cu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" name="Freeform 65">
              <a:extLst>
                <a:ext uri="{FF2B5EF4-FFF2-40B4-BE49-F238E27FC236}">
                  <a16:creationId xmlns:a16="http://schemas.microsoft.com/office/drawing/2014/main" id="{0059F61B-3BD6-4DF6-83B9-357B5FFD1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" y="1625"/>
              <a:ext cx="533" cy="237"/>
            </a:xfrm>
            <a:custGeom>
              <a:avLst/>
              <a:gdLst>
                <a:gd name="T0" fmla="*/ 242 w 250"/>
                <a:gd name="T1" fmla="*/ 0 h 111"/>
                <a:gd name="T2" fmla="*/ 125 w 250"/>
                <a:gd name="T3" fmla="*/ 0 h 111"/>
                <a:gd name="T4" fmla="*/ 8 w 250"/>
                <a:gd name="T5" fmla="*/ 0 h 111"/>
                <a:gd name="T6" fmla="*/ 0 w 250"/>
                <a:gd name="T7" fmla="*/ 69 h 111"/>
                <a:gd name="T8" fmla="*/ 125 w 250"/>
                <a:gd name="T9" fmla="*/ 97 h 111"/>
                <a:gd name="T10" fmla="*/ 250 w 250"/>
                <a:gd name="T11" fmla="*/ 69 h 111"/>
                <a:gd name="T12" fmla="*/ 242 w 250"/>
                <a:gd name="T1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0" h="111">
                  <a:moveTo>
                    <a:pt x="242" y="0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20" y="111"/>
                    <a:pt x="125" y="97"/>
                    <a:pt x="125" y="97"/>
                  </a:cubicBezTo>
                  <a:cubicBezTo>
                    <a:pt x="125" y="97"/>
                    <a:pt x="230" y="111"/>
                    <a:pt x="250" y="69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rgbClr val="FDD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0" name="Freeform 66">
              <a:extLst>
                <a:ext uri="{FF2B5EF4-FFF2-40B4-BE49-F238E27FC236}">
                  <a16:creationId xmlns:a16="http://schemas.microsoft.com/office/drawing/2014/main" id="{CB93A59C-07CD-4A74-9A18-074A14B3F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" y="1772"/>
              <a:ext cx="720" cy="205"/>
            </a:xfrm>
            <a:custGeom>
              <a:avLst/>
              <a:gdLst>
                <a:gd name="T0" fmla="*/ 294 w 338"/>
                <a:gd name="T1" fmla="*/ 0 h 96"/>
                <a:gd name="T2" fmla="*/ 169 w 338"/>
                <a:gd name="T3" fmla="*/ 12 h 96"/>
                <a:gd name="T4" fmla="*/ 44 w 338"/>
                <a:gd name="T5" fmla="*/ 0 h 96"/>
                <a:gd name="T6" fmla="*/ 0 w 338"/>
                <a:gd name="T7" fmla="*/ 49 h 96"/>
                <a:gd name="T8" fmla="*/ 169 w 338"/>
                <a:gd name="T9" fmla="*/ 94 h 96"/>
                <a:gd name="T10" fmla="*/ 338 w 338"/>
                <a:gd name="T11" fmla="*/ 49 h 96"/>
                <a:gd name="T12" fmla="*/ 294 w 338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8" h="96">
                  <a:moveTo>
                    <a:pt x="294" y="0"/>
                  </a:moveTo>
                  <a:cubicBezTo>
                    <a:pt x="294" y="0"/>
                    <a:pt x="256" y="12"/>
                    <a:pt x="169" y="12"/>
                  </a:cubicBezTo>
                  <a:cubicBezTo>
                    <a:pt x="82" y="12"/>
                    <a:pt x="44" y="0"/>
                    <a:pt x="44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7" y="96"/>
                    <a:pt x="169" y="94"/>
                    <a:pt x="169" y="94"/>
                  </a:cubicBezTo>
                  <a:cubicBezTo>
                    <a:pt x="169" y="94"/>
                    <a:pt x="291" y="96"/>
                    <a:pt x="338" y="49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Freeform 67">
              <a:extLst>
                <a:ext uri="{FF2B5EF4-FFF2-40B4-BE49-F238E27FC236}">
                  <a16:creationId xmlns:a16="http://schemas.microsoft.com/office/drawing/2014/main" id="{1E082EAB-8355-4F4A-A0F4-389386743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9" y="692"/>
              <a:ext cx="875" cy="1025"/>
            </a:xfrm>
            <a:custGeom>
              <a:avLst/>
              <a:gdLst>
                <a:gd name="T0" fmla="*/ 373 w 411"/>
                <a:gd name="T1" fmla="*/ 84 h 481"/>
                <a:gd name="T2" fmla="*/ 386 w 411"/>
                <a:gd name="T3" fmla="*/ 84 h 481"/>
                <a:gd name="T4" fmla="*/ 206 w 411"/>
                <a:gd name="T5" fmla="*/ 0 h 481"/>
                <a:gd name="T6" fmla="*/ 25 w 411"/>
                <a:gd name="T7" fmla="*/ 84 h 481"/>
                <a:gd name="T8" fmla="*/ 38 w 411"/>
                <a:gd name="T9" fmla="*/ 84 h 481"/>
                <a:gd name="T10" fmla="*/ 2 w 411"/>
                <a:gd name="T11" fmla="*/ 190 h 481"/>
                <a:gd name="T12" fmla="*/ 40 w 411"/>
                <a:gd name="T13" fmla="*/ 327 h 481"/>
                <a:gd name="T14" fmla="*/ 40 w 411"/>
                <a:gd name="T15" fmla="*/ 327 h 481"/>
                <a:gd name="T16" fmla="*/ 56 w 411"/>
                <a:gd name="T17" fmla="*/ 371 h 481"/>
                <a:gd name="T18" fmla="*/ 94 w 411"/>
                <a:gd name="T19" fmla="*/ 438 h 481"/>
                <a:gd name="T20" fmla="*/ 206 w 411"/>
                <a:gd name="T21" fmla="*/ 481 h 481"/>
                <a:gd name="T22" fmla="*/ 328 w 411"/>
                <a:gd name="T23" fmla="*/ 438 h 481"/>
                <a:gd name="T24" fmla="*/ 355 w 411"/>
                <a:gd name="T25" fmla="*/ 371 h 481"/>
                <a:gd name="T26" fmla="*/ 371 w 411"/>
                <a:gd name="T27" fmla="*/ 327 h 481"/>
                <a:gd name="T28" fmla="*/ 371 w 411"/>
                <a:gd name="T29" fmla="*/ 327 h 481"/>
                <a:gd name="T30" fmla="*/ 409 w 411"/>
                <a:gd name="T31" fmla="*/ 190 h 481"/>
                <a:gd name="T32" fmla="*/ 373 w 411"/>
                <a:gd name="T33" fmla="*/ 84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1" h="481">
                  <a:moveTo>
                    <a:pt x="373" y="84"/>
                  </a:moveTo>
                  <a:cubicBezTo>
                    <a:pt x="386" y="84"/>
                    <a:pt x="386" y="84"/>
                    <a:pt x="386" y="84"/>
                  </a:cubicBezTo>
                  <a:cubicBezTo>
                    <a:pt x="347" y="2"/>
                    <a:pt x="206" y="0"/>
                    <a:pt x="206" y="0"/>
                  </a:cubicBezTo>
                  <a:cubicBezTo>
                    <a:pt x="206" y="0"/>
                    <a:pt x="64" y="2"/>
                    <a:pt x="25" y="84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8" y="84"/>
                    <a:pt x="0" y="171"/>
                    <a:pt x="2" y="190"/>
                  </a:cubicBezTo>
                  <a:cubicBezTo>
                    <a:pt x="4" y="209"/>
                    <a:pt x="2" y="277"/>
                    <a:pt x="40" y="327"/>
                  </a:cubicBezTo>
                  <a:cubicBezTo>
                    <a:pt x="40" y="327"/>
                    <a:pt x="40" y="327"/>
                    <a:pt x="40" y="327"/>
                  </a:cubicBezTo>
                  <a:cubicBezTo>
                    <a:pt x="49" y="354"/>
                    <a:pt x="56" y="371"/>
                    <a:pt x="56" y="371"/>
                  </a:cubicBezTo>
                  <a:cubicBezTo>
                    <a:pt x="94" y="438"/>
                    <a:pt x="94" y="438"/>
                    <a:pt x="94" y="438"/>
                  </a:cubicBezTo>
                  <a:cubicBezTo>
                    <a:pt x="94" y="438"/>
                    <a:pt x="203" y="463"/>
                    <a:pt x="206" y="481"/>
                  </a:cubicBezTo>
                  <a:cubicBezTo>
                    <a:pt x="208" y="463"/>
                    <a:pt x="328" y="438"/>
                    <a:pt x="328" y="438"/>
                  </a:cubicBezTo>
                  <a:cubicBezTo>
                    <a:pt x="355" y="371"/>
                    <a:pt x="355" y="371"/>
                    <a:pt x="355" y="371"/>
                  </a:cubicBezTo>
                  <a:cubicBezTo>
                    <a:pt x="355" y="371"/>
                    <a:pt x="362" y="354"/>
                    <a:pt x="371" y="327"/>
                  </a:cubicBezTo>
                  <a:cubicBezTo>
                    <a:pt x="371" y="327"/>
                    <a:pt x="371" y="327"/>
                    <a:pt x="371" y="327"/>
                  </a:cubicBezTo>
                  <a:cubicBezTo>
                    <a:pt x="409" y="277"/>
                    <a:pt x="407" y="209"/>
                    <a:pt x="409" y="190"/>
                  </a:cubicBezTo>
                  <a:cubicBezTo>
                    <a:pt x="411" y="171"/>
                    <a:pt x="373" y="84"/>
                    <a:pt x="373" y="84"/>
                  </a:cubicBezTo>
                  <a:close/>
                </a:path>
              </a:pathLst>
            </a:custGeom>
            <a:solidFill>
              <a:srgbClr val="5648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Freeform 68">
              <a:extLst>
                <a:ext uri="{FF2B5EF4-FFF2-40B4-BE49-F238E27FC236}">
                  <a16:creationId xmlns:a16="http://schemas.microsoft.com/office/drawing/2014/main" id="{ECD5EC47-2F2C-4180-BFC8-DEA59F366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" y="2307"/>
              <a:ext cx="1743" cy="2011"/>
            </a:xfrm>
            <a:custGeom>
              <a:avLst/>
              <a:gdLst>
                <a:gd name="T0" fmla="*/ 778 w 818"/>
                <a:gd name="T1" fmla="*/ 944 h 944"/>
                <a:gd name="T2" fmla="*/ 40 w 818"/>
                <a:gd name="T3" fmla="*/ 944 h 944"/>
                <a:gd name="T4" fmla="*/ 0 w 818"/>
                <a:gd name="T5" fmla="*/ 904 h 944"/>
                <a:gd name="T6" fmla="*/ 0 w 818"/>
                <a:gd name="T7" fmla="*/ 190 h 944"/>
                <a:gd name="T8" fmla="*/ 190 w 818"/>
                <a:gd name="T9" fmla="*/ 0 h 944"/>
                <a:gd name="T10" fmla="*/ 628 w 818"/>
                <a:gd name="T11" fmla="*/ 0 h 944"/>
                <a:gd name="T12" fmla="*/ 818 w 818"/>
                <a:gd name="T13" fmla="*/ 190 h 944"/>
                <a:gd name="T14" fmla="*/ 818 w 818"/>
                <a:gd name="T15" fmla="*/ 904 h 944"/>
                <a:gd name="T16" fmla="*/ 778 w 818"/>
                <a:gd name="T17" fmla="*/ 944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8" h="944">
                  <a:moveTo>
                    <a:pt x="778" y="944"/>
                  </a:moveTo>
                  <a:cubicBezTo>
                    <a:pt x="40" y="944"/>
                    <a:pt x="40" y="944"/>
                    <a:pt x="40" y="944"/>
                  </a:cubicBezTo>
                  <a:cubicBezTo>
                    <a:pt x="18" y="944"/>
                    <a:pt x="0" y="926"/>
                    <a:pt x="0" y="904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85"/>
                    <a:pt x="85" y="0"/>
                    <a:pt x="190" y="0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733" y="0"/>
                    <a:pt x="818" y="85"/>
                    <a:pt x="818" y="190"/>
                  </a:cubicBezTo>
                  <a:cubicBezTo>
                    <a:pt x="818" y="904"/>
                    <a:pt x="818" y="904"/>
                    <a:pt x="818" y="904"/>
                  </a:cubicBezTo>
                  <a:cubicBezTo>
                    <a:pt x="818" y="926"/>
                    <a:pt x="800" y="944"/>
                    <a:pt x="778" y="944"/>
                  </a:cubicBezTo>
                </a:path>
              </a:pathLst>
            </a:custGeom>
            <a:solidFill>
              <a:sysClr val="windowText" lastClr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3" name="Freeform 69">
              <a:extLst>
                <a:ext uri="{FF2B5EF4-FFF2-40B4-BE49-F238E27FC236}">
                  <a16:creationId xmlns:a16="http://schemas.microsoft.com/office/drawing/2014/main" id="{7B8CFDBF-6904-4824-AAD1-6EC1FA554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1" y="2512"/>
              <a:ext cx="955" cy="1789"/>
            </a:xfrm>
            <a:custGeom>
              <a:avLst/>
              <a:gdLst>
                <a:gd name="T0" fmla="*/ 448 w 448"/>
                <a:gd name="T1" fmla="*/ 840 h 840"/>
                <a:gd name="T2" fmla="*/ 0 w 448"/>
                <a:gd name="T3" fmla="*/ 840 h 840"/>
                <a:gd name="T4" fmla="*/ 0 w 448"/>
                <a:gd name="T5" fmla="*/ 190 h 840"/>
                <a:gd name="T6" fmla="*/ 190 w 448"/>
                <a:gd name="T7" fmla="*/ 0 h 840"/>
                <a:gd name="T8" fmla="*/ 258 w 448"/>
                <a:gd name="T9" fmla="*/ 0 h 840"/>
                <a:gd name="T10" fmla="*/ 448 w 448"/>
                <a:gd name="T11" fmla="*/ 190 h 840"/>
                <a:gd name="T12" fmla="*/ 448 w 448"/>
                <a:gd name="T13" fmla="*/ 84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8" h="840">
                  <a:moveTo>
                    <a:pt x="448" y="840"/>
                  </a:moveTo>
                  <a:cubicBezTo>
                    <a:pt x="0" y="840"/>
                    <a:pt x="0" y="840"/>
                    <a:pt x="0" y="84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85"/>
                    <a:pt x="85" y="0"/>
                    <a:pt x="190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363" y="0"/>
                    <a:pt x="448" y="85"/>
                    <a:pt x="448" y="190"/>
                  </a:cubicBezTo>
                  <a:cubicBezTo>
                    <a:pt x="448" y="840"/>
                    <a:pt x="448" y="840"/>
                    <a:pt x="448" y="840"/>
                  </a:cubicBezTo>
                </a:path>
              </a:pathLst>
            </a:custGeom>
            <a:solidFill>
              <a:srgbClr val="36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9F38694C-1080-40C8-871F-0321A136C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750"/>
              <a:ext cx="59" cy="60"/>
            </a:xfrm>
            <a:prstGeom prst="ellipse">
              <a:avLst/>
            </a:prstGeom>
            <a:solidFill>
              <a:srgbClr val="36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" name="Freeform 71">
              <a:extLst>
                <a:ext uri="{FF2B5EF4-FFF2-40B4-BE49-F238E27FC236}">
                  <a16:creationId xmlns:a16="http://schemas.microsoft.com/office/drawing/2014/main" id="{22D132E2-04BA-4B1E-BBB7-74778985D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1" y="2797"/>
              <a:ext cx="294" cy="292"/>
            </a:xfrm>
            <a:custGeom>
              <a:avLst/>
              <a:gdLst>
                <a:gd name="T0" fmla="*/ 83 w 138"/>
                <a:gd name="T1" fmla="*/ 0 h 137"/>
                <a:gd name="T2" fmla="*/ 69 w 138"/>
                <a:gd name="T3" fmla="*/ 10 h 137"/>
                <a:gd name="T4" fmla="*/ 55 w 138"/>
                <a:gd name="T5" fmla="*/ 0 h 137"/>
                <a:gd name="T6" fmla="*/ 30 w 138"/>
                <a:gd name="T7" fmla="*/ 10 h 137"/>
                <a:gd name="T8" fmla="*/ 28 w 138"/>
                <a:gd name="T9" fmla="*/ 27 h 137"/>
                <a:gd name="T10" fmla="*/ 18 w 138"/>
                <a:gd name="T11" fmla="*/ 31 h 137"/>
                <a:gd name="T12" fmla="*/ 11 w 138"/>
                <a:gd name="T13" fmla="*/ 29 h 137"/>
                <a:gd name="T14" fmla="*/ 0 w 138"/>
                <a:gd name="T15" fmla="*/ 55 h 137"/>
                <a:gd name="T16" fmla="*/ 11 w 138"/>
                <a:gd name="T17" fmla="*/ 68 h 137"/>
                <a:gd name="T18" fmla="*/ 0 w 138"/>
                <a:gd name="T19" fmla="*/ 82 h 137"/>
                <a:gd name="T20" fmla="*/ 11 w 138"/>
                <a:gd name="T21" fmla="*/ 107 h 137"/>
                <a:gd name="T22" fmla="*/ 18 w 138"/>
                <a:gd name="T23" fmla="*/ 105 h 137"/>
                <a:gd name="T24" fmla="*/ 28 w 138"/>
                <a:gd name="T25" fmla="*/ 109 h 137"/>
                <a:gd name="T26" fmla="*/ 30 w 138"/>
                <a:gd name="T27" fmla="*/ 126 h 137"/>
                <a:gd name="T28" fmla="*/ 55 w 138"/>
                <a:gd name="T29" fmla="*/ 137 h 137"/>
                <a:gd name="T30" fmla="*/ 69 w 138"/>
                <a:gd name="T31" fmla="*/ 126 h 137"/>
                <a:gd name="T32" fmla="*/ 83 w 138"/>
                <a:gd name="T33" fmla="*/ 137 h 137"/>
                <a:gd name="T34" fmla="*/ 108 w 138"/>
                <a:gd name="T35" fmla="*/ 126 h 137"/>
                <a:gd name="T36" fmla="*/ 110 w 138"/>
                <a:gd name="T37" fmla="*/ 109 h 137"/>
                <a:gd name="T38" fmla="*/ 120 w 138"/>
                <a:gd name="T39" fmla="*/ 105 h 137"/>
                <a:gd name="T40" fmla="*/ 127 w 138"/>
                <a:gd name="T41" fmla="*/ 107 h 137"/>
                <a:gd name="T42" fmla="*/ 138 w 138"/>
                <a:gd name="T43" fmla="*/ 82 h 137"/>
                <a:gd name="T44" fmla="*/ 127 w 138"/>
                <a:gd name="T45" fmla="*/ 68 h 137"/>
                <a:gd name="T46" fmla="*/ 138 w 138"/>
                <a:gd name="T47" fmla="*/ 55 h 137"/>
                <a:gd name="T48" fmla="*/ 127 w 138"/>
                <a:gd name="T49" fmla="*/ 29 h 137"/>
                <a:gd name="T50" fmla="*/ 120 w 138"/>
                <a:gd name="T51" fmla="*/ 31 h 137"/>
                <a:gd name="T52" fmla="*/ 110 w 138"/>
                <a:gd name="T53" fmla="*/ 27 h 137"/>
                <a:gd name="T54" fmla="*/ 108 w 138"/>
                <a:gd name="T55" fmla="*/ 10 h 137"/>
                <a:gd name="T56" fmla="*/ 83 w 138"/>
                <a:gd name="T5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8" h="137">
                  <a:moveTo>
                    <a:pt x="83" y="0"/>
                  </a:moveTo>
                  <a:cubicBezTo>
                    <a:pt x="81" y="6"/>
                    <a:pt x="76" y="10"/>
                    <a:pt x="69" y="10"/>
                  </a:cubicBezTo>
                  <a:cubicBezTo>
                    <a:pt x="62" y="10"/>
                    <a:pt x="57" y="6"/>
                    <a:pt x="55" y="0"/>
                  </a:cubicBezTo>
                  <a:cubicBezTo>
                    <a:pt x="46" y="1"/>
                    <a:pt x="38" y="5"/>
                    <a:pt x="30" y="10"/>
                  </a:cubicBezTo>
                  <a:cubicBezTo>
                    <a:pt x="33" y="15"/>
                    <a:pt x="33" y="23"/>
                    <a:pt x="28" y="27"/>
                  </a:cubicBezTo>
                  <a:cubicBezTo>
                    <a:pt x="25" y="30"/>
                    <a:pt x="22" y="31"/>
                    <a:pt x="18" y="31"/>
                  </a:cubicBezTo>
                  <a:cubicBezTo>
                    <a:pt x="16" y="31"/>
                    <a:pt x="13" y="31"/>
                    <a:pt x="11" y="29"/>
                  </a:cubicBezTo>
                  <a:cubicBezTo>
                    <a:pt x="6" y="37"/>
                    <a:pt x="2" y="45"/>
                    <a:pt x="0" y="55"/>
                  </a:cubicBezTo>
                  <a:cubicBezTo>
                    <a:pt x="6" y="56"/>
                    <a:pt x="11" y="62"/>
                    <a:pt x="11" y="68"/>
                  </a:cubicBezTo>
                  <a:cubicBezTo>
                    <a:pt x="11" y="75"/>
                    <a:pt x="6" y="80"/>
                    <a:pt x="0" y="82"/>
                  </a:cubicBezTo>
                  <a:cubicBezTo>
                    <a:pt x="2" y="91"/>
                    <a:pt x="6" y="100"/>
                    <a:pt x="11" y="107"/>
                  </a:cubicBezTo>
                  <a:cubicBezTo>
                    <a:pt x="13" y="106"/>
                    <a:pt x="16" y="105"/>
                    <a:pt x="18" y="105"/>
                  </a:cubicBezTo>
                  <a:cubicBezTo>
                    <a:pt x="22" y="105"/>
                    <a:pt x="25" y="106"/>
                    <a:pt x="28" y="109"/>
                  </a:cubicBezTo>
                  <a:cubicBezTo>
                    <a:pt x="33" y="114"/>
                    <a:pt x="33" y="121"/>
                    <a:pt x="30" y="126"/>
                  </a:cubicBezTo>
                  <a:cubicBezTo>
                    <a:pt x="38" y="131"/>
                    <a:pt x="46" y="135"/>
                    <a:pt x="55" y="137"/>
                  </a:cubicBezTo>
                  <a:cubicBezTo>
                    <a:pt x="57" y="131"/>
                    <a:pt x="62" y="126"/>
                    <a:pt x="69" y="126"/>
                  </a:cubicBezTo>
                  <a:cubicBezTo>
                    <a:pt x="76" y="126"/>
                    <a:pt x="81" y="131"/>
                    <a:pt x="83" y="137"/>
                  </a:cubicBezTo>
                  <a:cubicBezTo>
                    <a:pt x="92" y="135"/>
                    <a:pt x="100" y="131"/>
                    <a:pt x="108" y="126"/>
                  </a:cubicBezTo>
                  <a:cubicBezTo>
                    <a:pt x="105" y="121"/>
                    <a:pt x="105" y="114"/>
                    <a:pt x="110" y="109"/>
                  </a:cubicBezTo>
                  <a:cubicBezTo>
                    <a:pt x="113" y="106"/>
                    <a:pt x="116" y="105"/>
                    <a:pt x="120" y="105"/>
                  </a:cubicBezTo>
                  <a:cubicBezTo>
                    <a:pt x="122" y="105"/>
                    <a:pt x="125" y="106"/>
                    <a:pt x="127" y="107"/>
                  </a:cubicBezTo>
                  <a:cubicBezTo>
                    <a:pt x="132" y="100"/>
                    <a:pt x="136" y="91"/>
                    <a:pt x="138" y="82"/>
                  </a:cubicBezTo>
                  <a:cubicBezTo>
                    <a:pt x="132" y="80"/>
                    <a:pt x="127" y="75"/>
                    <a:pt x="127" y="68"/>
                  </a:cubicBezTo>
                  <a:cubicBezTo>
                    <a:pt x="127" y="62"/>
                    <a:pt x="132" y="56"/>
                    <a:pt x="138" y="55"/>
                  </a:cubicBezTo>
                  <a:cubicBezTo>
                    <a:pt x="136" y="45"/>
                    <a:pt x="132" y="37"/>
                    <a:pt x="127" y="29"/>
                  </a:cubicBezTo>
                  <a:cubicBezTo>
                    <a:pt x="125" y="31"/>
                    <a:pt x="122" y="31"/>
                    <a:pt x="120" y="31"/>
                  </a:cubicBezTo>
                  <a:cubicBezTo>
                    <a:pt x="116" y="31"/>
                    <a:pt x="113" y="30"/>
                    <a:pt x="110" y="27"/>
                  </a:cubicBezTo>
                  <a:cubicBezTo>
                    <a:pt x="105" y="23"/>
                    <a:pt x="105" y="15"/>
                    <a:pt x="108" y="10"/>
                  </a:cubicBezTo>
                  <a:cubicBezTo>
                    <a:pt x="100" y="5"/>
                    <a:pt x="92" y="1"/>
                    <a:pt x="83" y="0"/>
                  </a:cubicBezTo>
                </a:path>
              </a:pathLst>
            </a:custGeom>
            <a:solidFill>
              <a:srgbClr val="5966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" name="Freeform 72">
              <a:extLst>
                <a:ext uri="{FF2B5EF4-FFF2-40B4-BE49-F238E27FC236}">
                  <a16:creationId xmlns:a16="http://schemas.microsoft.com/office/drawing/2014/main" id="{1EC25B31-DA34-4E82-98D5-F7D63816B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1" y="2788"/>
              <a:ext cx="294" cy="292"/>
            </a:xfrm>
            <a:custGeom>
              <a:avLst/>
              <a:gdLst>
                <a:gd name="T0" fmla="*/ 138 w 138"/>
                <a:gd name="T1" fmla="*/ 55 h 137"/>
                <a:gd name="T2" fmla="*/ 127 w 138"/>
                <a:gd name="T3" fmla="*/ 29 h 137"/>
                <a:gd name="T4" fmla="*/ 110 w 138"/>
                <a:gd name="T5" fmla="*/ 27 h 137"/>
                <a:gd name="T6" fmla="*/ 108 w 138"/>
                <a:gd name="T7" fmla="*/ 10 h 137"/>
                <a:gd name="T8" fmla="*/ 83 w 138"/>
                <a:gd name="T9" fmla="*/ 0 h 137"/>
                <a:gd name="T10" fmla="*/ 69 w 138"/>
                <a:gd name="T11" fmla="*/ 10 h 137"/>
                <a:gd name="T12" fmla="*/ 55 w 138"/>
                <a:gd name="T13" fmla="*/ 0 h 137"/>
                <a:gd name="T14" fmla="*/ 30 w 138"/>
                <a:gd name="T15" fmla="*/ 10 h 137"/>
                <a:gd name="T16" fmla="*/ 28 w 138"/>
                <a:gd name="T17" fmla="*/ 27 h 137"/>
                <a:gd name="T18" fmla="*/ 11 w 138"/>
                <a:gd name="T19" fmla="*/ 29 h 137"/>
                <a:gd name="T20" fmla="*/ 0 w 138"/>
                <a:gd name="T21" fmla="*/ 55 h 137"/>
                <a:gd name="T22" fmla="*/ 11 w 138"/>
                <a:gd name="T23" fmla="*/ 68 h 137"/>
                <a:gd name="T24" fmla="*/ 0 w 138"/>
                <a:gd name="T25" fmla="*/ 82 h 137"/>
                <a:gd name="T26" fmla="*/ 11 w 138"/>
                <a:gd name="T27" fmla="*/ 107 h 137"/>
                <a:gd name="T28" fmla="*/ 28 w 138"/>
                <a:gd name="T29" fmla="*/ 109 h 137"/>
                <a:gd name="T30" fmla="*/ 30 w 138"/>
                <a:gd name="T31" fmla="*/ 126 h 137"/>
                <a:gd name="T32" fmla="*/ 55 w 138"/>
                <a:gd name="T33" fmla="*/ 137 h 137"/>
                <a:gd name="T34" fmla="*/ 69 w 138"/>
                <a:gd name="T35" fmla="*/ 126 h 137"/>
                <a:gd name="T36" fmla="*/ 83 w 138"/>
                <a:gd name="T37" fmla="*/ 137 h 137"/>
                <a:gd name="T38" fmla="*/ 108 w 138"/>
                <a:gd name="T39" fmla="*/ 126 h 137"/>
                <a:gd name="T40" fmla="*/ 110 w 138"/>
                <a:gd name="T41" fmla="*/ 109 h 137"/>
                <a:gd name="T42" fmla="*/ 127 w 138"/>
                <a:gd name="T43" fmla="*/ 107 h 137"/>
                <a:gd name="T44" fmla="*/ 138 w 138"/>
                <a:gd name="T45" fmla="*/ 82 h 137"/>
                <a:gd name="T46" fmla="*/ 127 w 138"/>
                <a:gd name="T47" fmla="*/ 68 h 137"/>
                <a:gd name="T48" fmla="*/ 138 w 138"/>
                <a:gd name="T49" fmla="*/ 5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37">
                  <a:moveTo>
                    <a:pt x="138" y="55"/>
                  </a:moveTo>
                  <a:cubicBezTo>
                    <a:pt x="136" y="45"/>
                    <a:pt x="132" y="37"/>
                    <a:pt x="127" y="29"/>
                  </a:cubicBezTo>
                  <a:cubicBezTo>
                    <a:pt x="122" y="32"/>
                    <a:pt x="115" y="32"/>
                    <a:pt x="110" y="27"/>
                  </a:cubicBezTo>
                  <a:cubicBezTo>
                    <a:pt x="105" y="23"/>
                    <a:pt x="105" y="15"/>
                    <a:pt x="108" y="10"/>
                  </a:cubicBezTo>
                  <a:cubicBezTo>
                    <a:pt x="100" y="5"/>
                    <a:pt x="92" y="1"/>
                    <a:pt x="83" y="0"/>
                  </a:cubicBezTo>
                  <a:cubicBezTo>
                    <a:pt x="81" y="6"/>
                    <a:pt x="76" y="10"/>
                    <a:pt x="69" y="10"/>
                  </a:cubicBezTo>
                  <a:cubicBezTo>
                    <a:pt x="62" y="10"/>
                    <a:pt x="57" y="6"/>
                    <a:pt x="55" y="0"/>
                  </a:cubicBezTo>
                  <a:cubicBezTo>
                    <a:pt x="46" y="1"/>
                    <a:pt x="38" y="5"/>
                    <a:pt x="30" y="10"/>
                  </a:cubicBezTo>
                  <a:cubicBezTo>
                    <a:pt x="33" y="15"/>
                    <a:pt x="33" y="23"/>
                    <a:pt x="28" y="27"/>
                  </a:cubicBezTo>
                  <a:cubicBezTo>
                    <a:pt x="23" y="32"/>
                    <a:pt x="16" y="32"/>
                    <a:pt x="11" y="29"/>
                  </a:cubicBezTo>
                  <a:cubicBezTo>
                    <a:pt x="6" y="37"/>
                    <a:pt x="2" y="45"/>
                    <a:pt x="0" y="55"/>
                  </a:cubicBezTo>
                  <a:cubicBezTo>
                    <a:pt x="6" y="56"/>
                    <a:pt x="11" y="62"/>
                    <a:pt x="11" y="68"/>
                  </a:cubicBezTo>
                  <a:cubicBezTo>
                    <a:pt x="11" y="75"/>
                    <a:pt x="6" y="80"/>
                    <a:pt x="0" y="82"/>
                  </a:cubicBezTo>
                  <a:cubicBezTo>
                    <a:pt x="2" y="91"/>
                    <a:pt x="6" y="100"/>
                    <a:pt x="11" y="107"/>
                  </a:cubicBezTo>
                  <a:cubicBezTo>
                    <a:pt x="16" y="104"/>
                    <a:pt x="23" y="105"/>
                    <a:pt x="28" y="109"/>
                  </a:cubicBezTo>
                  <a:cubicBezTo>
                    <a:pt x="33" y="114"/>
                    <a:pt x="33" y="121"/>
                    <a:pt x="30" y="126"/>
                  </a:cubicBezTo>
                  <a:cubicBezTo>
                    <a:pt x="38" y="131"/>
                    <a:pt x="46" y="135"/>
                    <a:pt x="55" y="137"/>
                  </a:cubicBezTo>
                  <a:cubicBezTo>
                    <a:pt x="57" y="131"/>
                    <a:pt x="62" y="126"/>
                    <a:pt x="69" y="126"/>
                  </a:cubicBezTo>
                  <a:cubicBezTo>
                    <a:pt x="76" y="126"/>
                    <a:pt x="81" y="131"/>
                    <a:pt x="83" y="137"/>
                  </a:cubicBezTo>
                  <a:cubicBezTo>
                    <a:pt x="92" y="135"/>
                    <a:pt x="100" y="131"/>
                    <a:pt x="108" y="126"/>
                  </a:cubicBezTo>
                  <a:cubicBezTo>
                    <a:pt x="105" y="121"/>
                    <a:pt x="105" y="114"/>
                    <a:pt x="110" y="109"/>
                  </a:cubicBezTo>
                  <a:cubicBezTo>
                    <a:pt x="115" y="105"/>
                    <a:pt x="122" y="104"/>
                    <a:pt x="127" y="107"/>
                  </a:cubicBezTo>
                  <a:cubicBezTo>
                    <a:pt x="132" y="100"/>
                    <a:pt x="136" y="91"/>
                    <a:pt x="138" y="82"/>
                  </a:cubicBezTo>
                  <a:cubicBezTo>
                    <a:pt x="132" y="80"/>
                    <a:pt x="127" y="75"/>
                    <a:pt x="127" y="68"/>
                  </a:cubicBezTo>
                  <a:cubicBezTo>
                    <a:pt x="127" y="62"/>
                    <a:pt x="132" y="56"/>
                    <a:pt x="138" y="55"/>
                  </a:cubicBezTo>
                  <a:close/>
                </a:path>
              </a:pathLst>
            </a:custGeom>
            <a:solidFill>
              <a:srgbClr val="7C8D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40F6BCE-4D56-4B0B-831F-3530A15FEFEA}"/>
              </a:ext>
            </a:extLst>
          </p:cNvPr>
          <p:cNvGrpSpPr/>
          <p:nvPr/>
        </p:nvGrpSpPr>
        <p:grpSpPr>
          <a:xfrm>
            <a:off x="-18147" y="513850"/>
            <a:ext cx="9200411" cy="1311308"/>
            <a:chOff x="-18147" y="513850"/>
            <a:chExt cx="9200411" cy="1311308"/>
          </a:xfrm>
        </p:grpSpPr>
        <p:sp>
          <p:nvSpPr>
            <p:cNvPr id="109" name="Прямоугольник 26">
              <a:extLst>
                <a:ext uri="{FF2B5EF4-FFF2-40B4-BE49-F238E27FC236}">
                  <a16:creationId xmlns:a16="http://schemas.microsoft.com/office/drawing/2014/main" id="{46EE7AAF-18B2-4AE4-814B-3D124FB15128}"/>
                </a:ext>
              </a:extLst>
            </p:cNvPr>
            <p:cNvSpPr/>
            <p:nvPr/>
          </p:nvSpPr>
          <p:spPr>
            <a:xfrm flipV="1">
              <a:off x="-18147" y="513850"/>
              <a:ext cx="9200411" cy="1311308"/>
            </a:xfrm>
            <a:prstGeom prst="rect">
              <a:avLst/>
            </a:prstGeom>
            <a:blipFill>
              <a:blip r:embed="rId4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4700"/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9D2D367-AD9F-4869-B933-4B2FA00A4780}"/>
                </a:ext>
              </a:extLst>
            </p:cNvPr>
            <p:cNvSpPr/>
            <p:nvPr/>
          </p:nvSpPr>
          <p:spPr>
            <a:xfrm>
              <a:off x="498491" y="695374"/>
              <a:ext cx="7994198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Bef>
                  <a:spcPct val="20000"/>
                </a:spcBef>
                <a:buClr>
                  <a:srgbClr val="084975"/>
                </a:buClr>
                <a:buSzPct val="75000"/>
              </a:pPr>
              <a:r>
                <a:rPr lang="en-US" sz="3200" dirty="0">
                  <a:solidFill>
                    <a:schemeClr val="bg1"/>
                  </a:solidFill>
                  <a:latin typeface="Calibri"/>
                </a:rPr>
                <a:t>A solution that  helps automate data and form workflow cycles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87E7EEE-C3DA-41EA-B4A5-3AE5044EC369}"/>
              </a:ext>
            </a:extLst>
          </p:cNvPr>
          <p:cNvSpPr txBox="1"/>
          <p:nvPr/>
        </p:nvSpPr>
        <p:spPr>
          <a:xfrm>
            <a:off x="3035735" y="2206352"/>
            <a:ext cx="6146530" cy="1698840"/>
          </a:xfrm>
          <a:prstGeom prst="rect">
            <a:avLst/>
          </a:prstGeom>
        </p:spPr>
        <p:txBody>
          <a:bodyPr vert="horz" wrap="square" lIns="0" tIns="45720" rIns="91440" bIns="45720" rtlCol="0" anchor="t">
            <a:noAutofit/>
          </a:bodyPr>
          <a:lstStyle/>
          <a:p>
            <a:pPr lvl="0" indent="-274320">
              <a:spcBef>
                <a:spcPct val="20000"/>
              </a:spcBef>
              <a:buClr>
                <a:srgbClr val="084975"/>
              </a:buClr>
              <a:buSzPct val="75000"/>
              <a:buBlip>
                <a:blip r:embed="rId6"/>
              </a:buBlip>
            </a:pPr>
            <a:r>
              <a:rPr lang="en-US" dirty="0">
                <a:latin typeface="Calibri"/>
              </a:rPr>
              <a:t>Based on the iText 7 platform / </a:t>
            </a:r>
            <a:r>
              <a:rPr lang="en-US" dirty="0" err="1">
                <a:latin typeface="Calibri"/>
              </a:rPr>
              <a:t>pdfHTML</a:t>
            </a:r>
            <a:endParaRPr lang="en-US" dirty="0">
              <a:latin typeface="Calibri"/>
            </a:endParaRPr>
          </a:p>
          <a:p>
            <a:pPr lvl="0" indent="-274320">
              <a:spcBef>
                <a:spcPct val="20000"/>
              </a:spcBef>
              <a:buClr>
                <a:srgbClr val="084975"/>
              </a:buClr>
              <a:buSzPct val="75000"/>
              <a:buBlip>
                <a:blip r:embed="rId6"/>
              </a:buBlip>
            </a:pPr>
            <a:r>
              <a:rPr lang="en-US" dirty="0">
                <a:latin typeface="Calibri"/>
              </a:rPr>
              <a:t>Lets users design forms and templates in a user-friendly way</a:t>
            </a:r>
          </a:p>
          <a:p>
            <a:pPr marL="204788" lvl="0" indent="-204788">
              <a:spcBef>
                <a:spcPct val="20000"/>
              </a:spcBef>
              <a:buClr>
                <a:srgbClr val="084975"/>
              </a:buClr>
              <a:buSzPct val="75000"/>
              <a:buBlip>
                <a:blip r:embed="rId6"/>
              </a:buBlip>
            </a:pPr>
            <a:r>
              <a:rPr lang="en-US" dirty="0">
                <a:latin typeface="Calibri"/>
              </a:rPr>
              <a:t> Allows linking up to data sources (ERP, CRM, databases) to feed data into templates/forms</a:t>
            </a:r>
          </a:p>
          <a:p>
            <a:pPr lvl="0" indent="-274320">
              <a:spcBef>
                <a:spcPct val="20000"/>
              </a:spcBef>
              <a:buClr>
                <a:srgbClr val="084975"/>
              </a:buClr>
              <a:buSzPct val="75000"/>
              <a:buBlip>
                <a:blip r:embed="rId6"/>
              </a:buBlip>
            </a:pPr>
            <a:r>
              <a:rPr lang="en-US" dirty="0">
                <a:latin typeface="Calibri"/>
              </a:rPr>
              <a:t>Collects relevant content via html forms </a:t>
            </a:r>
          </a:p>
          <a:p>
            <a:pPr lvl="0" indent="-274320">
              <a:spcBef>
                <a:spcPct val="20000"/>
              </a:spcBef>
              <a:buClr>
                <a:srgbClr val="084975"/>
              </a:buClr>
              <a:buSzPct val="75000"/>
              <a:buBlip>
                <a:blip r:embed="rId6"/>
              </a:buBlip>
            </a:pPr>
            <a:r>
              <a:rPr lang="en-US" dirty="0">
                <a:latin typeface="Calibri"/>
              </a:rPr>
              <a:t>Outputs to PDF 2.0</a:t>
            </a:r>
          </a:p>
          <a:p>
            <a:pPr lvl="0" indent="-274320">
              <a:spcBef>
                <a:spcPct val="20000"/>
              </a:spcBef>
              <a:buClr>
                <a:srgbClr val="084975"/>
              </a:buClr>
              <a:buSzPct val="75000"/>
              <a:buBlip>
                <a:blip r:embed="rId6"/>
              </a:buBlip>
            </a:pPr>
            <a:r>
              <a:rPr lang="en-US" dirty="0">
                <a:latin typeface="Calibri"/>
              </a:rPr>
              <a:t>Feeds documents/data back into the database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85079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D217FC95-4984-439B-880A-8B689D364759}"/>
              </a:ext>
            </a:extLst>
          </p:cNvPr>
          <p:cNvSpPr/>
          <p:nvPr/>
        </p:nvSpPr>
        <p:spPr>
          <a:xfrm>
            <a:off x="0" y="58560"/>
            <a:ext cx="9144000" cy="479135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263A2FE-FC97-4560-941B-2C782B033A59}"/>
              </a:ext>
            </a:extLst>
          </p:cNvPr>
          <p:cNvSpPr/>
          <p:nvPr/>
        </p:nvSpPr>
        <p:spPr>
          <a:xfrm>
            <a:off x="0" y="0"/>
            <a:ext cx="9144000" cy="552972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064183-8CD4-41C2-B061-715F26B7AF33}"/>
              </a:ext>
            </a:extLst>
          </p:cNvPr>
          <p:cNvSpPr txBox="1">
            <a:spLocks/>
          </p:cNvSpPr>
          <p:nvPr/>
        </p:nvSpPr>
        <p:spPr>
          <a:xfrm>
            <a:off x="557212" y="115218"/>
            <a:ext cx="7616999" cy="36997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i="0" kern="1200" spc="0" baseline="0">
                <a:solidFill>
                  <a:schemeClr val="tx1"/>
                </a:solidFill>
                <a:latin typeface="Open Sans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j-ea"/>
                <a:cs typeface="Arial" panose="020B0604020202020204" pitchFamily="34" charset="0"/>
              </a:rPr>
              <a:t>iText DITO Designer | Visual Template Designer 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9DB00F95-7717-4483-913D-8E901579A0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70" y="184411"/>
            <a:ext cx="285750" cy="1841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61697AA-CF92-4F75-B9A2-FBD1262A7A4E}"/>
              </a:ext>
            </a:extLst>
          </p:cNvPr>
          <p:cNvSpPr/>
          <p:nvPr/>
        </p:nvSpPr>
        <p:spPr>
          <a:xfrm>
            <a:off x="0" y="552973"/>
            <a:ext cx="9144001" cy="4296938"/>
          </a:xfrm>
          <a:prstGeom prst="rect">
            <a:avLst/>
          </a:prstGeom>
          <a:solidFill>
            <a:srgbClr val="1A6B9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effectLst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6E4B6B-CEE9-4D79-BD03-C0537B7C9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66" y="609630"/>
            <a:ext cx="7802013" cy="418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54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D217FC95-4984-439B-880A-8B689D364759}"/>
              </a:ext>
            </a:extLst>
          </p:cNvPr>
          <p:cNvSpPr/>
          <p:nvPr/>
        </p:nvSpPr>
        <p:spPr>
          <a:xfrm>
            <a:off x="0" y="58560"/>
            <a:ext cx="9144000" cy="479135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263A2FE-FC97-4560-941B-2C782B033A59}"/>
              </a:ext>
            </a:extLst>
          </p:cNvPr>
          <p:cNvSpPr/>
          <p:nvPr/>
        </p:nvSpPr>
        <p:spPr>
          <a:xfrm>
            <a:off x="0" y="0"/>
            <a:ext cx="9144000" cy="552972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064183-8CD4-41C2-B061-715F26B7AF33}"/>
              </a:ext>
            </a:extLst>
          </p:cNvPr>
          <p:cNvSpPr txBox="1">
            <a:spLocks/>
          </p:cNvSpPr>
          <p:nvPr/>
        </p:nvSpPr>
        <p:spPr>
          <a:xfrm>
            <a:off x="557212" y="115218"/>
            <a:ext cx="7616999" cy="36997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i="0" kern="1200" spc="0" baseline="0">
                <a:solidFill>
                  <a:schemeClr val="tx1"/>
                </a:solidFill>
                <a:latin typeface="Open Sans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j-ea"/>
                <a:cs typeface="Arial" panose="020B0604020202020204" pitchFamily="34" charset="0"/>
              </a:rPr>
              <a:t>What is iText DITO?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9DB00F95-7717-4483-913D-8E901579A0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70" y="184411"/>
            <a:ext cx="285750" cy="18415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8BF9F6C-3E34-41F8-9436-FAF32C688271}"/>
              </a:ext>
            </a:extLst>
          </p:cNvPr>
          <p:cNvGrpSpPr/>
          <p:nvPr/>
        </p:nvGrpSpPr>
        <p:grpSpPr>
          <a:xfrm>
            <a:off x="1444863" y="912630"/>
            <a:ext cx="5595864" cy="3571609"/>
            <a:chOff x="1838571" y="1702083"/>
            <a:chExt cx="5595864" cy="3571609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AFB9D3D-67EB-4666-9B74-DFDF0165E3FF}"/>
                </a:ext>
              </a:extLst>
            </p:cNvPr>
            <p:cNvCxnSpPr>
              <a:cxnSpLocks/>
            </p:cNvCxnSpPr>
            <p:nvPr/>
          </p:nvCxnSpPr>
          <p:spPr>
            <a:xfrm>
              <a:off x="3017733" y="1702083"/>
              <a:ext cx="0" cy="3571609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F5A4F2F-E9B5-429A-A00C-05AB7FA71551}"/>
                </a:ext>
              </a:extLst>
            </p:cNvPr>
            <p:cNvCxnSpPr>
              <a:cxnSpLocks/>
            </p:cNvCxnSpPr>
            <p:nvPr/>
          </p:nvCxnSpPr>
          <p:spPr>
            <a:xfrm>
              <a:off x="4564789" y="1702083"/>
              <a:ext cx="0" cy="3571609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561323B-1BBF-438B-8E8F-67C78403B2CA}"/>
                </a:ext>
              </a:extLst>
            </p:cNvPr>
            <p:cNvCxnSpPr>
              <a:cxnSpLocks/>
            </p:cNvCxnSpPr>
            <p:nvPr/>
          </p:nvCxnSpPr>
          <p:spPr>
            <a:xfrm>
              <a:off x="6112646" y="1702083"/>
              <a:ext cx="0" cy="3571609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8E0CE9D-6C1A-4F97-8B0A-40B9F586B4BC}"/>
                </a:ext>
              </a:extLst>
            </p:cNvPr>
            <p:cNvSpPr/>
            <p:nvPr/>
          </p:nvSpPr>
          <p:spPr>
            <a:xfrm>
              <a:off x="4815707" y="4712307"/>
              <a:ext cx="1073643" cy="43944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37"/>
              <a:r>
                <a:rPr lang="nl-BE" sz="1013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PDF</a:t>
              </a: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8BE0D889-34B7-491B-95C6-87EF55A65FE7}"/>
                </a:ext>
              </a:extLst>
            </p:cNvPr>
            <p:cNvSpPr/>
            <p:nvPr/>
          </p:nvSpPr>
          <p:spPr>
            <a:xfrm>
              <a:off x="4826743" y="3918045"/>
              <a:ext cx="1051570" cy="4538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37"/>
              <a:r>
                <a:rPr lang="nl-BE" sz="1013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HTML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DDFA9DB-B971-4067-8564-1B9451ECF51E}"/>
                </a:ext>
              </a:extLst>
            </p:cNvPr>
            <p:cNvSpPr txBox="1"/>
            <p:nvPr/>
          </p:nvSpPr>
          <p:spPr>
            <a:xfrm>
              <a:off x="4944036" y="1702083"/>
              <a:ext cx="811441" cy="248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 defTabSz="514337"/>
              <a:r>
                <a:rPr lang="nl-BE" sz="1013" dirty="0">
                  <a:solidFill>
                    <a:srgbClr val="5B9BD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DITO Server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DBDBDF0-69D4-4761-9479-8F0DBEAB9AB4}"/>
                </a:ext>
              </a:extLst>
            </p:cNvPr>
            <p:cNvSpPr txBox="1"/>
            <p:nvPr/>
          </p:nvSpPr>
          <p:spPr>
            <a:xfrm>
              <a:off x="6468650" y="1702083"/>
              <a:ext cx="857928" cy="248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 defTabSz="514337"/>
              <a:r>
                <a:rPr lang="nl-BE" sz="1013" dirty="0">
                  <a:solidFill>
                    <a:srgbClr val="5B9BD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storage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A58DE3BE-D768-4067-B960-747C4AF02AB6}"/>
                </a:ext>
              </a:extLst>
            </p:cNvPr>
            <p:cNvSpPr txBox="1"/>
            <p:nvPr/>
          </p:nvSpPr>
          <p:spPr>
            <a:xfrm>
              <a:off x="1873599" y="1702083"/>
              <a:ext cx="780984" cy="248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 defTabSz="514337"/>
              <a:r>
                <a:rPr lang="nl-BE" sz="1013" dirty="0">
                  <a:solidFill>
                    <a:srgbClr val="5B9BD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Power user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279700DA-EADF-4901-AC59-CC58D582D902}"/>
                </a:ext>
              </a:extLst>
            </p:cNvPr>
            <p:cNvSpPr txBox="1"/>
            <p:nvPr/>
          </p:nvSpPr>
          <p:spPr>
            <a:xfrm>
              <a:off x="3461286" y="1702083"/>
              <a:ext cx="659155" cy="248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 defTabSz="514337"/>
              <a:r>
                <a:rPr lang="nl-BE" sz="1013" dirty="0">
                  <a:solidFill>
                    <a:srgbClr val="5B9BD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End User</a:t>
              </a: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1AAD728-256B-4C18-AEF1-73FFAAADB4CC}"/>
                </a:ext>
              </a:extLst>
            </p:cNvPr>
            <p:cNvSpPr/>
            <p:nvPr/>
          </p:nvSpPr>
          <p:spPr>
            <a:xfrm>
              <a:off x="4805702" y="2478712"/>
              <a:ext cx="1073643" cy="43944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37"/>
              <a:r>
                <a:rPr lang="nl-BE" sz="1013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Template</a:t>
              </a: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F68A2ED6-0498-4A99-BA40-AFC780AB8FBF}"/>
                </a:ext>
              </a:extLst>
            </p:cNvPr>
            <p:cNvSpPr/>
            <p:nvPr/>
          </p:nvSpPr>
          <p:spPr>
            <a:xfrm>
              <a:off x="3248499" y="2918483"/>
              <a:ext cx="1073643" cy="43944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37"/>
              <a:r>
                <a:rPr lang="nl-BE" sz="1013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Interactive form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ED9402D7-0B79-4F3E-9430-D13056918F0F}"/>
                </a:ext>
              </a:extLst>
            </p:cNvPr>
            <p:cNvSpPr/>
            <p:nvPr/>
          </p:nvSpPr>
          <p:spPr>
            <a:xfrm>
              <a:off x="6360792" y="3138205"/>
              <a:ext cx="1073643" cy="43944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37"/>
              <a:r>
                <a:rPr lang="nl-BE" sz="1013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4865670-35BF-456F-9E0F-19D0937CA5F9}"/>
                </a:ext>
              </a:extLst>
            </p:cNvPr>
            <p:cNvSpPr/>
            <p:nvPr/>
          </p:nvSpPr>
          <p:spPr>
            <a:xfrm>
              <a:off x="1838571" y="2057771"/>
              <a:ext cx="851038" cy="6756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37"/>
              <a:r>
                <a:rPr lang="nl-BE" sz="1013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DITO</a:t>
              </a:r>
            </a:p>
            <a:p>
              <a:pPr algn="ctr" defTabSz="514337"/>
              <a:r>
                <a:rPr lang="nl-BE" sz="1013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Designer</a:t>
              </a:r>
            </a:p>
          </p:txBody>
        </p:sp>
        <p:sp>
          <p:nvSpPr>
            <p:cNvPr id="149" name="Right Arrow 10">
              <a:extLst>
                <a:ext uri="{FF2B5EF4-FFF2-40B4-BE49-F238E27FC236}">
                  <a16:creationId xmlns:a16="http://schemas.microsoft.com/office/drawing/2014/main" id="{797F8D49-7BF7-49C3-8125-82DD944A60B0}"/>
                </a:ext>
              </a:extLst>
            </p:cNvPr>
            <p:cNvSpPr/>
            <p:nvPr/>
          </p:nvSpPr>
          <p:spPr>
            <a:xfrm rot="5400000">
              <a:off x="5255143" y="4405805"/>
              <a:ext cx="159540" cy="272606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37"/>
              <a:endParaRPr lang="nl-BE" sz="1013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25CECE84-606E-4CAD-AED0-6356AC9E6133}"/>
                </a:ext>
              </a:extLst>
            </p:cNvPr>
            <p:cNvCxnSpPr>
              <a:cxnSpLocks/>
              <a:stCxn id="148" idx="3"/>
              <a:endCxn id="145" idx="2"/>
            </p:cNvCxnSpPr>
            <p:nvPr/>
          </p:nvCxnSpPr>
          <p:spPr>
            <a:xfrm>
              <a:off x="2689609" y="2395593"/>
              <a:ext cx="2116092" cy="302842"/>
            </a:xfrm>
            <a:prstGeom prst="straightConnector1">
              <a:avLst/>
            </a:prstGeom>
            <a:ln cap="flat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CD53C0D6-1208-4405-919D-CD8ECF1DCE25}"/>
                </a:ext>
              </a:extLst>
            </p:cNvPr>
            <p:cNvCxnSpPr>
              <a:cxnSpLocks/>
              <a:stCxn id="146" idx="5"/>
              <a:endCxn id="156" idx="2"/>
            </p:cNvCxnSpPr>
            <p:nvPr/>
          </p:nvCxnSpPr>
          <p:spPr>
            <a:xfrm>
              <a:off x="4164910" y="3293573"/>
              <a:ext cx="633182" cy="64355"/>
            </a:xfrm>
            <a:prstGeom prst="straightConnector1">
              <a:avLst/>
            </a:prstGeom>
            <a:ln cap="flat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4BA8865C-9453-43F3-AEC9-5E349FFAC103}"/>
                </a:ext>
              </a:extLst>
            </p:cNvPr>
            <p:cNvCxnSpPr>
              <a:cxnSpLocks/>
              <a:stCxn id="145" idx="3"/>
              <a:endCxn id="146" idx="6"/>
            </p:cNvCxnSpPr>
            <p:nvPr/>
          </p:nvCxnSpPr>
          <p:spPr>
            <a:xfrm flipH="1">
              <a:off x="4322142" y="2853801"/>
              <a:ext cx="640791" cy="284404"/>
            </a:xfrm>
            <a:prstGeom prst="straightConnector1">
              <a:avLst/>
            </a:prstGeom>
            <a:ln cap="flat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9EBF1350-6ADE-4E97-88BD-A8C777EEE83E}"/>
                </a:ext>
              </a:extLst>
            </p:cNvPr>
            <p:cNvSpPr/>
            <p:nvPr/>
          </p:nvSpPr>
          <p:spPr>
            <a:xfrm>
              <a:off x="3240231" y="4712307"/>
              <a:ext cx="1073643" cy="43944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37"/>
              <a:r>
                <a:rPr lang="nl-BE" sz="9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Final document</a:t>
              </a:r>
            </a:p>
          </p:txBody>
        </p: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7D2E07E8-7F52-4ED2-A0FB-CE51E1B9BB43}"/>
                </a:ext>
              </a:extLst>
            </p:cNvPr>
            <p:cNvCxnSpPr>
              <a:cxnSpLocks/>
              <a:stCxn id="140" idx="3"/>
              <a:endCxn id="153" idx="7"/>
            </p:cNvCxnSpPr>
            <p:nvPr/>
          </p:nvCxnSpPr>
          <p:spPr>
            <a:xfrm flipH="1">
              <a:off x="4156642" y="4305443"/>
              <a:ext cx="824100" cy="471218"/>
            </a:xfrm>
            <a:prstGeom prst="straightConnector1">
              <a:avLst/>
            </a:prstGeom>
            <a:ln cap="flat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86F073E0-AAC4-46B8-9B8E-265752C96BA2}"/>
                </a:ext>
              </a:extLst>
            </p:cNvPr>
            <p:cNvCxnSpPr>
              <a:cxnSpLocks/>
              <a:stCxn id="139" idx="2"/>
              <a:endCxn id="153" idx="6"/>
            </p:cNvCxnSpPr>
            <p:nvPr/>
          </p:nvCxnSpPr>
          <p:spPr>
            <a:xfrm flipH="1">
              <a:off x="4313874" y="4932029"/>
              <a:ext cx="501833" cy="0"/>
            </a:xfrm>
            <a:prstGeom prst="straightConnector1">
              <a:avLst/>
            </a:prstGeom>
            <a:ln cap="flat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C6E96B05-D405-4C79-991A-951031BB6761}"/>
                </a:ext>
              </a:extLst>
            </p:cNvPr>
            <p:cNvSpPr/>
            <p:nvPr/>
          </p:nvSpPr>
          <p:spPr>
            <a:xfrm>
              <a:off x="4798093" y="3138205"/>
              <a:ext cx="1073643" cy="43944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37"/>
              <a:r>
                <a:rPr lang="nl-BE" sz="1013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Populated template</a:t>
              </a:r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46EAED10-9253-4121-99EC-AF71B1243078}"/>
                </a:ext>
              </a:extLst>
            </p:cNvPr>
            <p:cNvCxnSpPr>
              <a:cxnSpLocks/>
              <a:stCxn id="147" idx="2"/>
              <a:endCxn id="156" idx="6"/>
            </p:cNvCxnSpPr>
            <p:nvPr/>
          </p:nvCxnSpPr>
          <p:spPr>
            <a:xfrm flipH="1">
              <a:off x="5871734" y="3357926"/>
              <a:ext cx="489056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ight Arrow 10">
              <a:extLst>
                <a:ext uri="{FF2B5EF4-FFF2-40B4-BE49-F238E27FC236}">
                  <a16:creationId xmlns:a16="http://schemas.microsoft.com/office/drawing/2014/main" id="{29E21013-04A7-4FE5-B8DD-102C44FD196A}"/>
                </a:ext>
              </a:extLst>
            </p:cNvPr>
            <p:cNvSpPr/>
            <p:nvPr/>
          </p:nvSpPr>
          <p:spPr>
            <a:xfrm rot="5400000">
              <a:off x="5262752" y="3611270"/>
              <a:ext cx="159540" cy="272606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37"/>
              <a:endParaRPr lang="nl-BE" sz="1013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27792A6B-638C-4DE7-8438-F66CC9EA52C0}"/>
                </a:ext>
              </a:extLst>
            </p:cNvPr>
            <p:cNvSpPr/>
            <p:nvPr/>
          </p:nvSpPr>
          <p:spPr>
            <a:xfrm>
              <a:off x="6360791" y="4715095"/>
              <a:ext cx="1073643" cy="43944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37"/>
              <a:r>
                <a:rPr lang="nl-BE" sz="1013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Final document</a:t>
              </a:r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2B99478F-4114-4157-A49C-0112FC41DF55}"/>
                </a:ext>
              </a:extLst>
            </p:cNvPr>
            <p:cNvCxnSpPr>
              <a:cxnSpLocks/>
              <a:stCxn id="140" idx="5"/>
              <a:endCxn id="159" idx="1"/>
            </p:cNvCxnSpPr>
            <p:nvPr/>
          </p:nvCxnSpPr>
          <p:spPr>
            <a:xfrm>
              <a:off x="5724315" y="4305443"/>
              <a:ext cx="793707" cy="474006"/>
            </a:xfrm>
            <a:prstGeom prst="straightConnector1">
              <a:avLst/>
            </a:prstGeom>
            <a:ln cap="flat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2C7621E5-73BE-47D6-A024-3C7573823591}"/>
                </a:ext>
              </a:extLst>
            </p:cNvPr>
            <p:cNvCxnSpPr>
              <a:cxnSpLocks/>
              <a:stCxn id="139" idx="6"/>
              <a:endCxn id="159" idx="2"/>
            </p:cNvCxnSpPr>
            <p:nvPr/>
          </p:nvCxnSpPr>
          <p:spPr>
            <a:xfrm>
              <a:off x="5889350" y="4932029"/>
              <a:ext cx="471441" cy="2789"/>
            </a:xfrm>
            <a:prstGeom prst="straightConnector1">
              <a:avLst/>
            </a:prstGeom>
            <a:ln cap="flat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202D155-BEED-4082-B90C-060E0FAB7881}"/>
              </a:ext>
            </a:extLst>
          </p:cNvPr>
          <p:cNvCxnSpPr>
            <a:endCxn id="145" idx="2"/>
          </p:cNvCxnSpPr>
          <p:nvPr/>
        </p:nvCxnSpPr>
        <p:spPr>
          <a:xfrm>
            <a:off x="2295901" y="1613712"/>
            <a:ext cx="2116093" cy="295270"/>
          </a:xfrm>
          <a:prstGeom prst="straightConnector1">
            <a:avLst/>
          </a:prstGeom>
          <a:ln w="3175" cmpd="sng">
            <a:solidFill>
              <a:srgbClr val="333333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29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EC5DB16-95B9-44ED-941F-E88E80CCF942}"/>
              </a:ext>
            </a:extLst>
          </p:cNvPr>
          <p:cNvSpPr/>
          <p:nvPr/>
        </p:nvSpPr>
        <p:spPr>
          <a:xfrm>
            <a:off x="0" y="2129887"/>
            <a:ext cx="9165552" cy="2698145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85000"/>
                  <a:alpha val="70000"/>
                </a:schemeClr>
              </a:gs>
              <a:gs pos="55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4398F2-FE44-4C78-9BAC-BCBE1DA5BF9A}"/>
              </a:ext>
            </a:extLst>
          </p:cNvPr>
          <p:cNvSpPr/>
          <p:nvPr/>
        </p:nvSpPr>
        <p:spPr>
          <a:xfrm>
            <a:off x="0" y="0"/>
            <a:ext cx="9144000" cy="238436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F9B58136-0ACC-495A-8000-02B6836D4956}"/>
              </a:ext>
            </a:extLst>
          </p:cNvPr>
          <p:cNvSpPr/>
          <p:nvPr/>
        </p:nvSpPr>
        <p:spPr>
          <a:xfrm rot="10800000">
            <a:off x="1890933" y="3490367"/>
            <a:ext cx="951605" cy="283316"/>
          </a:xfrm>
          <a:prstGeom prst="stripedRightArrow">
            <a:avLst/>
          </a:prstGeom>
          <a:solidFill>
            <a:srgbClr val="F99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3BB6A6-1011-41DC-8874-F80B0A5A8BE7}"/>
              </a:ext>
            </a:extLst>
          </p:cNvPr>
          <p:cNvSpPr txBox="1"/>
          <p:nvPr/>
        </p:nvSpPr>
        <p:spPr>
          <a:xfrm>
            <a:off x="1947052" y="3773684"/>
            <a:ext cx="9348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Produce PDFs</a:t>
            </a:r>
          </a:p>
        </p:txBody>
      </p:sp>
      <p:sp>
        <p:nvSpPr>
          <p:cNvPr id="32" name="Arrow: Striped Right 31">
            <a:extLst>
              <a:ext uri="{FF2B5EF4-FFF2-40B4-BE49-F238E27FC236}">
                <a16:creationId xmlns:a16="http://schemas.microsoft.com/office/drawing/2014/main" id="{F90DE2B9-65A9-4848-8C03-A04410AC645E}"/>
              </a:ext>
            </a:extLst>
          </p:cNvPr>
          <p:cNvSpPr/>
          <p:nvPr/>
        </p:nvSpPr>
        <p:spPr>
          <a:xfrm rot="10800000">
            <a:off x="1890817" y="3490368"/>
            <a:ext cx="951605" cy="283316"/>
          </a:xfrm>
          <a:prstGeom prst="stripedRightArrow">
            <a:avLst/>
          </a:prstGeom>
          <a:solidFill>
            <a:srgbClr val="0749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2A0C95-8072-488C-9ACC-A853502AC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67" y="48805"/>
            <a:ext cx="4780810" cy="227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4EBD5236-B0C0-464C-838C-06F7E7DCDCE6}"/>
              </a:ext>
            </a:extLst>
          </p:cNvPr>
          <p:cNvSpPr/>
          <p:nvPr/>
        </p:nvSpPr>
        <p:spPr>
          <a:xfrm>
            <a:off x="945724" y="1019648"/>
            <a:ext cx="1076711" cy="330490"/>
          </a:xfrm>
          <a:prstGeom prst="striped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E620BF-1A65-4554-816F-AFBB01BC826F}"/>
              </a:ext>
            </a:extLst>
          </p:cNvPr>
          <p:cNvSpPr txBox="1"/>
          <p:nvPr/>
        </p:nvSpPr>
        <p:spPr>
          <a:xfrm>
            <a:off x="451897" y="1359873"/>
            <a:ext cx="20633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DITO template editor</a:t>
            </a:r>
          </a:p>
        </p:txBody>
      </p:sp>
      <p:sp>
        <p:nvSpPr>
          <p:cNvPr id="37" name="Arrow: Striped Right 36">
            <a:extLst>
              <a:ext uri="{FF2B5EF4-FFF2-40B4-BE49-F238E27FC236}">
                <a16:creationId xmlns:a16="http://schemas.microsoft.com/office/drawing/2014/main" id="{DD236E33-E589-4643-8446-CA6DD1838E29}"/>
              </a:ext>
            </a:extLst>
          </p:cNvPr>
          <p:cNvSpPr/>
          <p:nvPr/>
        </p:nvSpPr>
        <p:spPr>
          <a:xfrm rot="5400000">
            <a:off x="3245447" y="2340513"/>
            <a:ext cx="969122" cy="328470"/>
          </a:xfrm>
          <a:prstGeom prst="striped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818E1-F880-4AC4-8C18-2927EC76E516}"/>
              </a:ext>
            </a:extLst>
          </p:cNvPr>
          <p:cNvSpPr txBox="1"/>
          <p:nvPr/>
        </p:nvSpPr>
        <p:spPr>
          <a:xfrm>
            <a:off x="3209097" y="2492822"/>
            <a:ext cx="29012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Template package export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B979BC-89E6-49B6-B741-2F94694479A8}"/>
              </a:ext>
            </a:extLst>
          </p:cNvPr>
          <p:cNvSpPr txBox="1"/>
          <p:nvPr/>
        </p:nvSpPr>
        <p:spPr>
          <a:xfrm>
            <a:off x="4030813" y="3708329"/>
            <a:ext cx="18659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Deploy input </a:t>
            </a:r>
          </a:p>
          <a:p>
            <a:pPr algn="ctr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form files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64154F-4158-4482-B683-7ACD66A97222}"/>
              </a:ext>
            </a:extLst>
          </p:cNvPr>
          <p:cNvSpPr txBox="1"/>
          <p:nvPr/>
        </p:nvSpPr>
        <p:spPr>
          <a:xfrm>
            <a:off x="5757230" y="4136066"/>
            <a:ext cx="845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Web server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9961F87-91DF-4361-A1F1-1CC11226A5D9}"/>
              </a:ext>
            </a:extLst>
          </p:cNvPr>
          <p:cNvGrpSpPr/>
          <p:nvPr/>
        </p:nvGrpSpPr>
        <p:grpSpPr>
          <a:xfrm>
            <a:off x="7831435" y="3880729"/>
            <a:ext cx="932293" cy="985945"/>
            <a:chOff x="6770654" y="5053124"/>
            <a:chExt cx="1156301" cy="1264908"/>
          </a:xfrm>
        </p:grpSpPr>
        <p:pic>
          <p:nvPicPr>
            <p:cNvPr id="2058" name="Picture 10" descr="http://www.pvhc.net/img227/jwlyczjrjkgdztduwwyu.png">
              <a:extLst>
                <a:ext uri="{FF2B5EF4-FFF2-40B4-BE49-F238E27FC236}">
                  <a16:creationId xmlns:a16="http://schemas.microsoft.com/office/drawing/2014/main" id="{ABC70222-6E5F-4B88-B8E7-A44DB3DB8B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0654" y="5053124"/>
              <a:ext cx="1156301" cy="815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1144D9-F6A3-46D0-BE7F-D07675B1F807}"/>
                </a:ext>
              </a:extLst>
            </p:cNvPr>
            <p:cNvSpPr txBox="1"/>
            <p:nvPr/>
          </p:nvSpPr>
          <p:spPr>
            <a:xfrm>
              <a:off x="6891225" y="5962659"/>
              <a:ext cx="817534" cy="3553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>
                  <a:latin typeface="Calibri" panose="020F0502020204030204" pitchFamily="34" charset="0"/>
                  <a:cs typeface="Calibri" panose="020F0502020204030204" pitchFamily="34" charset="0"/>
                </a:rPr>
                <a:t>User fills in </a:t>
              </a:r>
            </a:p>
            <a:p>
              <a:pPr algn="ctr"/>
              <a:r>
                <a:rPr lang="en-US" sz="600" dirty="0">
                  <a:latin typeface="Calibri" panose="020F0502020204030204" pitchFamily="34" charset="0"/>
                  <a:cs typeface="Calibri" panose="020F0502020204030204" pitchFamily="34" charset="0"/>
                </a:rPr>
                <a:t>the html5 form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94CF1A4-96C0-4F93-913A-1CA9D46054BC}"/>
              </a:ext>
            </a:extLst>
          </p:cNvPr>
          <p:cNvGrpSpPr/>
          <p:nvPr/>
        </p:nvGrpSpPr>
        <p:grpSpPr>
          <a:xfrm>
            <a:off x="4235014" y="3480997"/>
            <a:ext cx="1344358" cy="516442"/>
            <a:chOff x="4574265" y="4142629"/>
            <a:chExt cx="1665264" cy="688588"/>
          </a:xfrm>
        </p:grpSpPr>
        <p:sp>
          <p:nvSpPr>
            <p:cNvPr id="31" name="Arrow: Striped Right 30">
              <a:extLst>
                <a:ext uri="{FF2B5EF4-FFF2-40B4-BE49-F238E27FC236}">
                  <a16:creationId xmlns:a16="http://schemas.microsoft.com/office/drawing/2014/main" id="{14C187AC-AD60-4393-9701-D71FF8F3DA3A}"/>
                </a:ext>
              </a:extLst>
            </p:cNvPr>
            <p:cNvSpPr/>
            <p:nvPr/>
          </p:nvSpPr>
          <p:spPr>
            <a:xfrm rot="10800000">
              <a:off x="4799103" y="4142629"/>
              <a:ext cx="1163139" cy="377754"/>
            </a:xfrm>
            <a:prstGeom prst="stripedRightArrow">
              <a:avLst/>
            </a:prstGeom>
            <a:solidFill>
              <a:srgbClr val="074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46E1C79-B2D1-44DC-ACD0-7582AA673287}"/>
                </a:ext>
              </a:extLst>
            </p:cNvPr>
            <p:cNvSpPr txBox="1"/>
            <p:nvPr/>
          </p:nvSpPr>
          <p:spPr>
            <a:xfrm>
              <a:off x="4574265" y="4492663"/>
              <a:ext cx="1665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7B9C58E-C314-4BD6-8439-C2B49CAABD0A}"/>
              </a:ext>
            </a:extLst>
          </p:cNvPr>
          <p:cNvGrpSpPr/>
          <p:nvPr/>
        </p:nvGrpSpPr>
        <p:grpSpPr>
          <a:xfrm>
            <a:off x="7945523" y="2450283"/>
            <a:ext cx="727140" cy="1064334"/>
            <a:chOff x="6876118" y="1312736"/>
            <a:chExt cx="920041" cy="1355136"/>
          </a:xfrm>
        </p:grpSpPr>
        <p:pic>
          <p:nvPicPr>
            <p:cNvPr id="2056" name="Picture 8" descr="Database icon">
              <a:extLst>
                <a:ext uri="{FF2B5EF4-FFF2-40B4-BE49-F238E27FC236}">
                  <a16:creationId xmlns:a16="http://schemas.microsoft.com/office/drawing/2014/main" id="{4262FA53-959C-472B-90E8-0F6CB4A38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118" y="1312736"/>
              <a:ext cx="920041" cy="920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C96C087-9EF6-4BCA-8EE6-15E92764AF72}"/>
                </a:ext>
              </a:extLst>
            </p:cNvPr>
            <p:cNvSpPr txBox="1"/>
            <p:nvPr/>
          </p:nvSpPr>
          <p:spPr>
            <a:xfrm>
              <a:off x="6962736" y="2236817"/>
              <a:ext cx="746804" cy="431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Customer</a:t>
              </a:r>
              <a:b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database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41E1B22-0D34-4403-ACF3-238ED727E33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51737" y="774493"/>
            <a:ext cx="800321" cy="8003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8303A-A9BC-420F-97C5-64196F1199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057" y="3126555"/>
            <a:ext cx="997757" cy="9977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F36FA1-DEAD-4FF1-BCC3-1762371C84DB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75000"/>
          </a:blip>
          <a:stretch>
            <a:fillRect/>
          </a:stretch>
        </p:blipFill>
        <p:spPr>
          <a:xfrm>
            <a:off x="3107177" y="2989307"/>
            <a:ext cx="1160895" cy="116089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2A4A02F2-5463-417D-849C-7961E3FE3FBF}"/>
              </a:ext>
            </a:extLst>
          </p:cNvPr>
          <p:cNvSpPr txBox="1"/>
          <p:nvPr/>
        </p:nvSpPr>
        <p:spPr>
          <a:xfrm>
            <a:off x="2831564" y="4149776"/>
            <a:ext cx="17749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Calibri" panose="020F0502020204030204" pitchFamily="34" charset="0"/>
                <a:cs typeface="Calibri" panose="020F0502020204030204" pitchFamily="34" charset="0"/>
              </a:rPr>
              <a:t>DITO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 Java SDK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CEBEF1-EB44-4C9F-AE21-88B5B54E41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3452" y="3056037"/>
            <a:ext cx="989708" cy="98970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14A6623-096E-4044-83AE-AB2B90D383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280" y="4389982"/>
            <a:ext cx="289634" cy="289634"/>
          </a:xfrm>
          <a:prstGeom prst="rect">
            <a:avLst/>
          </a:prstGeom>
        </p:spPr>
      </p:pic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215075A-32B8-4061-B80D-79811C315834}"/>
              </a:ext>
            </a:extLst>
          </p:cNvPr>
          <p:cNvCxnSpPr>
            <a:cxnSpLocks/>
            <a:endCxn id="2056" idx="1"/>
          </p:cNvCxnSpPr>
          <p:nvPr/>
        </p:nvCxnSpPr>
        <p:spPr>
          <a:xfrm flipV="1">
            <a:off x="6639278" y="2811587"/>
            <a:ext cx="1306245" cy="539488"/>
          </a:xfrm>
          <a:prstGeom prst="bentConnector3">
            <a:avLst>
              <a:gd name="adj1" fmla="val 50000"/>
            </a:avLst>
          </a:prstGeom>
          <a:ln w="28575">
            <a:solidFill>
              <a:srgbClr val="F99D2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D1119FE8-1F33-43BF-9BE8-28A935E95079}"/>
              </a:ext>
            </a:extLst>
          </p:cNvPr>
          <p:cNvCxnSpPr>
            <a:cxnSpLocks/>
            <a:endCxn id="2058" idx="1"/>
          </p:cNvCxnSpPr>
          <p:nvPr/>
        </p:nvCxnSpPr>
        <p:spPr>
          <a:xfrm>
            <a:off x="6643160" y="3441396"/>
            <a:ext cx="1188275" cy="757038"/>
          </a:xfrm>
          <a:prstGeom prst="bentConnector3">
            <a:avLst>
              <a:gd name="adj1" fmla="val 54122"/>
            </a:avLst>
          </a:prstGeom>
          <a:ln>
            <a:solidFill>
              <a:srgbClr val="074975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C27B51FE-E6CC-4702-A369-D71B73CAA2F3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1596" y="150976"/>
            <a:ext cx="1285389" cy="177110"/>
          </a:xfrm>
          <a:prstGeom prst="rect">
            <a:avLst/>
          </a:prstGeom>
        </p:spPr>
      </p:pic>
      <p:sp>
        <p:nvSpPr>
          <p:cNvPr id="79" name="Arrow: Striped Right 78">
            <a:extLst>
              <a:ext uri="{FF2B5EF4-FFF2-40B4-BE49-F238E27FC236}">
                <a16:creationId xmlns:a16="http://schemas.microsoft.com/office/drawing/2014/main" id="{54B13D30-C6DB-4A87-AD10-DFC50EFA7148}"/>
              </a:ext>
            </a:extLst>
          </p:cNvPr>
          <p:cNvSpPr/>
          <p:nvPr/>
        </p:nvSpPr>
        <p:spPr>
          <a:xfrm>
            <a:off x="4502069" y="3480997"/>
            <a:ext cx="951605" cy="283316"/>
          </a:xfrm>
          <a:prstGeom prst="stripedRightArrow">
            <a:avLst/>
          </a:prstGeom>
          <a:solidFill>
            <a:srgbClr val="F99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072" name="Rectangle 2071">
            <a:extLst>
              <a:ext uri="{FF2B5EF4-FFF2-40B4-BE49-F238E27FC236}">
                <a16:creationId xmlns:a16="http://schemas.microsoft.com/office/drawing/2014/main" id="{D3C5B343-56D1-4BD4-997D-61299C4BDB01}"/>
              </a:ext>
            </a:extLst>
          </p:cNvPr>
          <p:cNvSpPr/>
          <p:nvPr/>
        </p:nvSpPr>
        <p:spPr>
          <a:xfrm>
            <a:off x="395551" y="4126693"/>
            <a:ext cx="18340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PDF 2.0, PDF/A, PDF/UA,...</a:t>
            </a:r>
            <a:endParaRPr lang="en-B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54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19" grpId="0"/>
      <p:bldP spid="32" grpId="0" animBg="1"/>
      <p:bldP spid="11" grpId="0" animBg="1"/>
      <p:bldP spid="38" grpId="0"/>
      <p:bldP spid="37" grpId="0" animBg="1"/>
      <p:bldP spid="39" grpId="0"/>
      <p:bldP spid="24" grpId="0"/>
      <p:bldP spid="24" grpId="1"/>
      <p:bldP spid="40" grpId="0"/>
      <p:bldP spid="52" grpId="0"/>
      <p:bldP spid="79" grpId="0" animBg="1"/>
      <p:bldP spid="79" grpId="1" animBg="1"/>
      <p:bldP spid="2072" grpId="0"/>
    </p:bldLst>
  </p:timing>
</p:sld>
</file>

<file path=ppt/theme/theme1.xml><?xml version="1.0" encoding="utf-8"?>
<a:theme xmlns:a="http://schemas.openxmlformats.org/drawingml/2006/main" name="Default Slide Master">
  <a:themeElements>
    <a:clrScheme name="Nuance Custom Color Theme 2015">
      <a:dk1>
        <a:srgbClr val="333333"/>
      </a:dk1>
      <a:lt1>
        <a:srgbClr val="FFFFFF"/>
      </a:lt1>
      <a:dk2>
        <a:srgbClr val="626D6F"/>
      </a:dk2>
      <a:lt2>
        <a:srgbClr val="C4CACA"/>
      </a:lt2>
      <a:accent1>
        <a:srgbClr val="1A6B96"/>
      </a:accent1>
      <a:accent2>
        <a:srgbClr val="2DC6D6"/>
      </a:accent2>
      <a:accent3>
        <a:srgbClr val="626D6F"/>
      </a:accent3>
      <a:accent4>
        <a:srgbClr val="0AF5E3"/>
      </a:accent4>
      <a:accent5>
        <a:srgbClr val="8CD600"/>
      </a:accent5>
      <a:accent6>
        <a:srgbClr val="E5ECEB"/>
      </a:accent6>
      <a:hlink>
        <a:srgbClr val="333333"/>
      </a:hlink>
      <a:folHlink>
        <a:srgbClr val="33333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6B96"/>
        </a:solidFill>
        <a:ln>
          <a:noFill/>
        </a:ln>
        <a:effectLst/>
      </a:spPr>
      <a:bodyPr rtlCol="0" anchor="ctr"/>
      <a:lstStyle>
        <a:defPPr algn="ctr">
          <a:defRPr dirty="0">
            <a:effectLst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rgbClr val="333333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45720" rIns="91440" bIns="45720" rtlCol="0" anchor="t">
        <a:no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5a7e73c-75df-4f50-83bb-2240671f92b0">
      <Value>45</Value>
      <Value>2</Value>
      <Value>29</Value>
    </TaxCatchAll>
    <jc3daf515e5c4fd9b984dffc2898ce88 xmlns="910fe82a-91f0-47c9-8f8d-3fdf00ca1ef4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ea5079d3-8a37-4740-b52c-4a5ae2ff85d7</TermId>
        </TermInfo>
        <TermInfo xmlns="http://schemas.microsoft.com/office/infopath/2007/PartnerControls">
          <TermName xmlns="http://schemas.microsoft.com/office/infopath/2007/PartnerControls"> Content</TermName>
          <TermId xmlns="http://schemas.microsoft.com/office/infopath/2007/PartnerControls">1f56bdd3-025f-46bf-95ec-a58b24868fdc</TermId>
        </TermInfo>
        <TermInfo xmlns="http://schemas.microsoft.com/office/infopath/2007/PartnerControls">
          <TermName xmlns="http://schemas.microsoft.com/office/infopath/2007/PartnerControls"> Presentations</TermName>
          <TermId xmlns="http://schemas.microsoft.com/office/infopath/2007/PartnerControls">40954a19-65a8-41d9-ada4-a00250a9e326</TermId>
        </TermInfo>
      </Terms>
    </jc3daf515e5c4fd9b984dffc2898ce88>
    <SharedWithUsers xmlns="15a7e73c-75df-4f50-83bb-2240671f92b0">
      <UserInfo>
        <DisplayName>internal</DisplayName>
        <AccountId>56</AccountId>
        <AccountType/>
      </UserInfo>
      <UserInfo>
        <DisplayName>Andy Watters</DisplayName>
        <AccountId>770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6E205D5804CF46AD680C1D0544A32F" ma:contentTypeVersion="17" ma:contentTypeDescription="Create a new document." ma:contentTypeScope="" ma:versionID="146210bf746aa631b8b0f5f0916b2eab">
  <xsd:schema xmlns:xsd="http://www.w3.org/2001/XMLSchema" xmlns:xs="http://www.w3.org/2001/XMLSchema" xmlns:p="http://schemas.microsoft.com/office/2006/metadata/properties" xmlns:ns2="910fe82a-91f0-47c9-8f8d-3fdf00ca1ef4" xmlns:ns3="15a7e73c-75df-4f50-83bb-2240671f92b0" targetNamespace="http://schemas.microsoft.com/office/2006/metadata/properties" ma:root="true" ma:fieldsID="4d7146e1caf710527ad4d8a8ec188f79" ns2:_="" ns3:_="">
    <xsd:import namespace="910fe82a-91f0-47c9-8f8d-3fdf00ca1ef4"/>
    <xsd:import namespace="15a7e73c-75df-4f50-83bb-2240671f92b0"/>
    <xsd:element name="properties">
      <xsd:complexType>
        <xsd:sequence>
          <xsd:element name="documentManagement">
            <xsd:complexType>
              <xsd:all>
                <xsd:element ref="ns2:jc3daf515e5c4fd9b984dffc2898ce88" minOccurs="0"/>
                <xsd:element ref="ns3:TaxCatchAll" minOccurs="0"/>
                <xsd:element ref="ns3:SharedWithUsers" minOccurs="0"/>
                <xsd:element ref="ns3:SharingHintHash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Metadata" minOccurs="0"/>
                <xsd:element ref="ns2:MediaServiceFastMetadata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0fe82a-91f0-47c9-8f8d-3fdf00ca1ef4" elementFormDefault="qualified">
    <xsd:import namespace="http://schemas.microsoft.com/office/2006/documentManagement/types"/>
    <xsd:import namespace="http://schemas.microsoft.com/office/infopath/2007/PartnerControls"/>
    <xsd:element name="jc3daf515e5c4fd9b984dffc2898ce88" ma:index="9" ma:taxonomy="true" ma:internalName="jc3daf515e5c4fd9b984dffc2898ce88" ma:taxonomyFieldName="Tags" ma:displayName="Tags" ma:readOnly="false" ma:default="" ma:fieldId="{3c3daf51-5e5c-4fd9-b984-dffc2898ce88}" ma:taxonomyMulti="true" ma:sspId="f29783c4-2a25-43fb-9eee-29123de58eef" ma:termSetId="301a1524-f282-4ff3-b7c1-168cbd9110c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ServiceMetadata" ma:index="17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8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9" nillable="true" ma:displayName="MediaServiceAutoTags" ma:description="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a7e73c-75df-4f50-83bb-2240671f92b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ad0e8324-70a6-482e-8c1c-d217a45ef7c7}" ma:internalName="TaxCatchAll" ma:showField="CatchAllData" ma:web="15a7e73c-75df-4f50-83bb-2240671f92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2" nillable="true" ma:displayName="Sharing Hint Hash" ma:internalName="SharingHintHash" ma:readOnly="true">
      <xsd:simpleType>
        <xsd:restriction base="dms:Text"/>
      </xsd:simple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6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20B421-80B4-4FC7-B3E4-CBA0B98732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3BEE7C-6F35-43EE-A336-F32C832BB51D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15a7e73c-75df-4f50-83bb-2240671f92b0"/>
    <ds:schemaRef ds:uri="http://purl.org/dc/elements/1.1/"/>
    <ds:schemaRef ds:uri="http://schemas.microsoft.com/office/2006/metadata/properties"/>
    <ds:schemaRef ds:uri="910fe82a-91f0-47c9-8f8d-3fdf00ca1ef4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512859F-E827-4B46-9A32-6BB3D2C31E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0fe82a-91f0-47c9-8f8d-3fdf00ca1ef4"/>
    <ds:schemaRef ds:uri="15a7e73c-75df-4f50-83bb-2240671f92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38174</TotalTime>
  <Words>612</Words>
  <Application>Microsoft Office PowerPoint</Application>
  <PresentationFormat>On-screen Show (16:9)</PresentationFormat>
  <Paragraphs>117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Lucida Grande</vt:lpstr>
      <vt:lpstr>Open Sans</vt:lpstr>
      <vt:lpstr>Wingdings</vt:lpstr>
      <vt:lpstr>Default Slide Master</vt:lpstr>
      <vt:lpstr>DITO</vt:lpstr>
      <vt:lpstr>Who are we?</vt:lpstr>
      <vt:lpstr>PowerPoint Presentation</vt:lpstr>
      <vt:lpstr>What is iText DITO?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– Q&amp;A</vt:lpstr>
      <vt:lpstr>PowerPoint Presentation</vt:lpstr>
      <vt:lpstr>Thank You</vt:lpstr>
    </vt:vector>
  </TitlesOfParts>
  <Company>Arketi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 - iText 7 sales powerpoint</dc:title>
  <dc:creator>Thierry Hillewaere</dc:creator>
  <cp:lastModifiedBy>Aykut Avci</cp:lastModifiedBy>
  <cp:revision>259</cp:revision>
  <dcterms:created xsi:type="dcterms:W3CDTF">2014-09-19T12:47:37Z</dcterms:created>
  <dcterms:modified xsi:type="dcterms:W3CDTF">2019-01-08T02:39:44Z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0x010100326E205D5804CF46AD680C1D0544A32F</vt:lpwstr>
  </property>
  <property fmtid="{D5CDD505-2E9C-101B-9397-08002B2CF9AE}" pid="3" name="Tags">
    <vt:lpwstr>29;#Marketing|ea5079d3-8a37-4740-b52c-4a5ae2ff85d7;#45;# Content|1f56bdd3-025f-46bf-95ec-a58b24868fdc;#2;# Presentations|40954a19-65a8-41d9-ada4-a00250a9e326</vt:lpwstr>
  </property>
</Properties>
</file>