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9" r:id="rId2"/>
    <p:sldId id="270" r:id="rId3"/>
    <p:sldId id="365" r:id="rId4"/>
    <p:sldId id="375" r:id="rId5"/>
    <p:sldId id="374" r:id="rId6"/>
    <p:sldId id="371" r:id="rId7"/>
    <p:sldId id="376" r:id="rId8"/>
    <p:sldId id="373" r:id="rId9"/>
    <p:sldId id="3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 userDrawn="1">
          <p15:clr>
            <a:srgbClr val="A4A3A4"/>
          </p15:clr>
        </p15:guide>
        <p15:guide id="2" pos="166" userDrawn="1">
          <p15:clr>
            <a:srgbClr val="A4A3A4"/>
          </p15:clr>
        </p15:guide>
        <p15:guide id="3" orient="horz" pos="942" userDrawn="1">
          <p15:clr>
            <a:srgbClr val="A4A3A4"/>
          </p15:clr>
        </p15:guide>
        <p15:guide id="4" pos="3192" userDrawn="1">
          <p15:clr>
            <a:srgbClr val="A4A3A4"/>
          </p15:clr>
        </p15:guide>
        <p15:guide id="5" pos="3863" userDrawn="1">
          <p15:clr>
            <a:srgbClr val="A4A3A4"/>
          </p15:clr>
        </p15:guide>
        <p15:guide id="6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한 치웅" initials="한치" lastIdx="1" clrIdx="0">
    <p:extLst>
      <p:ext uri="{19B8F6BF-5375-455C-9EA6-DF929625EA0E}">
        <p15:presenceInfo xmlns:p15="http://schemas.microsoft.com/office/powerpoint/2012/main" userId="5873119a3b28ca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262626"/>
    <a:srgbClr val="2C313D"/>
    <a:srgbClr val="2D333E"/>
    <a:srgbClr val="70AD47"/>
    <a:srgbClr val="FFFFFF"/>
    <a:srgbClr val="000000"/>
    <a:srgbClr val="990000"/>
    <a:srgbClr val="2F333F"/>
    <a:srgbClr val="2D32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2875" autoAdjust="0"/>
  </p:normalViewPr>
  <p:slideViewPr>
    <p:cSldViewPr snapToGrid="0">
      <p:cViewPr varScale="1">
        <p:scale>
          <a:sx n="160" d="100"/>
          <a:sy n="160" d="100"/>
        </p:scale>
        <p:origin x="1200" y="138"/>
      </p:cViewPr>
      <p:guideLst>
        <p:guide orient="horz" pos="2319"/>
        <p:guide pos="166"/>
        <p:guide orient="horz" pos="942"/>
        <p:guide pos="3192"/>
        <p:guide pos="386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1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785B3-4195-4809-B25D-B9365DD23D2A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65509-D8F5-4C2B-83CE-8719DB429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460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65509-D8F5-4C2B-83CE-8719DB4290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34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65509-D8F5-4C2B-83CE-8719DB4290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972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65509-D8F5-4C2B-83CE-8719DB4290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994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65509-D8F5-4C2B-83CE-8719DB42904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468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65509-D8F5-4C2B-83CE-8719DB42904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341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65509-D8F5-4C2B-83CE-8719DB42904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423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65509-D8F5-4C2B-83CE-8719DB42904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673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7F1CF0C-3762-4248-B694-B633DF49D0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9" t="19570" r="57458" b="45249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solidFill>
            <a:srgbClr val="2C313D"/>
          </a:solidFill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AB6A876-F0EE-42E2-A6B2-A5E2D2B651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3000">
                <a:srgbClr val="2C313D">
                  <a:alpha val="90000"/>
                </a:srgbClr>
              </a:gs>
              <a:gs pos="0">
                <a:srgbClr val="2C313D">
                  <a:alpha val="77000"/>
                </a:srgbClr>
              </a:gs>
              <a:gs pos="74000">
                <a:srgbClr val="2C313D"/>
              </a:gs>
              <a:gs pos="100000">
                <a:srgbClr val="2C313D"/>
              </a:gs>
            </a:gsLst>
            <a:lin ang="5400000" scaled="1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99AA0E6-A876-4117-8CB2-395169E32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6709"/>
            <a:ext cx="10515600" cy="662781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빛의 계승자 Regular" panose="020B0600000101010101" pitchFamily="50" charset="-127"/>
                <a:ea typeface="빛의 계승자 Regular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2262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7F1CF0C-3762-4248-B694-B633DF49D0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9" t="19570" r="57458" b="45249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solidFill>
            <a:srgbClr val="2C313D"/>
          </a:solidFill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AB6A876-F0EE-42E2-A6B2-A5E2D2B651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3000">
                <a:srgbClr val="2C313D">
                  <a:alpha val="90000"/>
                </a:srgbClr>
              </a:gs>
              <a:gs pos="0">
                <a:srgbClr val="2C313D">
                  <a:alpha val="77000"/>
                </a:srgbClr>
              </a:gs>
              <a:gs pos="74000">
                <a:srgbClr val="2C313D"/>
              </a:gs>
              <a:gs pos="100000">
                <a:srgbClr val="2C313D"/>
              </a:gs>
            </a:gsLst>
            <a:lin ang="5400000" scaled="1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99AA0E6-A876-4117-8CB2-395169E32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3097609"/>
            <a:ext cx="6858000" cy="662781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latin typeface="빛의 계승자 Regular" panose="020B0600000101010101" pitchFamily="50" charset="-127"/>
                <a:ea typeface="빛의 계승자 Regular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CF0977C-5E53-4189-880E-5D98777D12BA}"/>
              </a:ext>
            </a:extLst>
          </p:cNvPr>
          <p:cNvCxnSpPr>
            <a:cxnSpLocks/>
          </p:cNvCxnSpPr>
          <p:nvPr userDrawn="1"/>
        </p:nvCxnSpPr>
        <p:spPr>
          <a:xfrm>
            <a:off x="9320212" y="3940390"/>
            <a:ext cx="36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0BD211-F78D-4EA8-A45C-E8863406C2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680212" y="3580390"/>
            <a:ext cx="0" cy="360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0672863-6EA0-4934-AF79-6161B53C8845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2347912" y="3097609"/>
            <a:ext cx="36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CEDECD0-D0CE-4FAE-867F-2BC205179A6C}"/>
              </a:ext>
            </a:extLst>
          </p:cNvPr>
          <p:cNvCxnSpPr>
            <a:cxnSpLocks/>
          </p:cNvCxnSpPr>
          <p:nvPr userDrawn="1"/>
        </p:nvCxnSpPr>
        <p:spPr>
          <a:xfrm rot="5400000" flipV="1">
            <a:off x="2707912" y="2737609"/>
            <a:ext cx="0" cy="360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01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A8593A6-82C0-4B32-9082-1292B7E022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9" t="19570" r="57458" b="45249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solidFill>
            <a:srgbClr val="2C313D"/>
          </a:solidFill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E6EB6EA-93A6-4BA7-9DEB-EF8064D0DEE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3000">
                <a:srgbClr val="2C313D">
                  <a:alpha val="90000"/>
                </a:srgbClr>
              </a:gs>
              <a:gs pos="0">
                <a:srgbClr val="2C313D">
                  <a:alpha val="77000"/>
                </a:srgbClr>
              </a:gs>
              <a:gs pos="74000">
                <a:srgbClr val="2C313D"/>
              </a:gs>
              <a:gs pos="100000">
                <a:srgbClr val="2C313D"/>
              </a:gs>
            </a:gsLst>
            <a:lin ang="5400000" scaled="1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E952EA-5C44-41BD-A0AA-3C6FDAFE1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64350" y="0"/>
            <a:ext cx="5314950" cy="510379"/>
          </a:xfrm>
          <a:prstGeom prst="rect">
            <a:avLst/>
          </a:prstGeom>
        </p:spPr>
        <p:txBody>
          <a:bodyPr anchor="ctr"/>
          <a:lstStyle>
            <a:lvl1pPr algn="r">
              <a:defRPr sz="2000" b="0" i="0">
                <a:solidFill>
                  <a:schemeClr val="bg1"/>
                </a:solidFill>
                <a:ea typeface="빛의 계승자 Bold" panose="020B0600000101010101"/>
              </a:defRPr>
            </a:lvl1pPr>
          </a:lstStyle>
          <a:p>
            <a:r>
              <a:rPr lang="ko-KR" altLang="en-US" dirty="0"/>
              <a:t>마스터 제목 스타일 편집 </a:t>
            </a:r>
          </a:p>
        </p:txBody>
      </p:sp>
    </p:spTree>
    <p:extLst>
      <p:ext uri="{BB962C8B-B14F-4D97-AF65-F5344CB8AC3E}">
        <p14:creationId xmlns:p14="http://schemas.microsoft.com/office/powerpoint/2010/main" val="54836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190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9B96268-8F83-4F90-BAD4-E2C821BBD5BF}"/>
              </a:ext>
            </a:extLst>
          </p:cNvPr>
          <p:cNvSpPr txBox="1">
            <a:spLocks/>
          </p:cNvSpPr>
          <p:nvPr/>
        </p:nvSpPr>
        <p:spPr>
          <a:xfrm>
            <a:off x="0" y="3833184"/>
            <a:ext cx="12021082" cy="34046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r">
              <a:buFont typeface="Wingdings" panose="05000000000000000000" pitchFamily="2" charset="2"/>
              <a:buChar char="v"/>
            </a:pPr>
            <a:r>
              <a:rPr lang="ko-KR" altLang="en-US" sz="1200" dirty="0">
                <a:solidFill>
                  <a:schemeClr val="bg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작성자 </a:t>
            </a:r>
            <a:r>
              <a:rPr lang="en-US" altLang="ko-KR" sz="1200" dirty="0">
                <a:solidFill>
                  <a:schemeClr val="bg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: </a:t>
            </a:r>
            <a:r>
              <a:rPr lang="ko-KR" altLang="en-US" sz="1200" dirty="0" err="1">
                <a:solidFill>
                  <a:schemeClr val="bg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자유시간쿠키맛</a:t>
            </a:r>
            <a:endParaRPr lang="en-US" altLang="ko-KR" sz="1200" dirty="0">
              <a:solidFill>
                <a:schemeClr val="bg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656CA4F-803A-4582-AD95-26B6D72BB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172" y="3097609"/>
            <a:ext cx="10898910" cy="662781"/>
          </a:xfrm>
        </p:spPr>
        <p:txBody>
          <a:bodyPr/>
          <a:lstStyle/>
          <a:p>
            <a:pPr algn="r"/>
            <a:r>
              <a:rPr lang="en-US" altLang="ko-KR" sz="36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WK</a:t>
            </a:r>
            <a:r>
              <a:rPr lang="ko-KR" altLang="en-US" sz="36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sz="36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_</a:t>
            </a:r>
            <a:r>
              <a:rPr lang="ko-KR" altLang="en-US" sz="36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엔드 </a:t>
            </a:r>
            <a:r>
              <a:rPr lang="ko-KR" altLang="en-US" sz="3600" b="1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페이즈</a:t>
            </a:r>
            <a:endParaRPr lang="ko-KR" altLang="en-US" sz="3600" b="1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E813175-54B7-60A7-AC78-D9A5F62E7ADC}"/>
              </a:ext>
            </a:extLst>
          </p:cNvPr>
          <p:cNvCxnSpPr>
            <a:cxnSpLocks/>
          </p:cNvCxnSpPr>
          <p:nvPr/>
        </p:nvCxnSpPr>
        <p:spPr>
          <a:xfrm>
            <a:off x="6342845" y="3760390"/>
            <a:ext cx="584915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892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88D97-5014-4FF6-B0B5-4F339B9B1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60960"/>
            <a:ext cx="7105650" cy="510379"/>
          </a:xfrm>
        </p:spPr>
        <p:txBody>
          <a:bodyPr/>
          <a:lstStyle/>
          <a:p>
            <a:pPr algn="l"/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History</a:t>
            </a:r>
            <a:endParaRPr lang="ko-KR" altLang="en-US" sz="2400" b="1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A4BF077-4CDA-2EE2-8A21-2CFCC3DC0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339835"/>
              </p:ext>
            </p:extLst>
          </p:nvPr>
        </p:nvGraphicFramePr>
        <p:xfrm>
          <a:off x="276224" y="780626"/>
          <a:ext cx="10435054" cy="44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168">
                  <a:extLst>
                    <a:ext uri="{9D8B030D-6E8A-4147-A177-3AD203B41FA5}">
                      <a16:colId xmlns:a16="http://schemas.microsoft.com/office/drawing/2014/main" val="1695992557"/>
                    </a:ext>
                  </a:extLst>
                </a:gridCol>
                <a:gridCol w="1482408">
                  <a:extLst>
                    <a:ext uri="{9D8B030D-6E8A-4147-A177-3AD203B41FA5}">
                      <a16:colId xmlns:a16="http://schemas.microsoft.com/office/drawing/2014/main" val="4285672121"/>
                    </a:ext>
                  </a:extLst>
                </a:gridCol>
                <a:gridCol w="5311650">
                  <a:extLst>
                    <a:ext uri="{9D8B030D-6E8A-4147-A177-3AD203B41FA5}">
                      <a16:colId xmlns:a16="http://schemas.microsoft.com/office/drawing/2014/main" val="3868522745"/>
                    </a:ext>
                  </a:extLst>
                </a:gridCol>
                <a:gridCol w="3189828">
                  <a:extLst>
                    <a:ext uri="{9D8B030D-6E8A-4147-A177-3AD203B41FA5}">
                      <a16:colId xmlns:a16="http://schemas.microsoft.com/office/drawing/2014/main" val="3446523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Num</a:t>
                      </a:r>
                      <a:endParaRPr lang="ko-KR" altLang="en-US" sz="900" b="1" i="0" kern="120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815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1</a:t>
                      </a:r>
                      <a:endParaRPr lang="ko-KR" altLang="en-US" sz="800" b="0" i="0" kern="120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자유시간쿠키맛</a:t>
                      </a:r>
                      <a:endParaRPr lang="ko-KR" altLang="en-US" sz="800" b="0" i="0" kern="120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초안 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2023 / 09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/ 24</a:t>
                      </a:r>
                      <a:endParaRPr lang="ko-KR" altLang="en-US" sz="800" b="0" i="0" kern="120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362817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06FEDCB-C9B1-5D42-3793-9F9DB5C5C427}"/>
              </a:ext>
            </a:extLst>
          </p:cNvPr>
          <p:cNvCxnSpPr>
            <a:cxnSpLocks/>
          </p:cNvCxnSpPr>
          <p:nvPr/>
        </p:nvCxnSpPr>
        <p:spPr>
          <a:xfrm>
            <a:off x="0" y="605549"/>
            <a:ext cx="584915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098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1AD3464-BB9F-E4E4-8652-56FF5BE3F606}"/>
              </a:ext>
            </a:extLst>
          </p:cNvPr>
          <p:cNvSpPr txBox="1">
            <a:spLocks/>
          </p:cNvSpPr>
          <p:nvPr/>
        </p:nvSpPr>
        <p:spPr>
          <a:xfrm>
            <a:off x="276225" y="60960"/>
            <a:ext cx="7105650" cy="510379"/>
          </a:xfrm>
          <a:prstGeom prst="rect">
            <a:avLst/>
          </a:prstGeom>
        </p:spPr>
        <p:txBody>
          <a:bodyPr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주요 전투 플로우</a:t>
            </a:r>
            <a:endParaRPr lang="ko-KR" altLang="en-US" sz="2400" b="1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75409E-551F-B820-378A-AAAEBB54491A}"/>
              </a:ext>
            </a:extLst>
          </p:cNvPr>
          <p:cNvCxnSpPr>
            <a:cxnSpLocks/>
          </p:cNvCxnSpPr>
          <p:nvPr/>
        </p:nvCxnSpPr>
        <p:spPr>
          <a:xfrm>
            <a:off x="0" y="605549"/>
            <a:ext cx="584915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3FC0F2A3-727E-7BA6-4B73-E7C38B29B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790" y="786172"/>
            <a:ext cx="8066419" cy="593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76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1AD3464-BB9F-E4E4-8652-56FF5BE3F606}"/>
              </a:ext>
            </a:extLst>
          </p:cNvPr>
          <p:cNvSpPr txBox="1">
            <a:spLocks/>
          </p:cNvSpPr>
          <p:nvPr/>
        </p:nvSpPr>
        <p:spPr>
          <a:xfrm>
            <a:off x="276225" y="60960"/>
            <a:ext cx="7105650" cy="510379"/>
          </a:xfrm>
          <a:prstGeom prst="rect">
            <a:avLst/>
          </a:prstGeom>
        </p:spPr>
        <p:txBody>
          <a:bodyPr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엔드 </a:t>
            </a:r>
            <a:r>
              <a:rPr lang="ko-KR" altLang="en-US" sz="2400" b="1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페이즈</a:t>
            </a:r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플로우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75409E-551F-B820-378A-AAAEBB54491A}"/>
              </a:ext>
            </a:extLst>
          </p:cNvPr>
          <p:cNvCxnSpPr>
            <a:cxnSpLocks/>
          </p:cNvCxnSpPr>
          <p:nvPr/>
        </p:nvCxnSpPr>
        <p:spPr>
          <a:xfrm>
            <a:off x="0" y="605549"/>
            <a:ext cx="584915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76F380FA-94DF-4A40-1E73-1A63BD3BF738}"/>
              </a:ext>
            </a:extLst>
          </p:cNvPr>
          <p:cNvGrpSpPr/>
          <p:nvPr/>
        </p:nvGrpSpPr>
        <p:grpSpPr>
          <a:xfrm>
            <a:off x="273877" y="1094309"/>
            <a:ext cx="5600726" cy="2703360"/>
            <a:chOff x="3295637" y="1720765"/>
            <a:chExt cx="5600726" cy="270336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69378BF9-DB11-3BB1-59DC-A031258AEEB6}"/>
                </a:ext>
              </a:extLst>
            </p:cNvPr>
            <p:cNvGrpSpPr/>
            <p:nvPr/>
          </p:nvGrpSpPr>
          <p:grpSpPr>
            <a:xfrm>
              <a:off x="3295637" y="1720765"/>
              <a:ext cx="1950931" cy="1046831"/>
              <a:chOff x="5975377" y="1160023"/>
              <a:chExt cx="1612340" cy="86515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67D0A5B-6FC5-AAEF-723E-79875D99F0B5}"/>
                  </a:ext>
                </a:extLst>
              </p:cNvPr>
              <p:cNvSpPr/>
              <p:nvPr/>
            </p:nvSpPr>
            <p:spPr>
              <a:xfrm>
                <a:off x="5975377" y="1172495"/>
                <a:ext cx="593858" cy="225834"/>
              </a:xfrm>
              <a:prstGeom prst="rect">
                <a:avLst/>
              </a:prstGeom>
              <a:solidFill>
                <a:schemeClr val="accent6"/>
              </a:solidFill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08D74B9-CBA1-474A-10B8-219A7063FF2D}"/>
                  </a:ext>
                </a:extLst>
              </p:cNvPr>
              <p:cNvSpPr/>
              <p:nvPr/>
            </p:nvSpPr>
            <p:spPr>
              <a:xfrm>
                <a:off x="5975377" y="1483764"/>
                <a:ext cx="593858" cy="225834"/>
              </a:xfrm>
              <a:prstGeom prst="rect">
                <a:avLst/>
              </a:prstGeom>
              <a:solidFill>
                <a:srgbClr val="7030A0"/>
              </a:solidFill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C69E5DE-BFBD-6901-A7BE-C371575B683C}"/>
                  </a:ext>
                </a:extLst>
              </p:cNvPr>
              <p:cNvSpPr/>
              <p:nvPr/>
            </p:nvSpPr>
            <p:spPr>
              <a:xfrm>
                <a:off x="5975377" y="1795033"/>
                <a:ext cx="593858" cy="22583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4" name="제목 1">
                <a:extLst>
                  <a:ext uri="{FF2B5EF4-FFF2-40B4-BE49-F238E27FC236}">
                    <a16:creationId xmlns:a16="http://schemas.microsoft.com/office/drawing/2014/main" id="{52B644B2-3DE7-BC6A-8C36-86AF43E417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45791" y="1160023"/>
                <a:ext cx="719838" cy="212049"/>
              </a:xfrm>
              <a:prstGeom prst="rect">
                <a:avLst/>
              </a:prstGeom>
            </p:spPr>
            <p:txBody>
              <a:bodyPr lIns="0" tIns="0" rIns="0" bIns="0" anchor="ctr"/>
              <a:lstStyle>
                <a:lvl1pPr algn="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000" b="0" i="0" kern="1200">
                    <a:solidFill>
                      <a:schemeClr val="bg1"/>
                    </a:solidFill>
                    <a:latin typeface="+mj-lt"/>
                    <a:ea typeface="빛의 계승자 Bold" panose="020B0600000101010101"/>
                    <a:cs typeface="+mj-cs"/>
                  </a:defRPr>
                </a:lvl1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700" dirty="0">
                    <a:latin typeface="나눔스퀘어_ac Light" panose="020B0600000101010101" pitchFamily="50" charset="-127"/>
                    <a:ea typeface="나눔스퀘어_ac Light" panose="020B0600000101010101" pitchFamily="50" charset="-127"/>
                    <a:cs typeface="+mn-cs"/>
                  </a:rPr>
                  <a:t>상호작용</a:t>
                </a:r>
                <a:endParaRPr lang="en-US" altLang="ko-KR" sz="7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endParaRPr>
              </a:p>
            </p:txBody>
          </p:sp>
          <p:sp>
            <p:nvSpPr>
              <p:cNvPr id="15" name="제목 1">
                <a:extLst>
                  <a:ext uri="{FF2B5EF4-FFF2-40B4-BE49-F238E27FC236}">
                    <a16:creationId xmlns:a16="http://schemas.microsoft.com/office/drawing/2014/main" id="{A9EE5D65-363C-58C7-4602-F35D0A10E3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45791" y="1477622"/>
                <a:ext cx="719838" cy="212049"/>
              </a:xfrm>
              <a:prstGeom prst="rect">
                <a:avLst/>
              </a:prstGeom>
            </p:spPr>
            <p:txBody>
              <a:bodyPr lIns="0" tIns="0" rIns="0" bIns="0" anchor="ctr"/>
              <a:lstStyle>
                <a:lvl1pPr algn="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000" b="0" i="0" kern="1200">
                    <a:solidFill>
                      <a:schemeClr val="bg1"/>
                    </a:solidFill>
                    <a:latin typeface="+mj-lt"/>
                    <a:ea typeface="빛의 계승자 Bold" panose="020B0600000101010101"/>
                    <a:cs typeface="+mj-cs"/>
                  </a:defRPr>
                </a:lvl1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700" dirty="0">
                    <a:latin typeface="나눔스퀘어_ac Light" panose="020B0600000101010101" pitchFamily="50" charset="-127"/>
                    <a:ea typeface="나눔스퀘어_ac Light" panose="020B0600000101010101" pitchFamily="50" charset="-127"/>
                    <a:cs typeface="+mn-cs"/>
                  </a:rPr>
                  <a:t>조건</a:t>
                </a:r>
                <a:endParaRPr lang="en-US" altLang="ko-KR" sz="7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endParaRPr>
              </a:p>
            </p:txBody>
          </p:sp>
          <p:sp>
            <p:nvSpPr>
              <p:cNvPr id="16" name="제목 1">
                <a:extLst>
                  <a:ext uri="{FF2B5EF4-FFF2-40B4-BE49-F238E27FC236}">
                    <a16:creationId xmlns:a16="http://schemas.microsoft.com/office/drawing/2014/main" id="{8234CD55-FDD7-27B0-28BB-6760843D59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45791" y="1813124"/>
                <a:ext cx="941926" cy="212049"/>
              </a:xfrm>
              <a:prstGeom prst="rect">
                <a:avLst/>
              </a:prstGeom>
            </p:spPr>
            <p:txBody>
              <a:bodyPr lIns="0" tIns="0" rIns="0" bIns="0" anchor="ctr"/>
              <a:lstStyle>
                <a:lvl1pPr algn="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000" b="0" i="0" kern="1200">
                    <a:solidFill>
                      <a:schemeClr val="bg1"/>
                    </a:solidFill>
                    <a:latin typeface="+mj-lt"/>
                    <a:ea typeface="빛의 계승자 Bold" panose="020B0600000101010101"/>
                    <a:cs typeface="+mj-cs"/>
                  </a:defRPr>
                </a:lvl1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700" dirty="0">
                    <a:latin typeface="나눔스퀘어_ac Light" panose="020B0600000101010101" pitchFamily="50" charset="-127"/>
                    <a:ea typeface="나눔스퀘어_ac Light" panose="020B0600000101010101" pitchFamily="50" charset="-127"/>
                    <a:cs typeface="+mn-cs"/>
                  </a:rPr>
                  <a:t>상호작용 결과 및 자동 진행</a:t>
                </a:r>
                <a:endParaRPr lang="en-US" altLang="ko-KR" sz="7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endParaRPr>
              </a:p>
            </p:txBody>
          </p: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2FC4F32-8982-538B-4637-1EEB22312E4E}"/>
                </a:ext>
              </a:extLst>
            </p:cNvPr>
            <p:cNvSpPr/>
            <p:nvPr/>
          </p:nvSpPr>
          <p:spPr>
            <a:xfrm>
              <a:off x="5570869" y="1720765"/>
              <a:ext cx="1694347" cy="48409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주사위 슬롯과 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동일한 개수의 주사위 롤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3F60D40-60D3-9893-2D41-F05E6BA90630}"/>
                </a:ext>
              </a:extLst>
            </p:cNvPr>
            <p:cNvSpPr/>
            <p:nvPr/>
          </p:nvSpPr>
          <p:spPr>
            <a:xfrm>
              <a:off x="5570869" y="2440470"/>
              <a:ext cx="1694347" cy="48409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주사위 슬롯 개수만큼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시전 스킬 결정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CB5F508-CAA6-13D2-58A0-88207477D0E9}"/>
                </a:ext>
              </a:extLst>
            </p:cNvPr>
            <p:cNvSpPr/>
            <p:nvPr/>
          </p:nvSpPr>
          <p:spPr>
            <a:xfrm>
              <a:off x="5570869" y="3160176"/>
              <a:ext cx="1694347" cy="48409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시전 스킬 주사위 강화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효과 적용 및 시전</a:t>
              </a:r>
            </a:p>
          </p:txBody>
        </p:sp>
        <p:sp>
          <p:nvSpPr>
            <p:cNvPr id="58" name="제목 1">
              <a:extLst>
                <a:ext uri="{FF2B5EF4-FFF2-40B4-BE49-F238E27FC236}">
                  <a16:creationId xmlns:a16="http://schemas.microsoft.com/office/drawing/2014/main" id="{9734576E-9C1D-3312-6B36-82AAFBABC27A}"/>
                </a:ext>
              </a:extLst>
            </p:cNvPr>
            <p:cNvSpPr txBox="1">
              <a:spLocks/>
            </p:cNvSpPr>
            <p:nvPr/>
          </p:nvSpPr>
          <p:spPr>
            <a:xfrm>
              <a:off x="7342753" y="3264035"/>
              <a:ext cx="1379075" cy="282237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강화 스킬 및 시전 순서 랜덤 적용</a:t>
              </a:r>
              <a:endParaRPr lang="en-US" altLang="ko-KR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4E2B546D-3535-5157-0EC6-EEE87EE6AF8C}"/>
                </a:ext>
              </a:extLst>
            </p:cNvPr>
            <p:cNvCxnSpPr>
              <a:cxnSpLocks/>
            </p:cNvCxnSpPr>
            <p:nvPr/>
          </p:nvCxnSpPr>
          <p:spPr>
            <a:xfrm>
              <a:off x="6418042" y="2161499"/>
              <a:ext cx="0" cy="30758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C85CF731-5E1A-1134-83C6-4D251A084D8E}"/>
                </a:ext>
              </a:extLst>
            </p:cNvPr>
            <p:cNvCxnSpPr>
              <a:cxnSpLocks/>
            </p:cNvCxnSpPr>
            <p:nvPr/>
          </p:nvCxnSpPr>
          <p:spPr>
            <a:xfrm>
              <a:off x="6418042" y="2888579"/>
              <a:ext cx="0" cy="30758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8" name="직선 화살표 연결선 4287">
              <a:extLst>
                <a:ext uri="{FF2B5EF4-FFF2-40B4-BE49-F238E27FC236}">
                  <a16:creationId xmlns:a16="http://schemas.microsoft.com/office/drawing/2014/main" id="{B11B4943-F68D-8AE9-771B-554100BC7D0C}"/>
                </a:ext>
              </a:extLst>
            </p:cNvPr>
            <p:cNvCxnSpPr>
              <a:cxnSpLocks/>
            </p:cNvCxnSpPr>
            <p:nvPr/>
          </p:nvCxnSpPr>
          <p:spPr>
            <a:xfrm>
              <a:off x="6418042" y="3608285"/>
              <a:ext cx="0" cy="30758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94" name="직사각형 4293">
              <a:extLst>
                <a:ext uri="{FF2B5EF4-FFF2-40B4-BE49-F238E27FC236}">
                  <a16:creationId xmlns:a16="http://schemas.microsoft.com/office/drawing/2014/main" id="{AE00A1E1-5419-B458-F654-DF58B9E74C9B}"/>
                </a:ext>
              </a:extLst>
            </p:cNvPr>
            <p:cNvSpPr/>
            <p:nvPr/>
          </p:nvSpPr>
          <p:spPr>
            <a:xfrm>
              <a:off x="5570869" y="3940031"/>
              <a:ext cx="1694347" cy="48409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모든 스킬 시전 및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효과 적용 이후 턴 종료</a:t>
              </a:r>
            </a:p>
          </p:txBody>
        </p:sp>
        <p:sp>
          <p:nvSpPr>
            <p:cNvPr id="4296" name="제목 1">
              <a:extLst>
                <a:ext uri="{FF2B5EF4-FFF2-40B4-BE49-F238E27FC236}">
                  <a16:creationId xmlns:a16="http://schemas.microsoft.com/office/drawing/2014/main" id="{53685851-0063-7AFD-F6CE-2FB963E53194}"/>
                </a:ext>
              </a:extLst>
            </p:cNvPr>
            <p:cNvSpPr txBox="1">
              <a:spLocks/>
            </p:cNvSpPr>
            <p:nvPr/>
          </p:nvSpPr>
          <p:spPr>
            <a:xfrm>
              <a:off x="7342754" y="4040959"/>
              <a:ext cx="1553609" cy="282237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턴 당 효과가 발생하는 </a:t>
              </a:r>
              <a:r>
                <a:rPr lang="en-US" altLang="ko-KR" sz="8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(</a:t>
              </a:r>
              <a:r>
                <a:rPr lang="ko-KR" altLang="en-US" sz="8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디</a:t>
              </a:r>
              <a:r>
                <a:rPr lang="en-US" altLang="ko-KR" sz="8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)</a:t>
              </a:r>
              <a:r>
                <a:rPr lang="ko-KR" altLang="en-US" sz="8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버프 효과 등</a:t>
              </a:r>
              <a:endParaRPr lang="en-US" altLang="ko-KR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8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= </a:t>
              </a:r>
              <a:r>
                <a:rPr lang="ko-KR" altLang="en-US" sz="8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해당 시점에서 적용</a:t>
              </a:r>
              <a:endParaRPr lang="en-US" altLang="ko-KR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01B76A4-6426-237C-C7AC-BA04442C241E}"/>
              </a:ext>
            </a:extLst>
          </p:cNvPr>
          <p:cNvCxnSpPr>
            <a:cxnSpLocks/>
          </p:cNvCxnSpPr>
          <p:nvPr/>
        </p:nvCxnSpPr>
        <p:spPr>
          <a:xfrm>
            <a:off x="6096000" y="766537"/>
            <a:ext cx="0" cy="5886655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1">
            <a:extLst>
              <a:ext uri="{FF2B5EF4-FFF2-40B4-BE49-F238E27FC236}">
                <a16:creationId xmlns:a16="http://schemas.microsoft.com/office/drawing/2014/main" id="{5A377B85-A490-5316-19BD-C4EC411DECF3}"/>
              </a:ext>
            </a:extLst>
          </p:cNvPr>
          <p:cNvSpPr txBox="1">
            <a:spLocks/>
          </p:cNvSpPr>
          <p:nvPr/>
        </p:nvSpPr>
        <p:spPr>
          <a:xfrm>
            <a:off x="6309775" y="739525"/>
            <a:ext cx="4468262" cy="3712945"/>
          </a:xfrm>
          <a:prstGeom prst="rect">
            <a:avLst/>
          </a:prstGeom>
        </p:spPr>
        <p:txBody>
          <a:bodyPr lIns="0" tIns="0" rIns="0" bIns="0" anchor="t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엔드 </a:t>
            </a:r>
            <a:r>
              <a:rPr lang="ko-KR" altLang="en-US" sz="1200" b="1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페이즈</a:t>
            </a:r>
            <a:r>
              <a:rPr lang="ko-KR" altLang="en-US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내 주요 진행 사항</a:t>
            </a:r>
            <a:endParaRPr lang="en-US" altLang="ko-KR" sz="1200" b="1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514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F9C1CBB-5200-9622-4375-F91D895A5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79" y="1091885"/>
            <a:ext cx="5575276" cy="306660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7888923-2E26-BAD0-F6F1-5C9AB603CE1B}"/>
              </a:ext>
            </a:extLst>
          </p:cNvPr>
          <p:cNvSpPr/>
          <p:nvPr/>
        </p:nvSpPr>
        <p:spPr>
          <a:xfrm>
            <a:off x="273877" y="1094309"/>
            <a:ext cx="5575277" cy="3064091"/>
          </a:xfrm>
          <a:prstGeom prst="rect">
            <a:avLst/>
          </a:prstGeom>
          <a:solidFill>
            <a:schemeClr val="tx1">
              <a:lumMod val="85000"/>
              <a:lumOff val="15000"/>
              <a:alpha val="86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1AD3464-BB9F-E4E4-8652-56FF5BE3F606}"/>
              </a:ext>
            </a:extLst>
          </p:cNvPr>
          <p:cNvSpPr txBox="1">
            <a:spLocks/>
          </p:cNvSpPr>
          <p:nvPr/>
        </p:nvSpPr>
        <p:spPr>
          <a:xfrm>
            <a:off x="276225" y="60960"/>
            <a:ext cx="7105650" cy="510379"/>
          </a:xfrm>
          <a:prstGeom prst="rect">
            <a:avLst/>
          </a:prstGeom>
        </p:spPr>
        <p:txBody>
          <a:bodyPr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1. </a:t>
            </a:r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주사위 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75409E-551F-B820-378A-AAAEBB54491A}"/>
              </a:ext>
            </a:extLst>
          </p:cNvPr>
          <p:cNvCxnSpPr>
            <a:cxnSpLocks/>
          </p:cNvCxnSpPr>
          <p:nvPr/>
        </p:nvCxnSpPr>
        <p:spPr>
          <a:xfrm>
            <a:off x="0" y="605549"/>
            <a:ext cx="584915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제목 1">
            <a:extLst>
              <a:ext uri="{FF2B5EF4-FFF2-40B4-BE49-F238E27FC236}">
                <a16:creationId xmlns:a16="http://schemas.microsoft.com/office/drawing/2014/main" id="{57FB0E84-87C4-EF6A-15FC-9A40B9489D5C}"/>
              </a:ext>
            </a:extLst>
          </p:cNvPr>
          <p:cNvSpPr txBox="1">
            <a:spLocks/>
          </p:cNvSpPr>
          <p:nvPr/>
        </p:nvSpPr>
        <p:spPr>
          <a:xfrm>
            <a:off x="273877" y="810359"/>
            <a:ext cx="2989275" cy="214369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플레이어 주사위 롤과 동일한 화면 구성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D32F1D9-CFAF-56A3-F135-064F949A985A}"/>
              </a:ext>
            </a:extLst>
          </p:cNvPr>
          <p:cNvCxnSpPr>
            <a:cxnSpLocks/>
          </p:cNvCxnSpPr>
          <p:nvPr/>
        </p:nvCxnSpPr>
        <p:spPr>
          <a:xfrm>
            <a:off x="6096000" y="766537"/>
            <a:ext cx="0" cy="5886655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9AD8D79B-E927-2A56-17CA-343053DB381C}"/>
              </a:ext>
            </a:extLst>
          </p:cNvPr>
          <p:cNvSpPr txBox="1">
            <a:spLocks/>
          </p:cNvSpPr>
          <p:nvPr/>
        </p:nvSpPr>
        <p:spPr>
          <a:xfrm>
            <a:off x="6309775" y="739525"/>
            <a:ext cx="4468262" cy="3712945"/>
          </a:xfrm>
          <a:prstGeom prst="rect">
            <a:avLst/>
          </a:prstGeom>
        </p:spPr>
        <p:txBody>
          <a:bodyPr lIns="0" tIns="0" rIns="0" bIns="0" anchor="t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유저의 상호작용 없이 이뤄지는 주사위 롤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플레이어의 상호작용으로 이뤄지는 것이 아닌 자동 진행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롤 </a:t>
            </a:r>
            <a:r>
              <a:rPr lang="ko-KR" altLang="en-US" sz="9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페이즈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내 플레이어 상호작용 및 추가 효과 연출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(Ref. </a:t>
            </a:r>
            <a:r>
              <a:rPr lang="ko-KR" altLang="en-US" sz="9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야추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컵 다이스 연출 관련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)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제외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추가 효과를 통한 주사위 증가 효과 단계 제거</a:t>
            </a: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진행 방식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(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롤 </a:t>
            </a:r>
            <a:r>
              <a:rPr lang="ko-KR" altLang="en-US" sz="9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페이즈와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동일한 연출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)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1.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주사위 슬롯 개수와 동일한 주사위 롤 자동 진행 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2.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주사위 눈 확인 시 행운 주사위 발동 가능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3.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완료 이후 각 주사위 전투 화면 내 주사위 슬롯으로 이동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데이터 적용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몬스터 별 기본 주사위 슬롯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확률에 따른 주사위 눈 결정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주사위 디자인 차이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(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추후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)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	&gt; Monster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테이블 참조</a:t>
            </a: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3E25CD2-6E34-52D1-DC30-AFD3B0684906}"/>
              </a:ext>
            </a:extLst>
          </p:cNvPr>
          <p:cNvSpPr/>
          <p:nvPr/>
        </p:nvSpPr>
        <p:spPr>
          <a:xfrm>
            <a:off x="6156204" y="766537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pic>
        <p:nvPicPr>
          <p:cNvPr id="11" name="Picture 42" descr="12-Sided Opaque Dice (d12) - Blue - Dice Game Depot">
            <a:extLst>
              <a:ext uri="{FF2B5EF4-FFF2-40B4-BE49-F238E27FC236}">
                <a16:creationId xmlns:a16="http://schemas.microsoft.com/office/drawing/2014/main" id="{17FD674D-7A35-65BE-D0F9-55CD26DAD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18667" y1="57333" x2="30222" y2="81778"/>
                        <a14:backgroundMark x1="29333" y1="77333" x2="35556" y2="85333"/>
                        <a14:backgroundMark x1="30222" y1="74222" x2="33333" y2="84444"/>
                        <a14:backgroundMark x1="29778" y1="73333" x2="36000" y2="86667"/>
                        <a14:backgroundMark x1="31556" y1="75556" x2="38222" y2="85333"/>
                        <a14:backgroundMark x1="31111" y1="75556" x2="38222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13772">
            <a:off x="2445437" y="2258284"/>
            <a:ext cx="645915" cy="587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2" descr="12-Sided Opaque Dice (d12) - Blue - Dice Game Depot">
            <a:extLst>
              <a:ext uri="{FF2B5EF4-FFF2-40B4-BE49-F238E27FC236}">
                <a16:creationId xmlns:a16="http://schemas.microsoft.com/office/drawing/2014/main" id="{DD1546FB-EE60-B283-B608-B8EE64EBE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18667" y1="57333" x2="30222" y2="81778"/>
                        <a14:backgroundMark x1="29333" y1="77333" x2="35556" y2="85333"/>
                        <a14:backgroundMark x1="30222" y1="74222" x2="33333" y2="84444"/>
                        <a14:backgroundMark x1="29778" y1="73333" x2="36000" y2="86667"/>
                        <a14:backgroundMark x1="31556" y1="75556" x2="38222" y2="85333"/>
                        <a14:backgroundMark x1="31111" y1="75556" x2="38222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13772">
            <a:off x="3045976" y="2258284"/>
            <a:ext cx="645915" cy="587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BCFE8B4-FB85-3B05-2F57-1D1151F9AC5F}"/>
              </a:ext>
            </a:extLst>
          </p:cNvPr>
          <p:cNvSpPr/>
          <p:nvPr/>
        </p:nvSpPr>
        <p:spPr>
          <a:xfrm>
            <a:off x="2417073" y="2296506"/>
            <a:ext cx="1297675" cy="5406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F8C1960-6DC4-D2CC-B303-82AE05B94546}"/>
              </a:ext>
            </a:extLst>
          </p:cNvPr>
          <p:cNvSpPr/>
          <p:nvPr/>
        </p:nvSpPr>
        <p:spPr>
          <a:xfrm>
            <a:off x="2353189" y="2237954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500983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F689E1B-3C05-8935-DA4D-613D4ABC3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81" y="1091886"/>
            <a:ext cx="5575276" cy="3066606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91AD3464-BB9F-E4E4-8652-56FF5BE3F606}"/>
              </a:ext>
            </a:extLst>
          </p:cNvPr>
          <p:cNvSpPr txBox="1">
            <a:spLocks/>
          </p:cNvSpPr>
          <p:nvPr/>
        </p:nvSpPr>
        <p:spPr>
          <a:xfrm>
            <a:off x="276225" y="60960"/>
            <a:ext cx="7105650" cy="510379"/>
          </a:xfrm>
          <a:prstGeom prst="rect">
            <a:avLst/>
          </a:prstGeom>
        </p:spPr>
        <p:txBody>
          <a:bodyPr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2. </a:t>
            </a:r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확률에 따른 시전 스킬 결정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75409E-551F-B820-378A-AAAEBB54491A}"/>
              </a:ext>
            </a:extLst>
          </p:cNvPr>
          <p:cNvCxnSpPr>
            <a:cxnSpLocks/>
          </p:cNvCxnSpPr>
          <p:nvPr/>
        </p:nvCxnSpPr>
        <p:spPr>
          <a:xfrm>
            <a:off x="0" y="605549"/>
            <a:ext cx="584915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2203D03D-13F9-0545-7B23-2BB1166E4B0B}"/>
              </a:ext>
            </a:extLst>
          </p:cNvPr>
          <p:cNvSpPr txBox="1">
            <a:spLocks/>
          </p:cNvSpPr>
          <p:nvPr/>
        </p:nvSpPr>
        <p:spPr>
          <a:xfrm>
            <a:off x="273878" y="810359"/>
            <a:ext cx="2191750" cy="214369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시전이 결정된 스킬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FC3FD06-95A0-16C2-703F-9133D7E613EE}"/>
              </a:ext>
            </a:extLst>
          </p:cNvPr>
          <p:cNvCxnSpPr>
            <a:cxnSpLocks/>
          </p:cNvCxnSpPr>
          <p:nvPr/>
        </p:nvCxnSpPr>
        <p:spPr>
          <a:xfrm>
            <a:off x="6096000" y="766537"/>
            <a:ext cx="0" cy="5886655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7FE49608-6BA2-22BC-5DAE-38031A5E1AE0}"/>
              </a:ext>
            </a:extLst>
          </p:cNvPr>
          <p:cNvSpPr txBox="1">
            <a:spLocks/>
          </p:cNvSpPr>
          <p:nvPr/>
        </p:nvSpPr>
        <p:spPr>
          <a:xfrm>
            <a:off x="6309775" y="739526"/>
            <a:ext cx="4468262" cy="2541556"/>
          </a:xfrm>
          <a:prstGeom prst="rect">
            <a:avLst/>
          </a:prstGeom>
        </p:spPr>
        <p:txBody>
          <a:bodyPr lIns="0" tIns="0" rIns="0" bIns="0" anchor="t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시전 스킬 결정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슬롯 별 확률에 의해 시전 될 스킬이 결정</a:t>
            </a: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시전 결정이 될 스킬 개수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=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보유한 주사위 슬롯 개수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엔드 페이지 진입 전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,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확인한 주사위 슬롯 개수</a:t>
            </a: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연출 예시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색상 변경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/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확률 표시 변경 연출 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추후 레퍼런스 조사를 통한 연출 방식 수정 가능</a:t>
            </a:r>
            <a:endParaRPr lang="en-US" altLang="ko-KR" sz="900" b="1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900" b="1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데이터 적용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 별 시전 확률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	&gt; Monster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테이블 참조 값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+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(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디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)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버프 효과</a:t>
            </a: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3091350-F666-BD44-3E64-E9FD4E194387}"/>
              </a:ext>
            </a:extLst>
          </p:cNvPr>
          <p:cNvSpPr/>
          <p:nvPr/>
        </p:nvSpPr>
        <p:spPr>
          <a:xfrm>
            <a:off x="6156204" y="766537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2CC318-574C-1D02-A2DA-7494552EE73C}"/>
              </a:ext>
            </a:extLst>
          </p:cNvPr>
          <p:cNvSpPr/>
          <p:nvPr/>
        </p:nvSpPr>
        <p:spPr>
          <a:xfrm>
            <a:off x="3623629" y="1578660"/>
            <a:ext cx="289540" cy="1687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EBA4696-55FC-E4D1-6B6F-C8F1912F6211}"/>
              </a:ext>
            </a:extLst>
          </p:cNvPr>
          <p:cNvSpPr/>
          <p:nvPr/>
        </p:nvSpPr>
        <p:spPr>
          <a:xfrm>
            <a:off x="3571452" y="1525133"/>
            <a:ext cx="104353" cy="107054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D93A66B-53EE-6D9C-F261-95DEF384B9AD}"/>
              </a:ext>
            </a:extLst>
          </p:cNvPr>
          <p:cNvSpPr/>
          <p:nvPr/>
        </p:nvSpPr>
        <p:spPr>
          <a:xfrm>
            <a:off x="3863691" y="4290783"/>
            <a:ext cx="1985464" cy="1073262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4288" name="타원 4287">
            <a:extLst>
              <a:ext uri="{FF2B5EF4-FFF2-40B4-BE49-F238E27FC236}">
                <a16:creationId xmlns:a16="http://schemas.microsoft.com/office/drawing/2014/main" id="{545260CB-2909-88F1-668B-7EEB131E9273}"/>
              </a:ext>
            </a:extLst>
          </p:cNvPr>
          <p:cNvSpPr/>
          <p:nvPr/>
        </p:nvSpPr>
        <p:spPr>
          <a:xfrm>
            <a:off x="5411136" y="4289274"/>
            <a:ext cx="471090" cy="236090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15%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4289" name="Picture 2" descr="dice, game ">
            <a:extLst>
              <a:ext uri="{FF2B5EF4-FFF2-40B4-BE49-F238E27FC236}">
                <a16:creationId xmlns:a16="http://schemas.microsoft.com/office/drawing/2014/main" id="{3DF154F0-D38A-0DF7-2959-A44974A00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40464" y="4845004"/>
            <a:ext cx="361169" cy="39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90" name="제목 1">
            <a:extLst>
              <a:ext uri="{FF2B5EF4-FFF2-40B4-BE49-F238E27FC236}">
                <a16:creationId xmlns:a16="http://schemas.microsoft.com/office/drawing/2014/main" id="{F8E14284-3EEB-1496-5609-8FE5C0F6C9BF}"/>
              </a:ext>
            </a:extLst>
          </p:cNvPr>
          <p:cNvSpPr txBox="1">
            <a:spLocks/>
          </p:cNvSpPr>
          <p:nvPr/>
        </p:nvSpPr>
        <p:spPr>
          <a:xfrm flipH="1">
            <a:off x="4424970" y="4823067"/>
            <a:ext cx="338802" cy="141316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b="1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1~5 </a:t>
            </a:r>
            <a:endParaRPr lang="en-US" altLang="ko-KR" sz="5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4291" name="제목 1">
            <a:extLst>
              <a:ext uri="{FF2B5EF4-FFF2-40B4-BE49-F238E27FC236}">
                <a16:creationId xmlns:a16="http://schemas.microsoft.com/office/drawing/2014/main" id="{0534CD1E-1FA3-4606-64AD-36D47F9B4378}"/>
              </a:ext>
            </a:extLst>
          </p:cNvPr>
          <p:cNvSpPr txBox="1">
            <a:spLocks/>
          </p:cNvSpPr>
          <p:nvPr/>
        </p:nvSpPr>
        <p:spPr>
          <a:xfrm flipH="1">
            <a:off x="4424970" y="4981234"/>
            <a:ext cx="338802" cy="141316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b="1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6~11</a:t>
            </a:r>
            <a:endParaRPr lang="en-US" altLang="ko-KR" sz="5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4292" name="제목 1">
            <a:extLst>
              <a:ext uri="{FF2B5EF4-FFF2-40B4-BE49-F238E27FC236}">
                <a16:creationId xmlns:a16="http://schemas.microsoft.com/office/drawing/2014/main" id="{7B855458-FF73-A518-8C82-35284F2C0133}"/>
              </a:ext>
            </a:extLst>
          </p:cNvPr>
          <p:cNvSpPr txBox="1">
            <a:spLocks/>
          </p:cNvSpPr>
          <p:nvPr/>
        </p:nvSpPr>
        <p:spPr>
          <a:xfrm flipH="1">
            <a:off x="4424969" y="5135942"/>
            <a:ext cx="337942" cy="141316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b="1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12~12</a:t>
            </a:r>
            <a:endParaRPr lang="en-US" altLang="ko-KR" sz="5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4293" name="직사각형 4292">
            <a:extLst>
              <a:ext uri="{FF2B5EF4-FFF2-40B4-BE49-F238E27FC236}">
                <a16:creationId xmlns:a16="http://schemas.microsoft.com/office/drawing/2014/main" id="{B3F0A49E-F449-D19A-0A64-42671EC3404A}"/>
              </a:ext>
            </a:extLst>
          </p:cNvPr>
          <p:cNvSpPr/>
          <p:nvPr/>
        </p:nvSpPr>
        <p:spPr>
          <a:xfrm>
            <a:off x="3931710" y="4348423"/>
            <a:ext cx="948627" cy="17128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b="1" dirty="0" err="1">
                <a:solidFill>
                  <a:schemeClr val="tx1"/>
                </a:solidFill>
              </a:rPr>
              <a:t>으쯔라구요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294" name="제목 1">
            <a:extLst>
              <a:ext uri="{FF2B5EF4-FFF2-40B4-BE49-F238E27FC236}">
                <a16:creationId xmlns:a16="http://schemas.microsoft.com/office/drawing/2014/main" id="{62F3AA5F-4214-47C7-6D65-A210F9CD68EA}"/>
              </a:ext>
            </a:extLst>
          </p:cNvPr>
          <p:cNvSpPr txBox="1">
            <a:spLocks/>
          </p:cNvSpPr>
          <p:nvPr/>
        </p:nvSpPr>
        <p:spPr>
          <a:xfrm>
            <a:off x="3938114" y="4654315"/>
            <a:ext cx="1486705" cy="131665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6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강력한 적의로 상대방에게 </a:t>
            </a:r>
            <a:r>
              <a:rPr lang="en-US" altLang="ko-KR" sz="800" b="1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12</a:t>
            </a:r>
            <a:r>
              <a:rPr lang="ko-KR" altLang="en-US" sz="6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의 피해를 입힌다</a:t>
            </a:r>
            <a:r>
              <a:rPr lang="en-US" altLang="ko-KR" sz="6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.</a:t>
            </a:r>
            <a:endParaRPr lang="en-US" altLang="ko-KR" sz="11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4295" name="제목 1">
            <a:extLst>
              <a:ext uri="{FF2B5EF4-FFF2-40B4-BE49-F238E27FC236}">
                <a16:creationId xmlns:a16="http://schemas.microsoft.com/office/drawing/2014/main" id="{06FB1135-21E2-51B1-898E-01FCFF829DDC}"/>
              </a:ext>
            </a:extLst>
          </p:cNvPr>
          <p:cNvSpPr txBox="1">
            <a:spLocks/>
          </p:cNvSpPr>
          <p:nvPr/>
        </p:nvSpPr>
        <p:spPr>
          <a:xfrm flipH="1">
            <a:off x="4803125" y="4823067"/>
            <a:ext cx="469440" cy="141316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6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공격력 </a:t>
            </a:r>
            <a:r>
              <a:rPr lang="en-US" altLang="ko-KR" sz="6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+ 2</a:t>
            </a:r>
          </a:p>
        </p:txBody>
      </p:sp>
      <p:sp>
        <p:nvSpPr>
          <p:cNvPr id="4296" name="제목 1">
            <a:extLst>
              <a:ext uri="{FF2B5EF4-FFF2-40B4-BE49-F238E27FC236}">
                <a16:creationId xmlns:a16="http://schemas.microsoft.com/office/drawing/2014/main" id="{A1A04F60-7C59-7F80-235E-478D5A8D978B}"/>
              </a:ext>
            </a:extLst>
          </p:cNvPr>
          <p:cNvSpPr txBox="1">
            <a:spLocks/>
          </p:cNvSpPr>
          <p:nvPr/>
        </p:nvSpPr>
        <p:spPr>
          <a:xfrm flipH="1">
            <a:off x="4803125" y="4981234"/>
            <a:ext cx="469440" cy="141316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6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공격력 </a:t>
            </a:r>
            <a:r>
              <a:rPr lang="en-US" altLang="ko-KR" sz="6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+ 5</a:t>
            </a:r>
          </a:p>
        </p:txBody>
      </p:sp>
      <p:sp>
        <p:nvSpPr>
          <p:cNvPr id="4297" name="제목 1">
            <a:extLst>
              <a:ext uri="{FF2B5EF4-FFF2-40B4-BE49-F238E27FC236}">
                <a16:creationId xmlns:a16="http://schemas.microsoft.com/office/drawing/2014/main" id="{C4A46480-E940-7A81-4114-68B7EF79E386}"/>
              </a:ext>
            </a:extLst>
          </p:cNvPr>
          <p:cNvSpPr txBox="1">
            <a:spLocks/>
          </p:cNvSpPr>
          <p:nvPr/>
        </p:nvSpPr>
        <p:spPr>
          <a:xfrm flipH="1">
            <a:off x="4803121" y="5135942"/>
            <a:ext cx="1031654" cy="141316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6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공격력 </a:t>
            </a:r>
            <a:r>
              <a:rPr lang="en-US" altLang="ko-KR" sz="6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+ 10 / </a:t>
            </a:r>
            <a:r>
              <a:rPr lang="ko-KR" altLang="en-US" sz="6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치명타 확률</a:t>
            </a:r>
            <a:r>
              <a:rPr lang="en-US" altLang="ko-KR" sz="6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+5%`</a:t>
            </a:r>
          </a:p>
        </p:txBody>
      </p:sp>
      <p:sp>
        <p:nvSpPr>
          <p:cNvPr id="4305" name="직사각형 4304">
            <a:extLst>
              <a:ext uri="{FF2B5EF4-FFF2-40B4-BE49-F238E27FC236}">
                <a16:creationId xmlns:a16="http://schemas.microsoft.com/office/drawing/2014/main" id="{C99C23EC-1E80-B95B-8FA8-6077D80CE5BF}"/>
              </a:ext>
            </a:extLst>
          </p:cNvPr>
          <p:cNvSpPr/>
          <p:nvPr/>
        </p:nvSpPr>
        <p:spPr>
          <a:xfrm>
            <a:off x="6254784" y="1782018"/>
            <a:ext cx="181506" cy="8808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1-1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4306" name="직사각형 4305">
            <a:extLst>
              <a:ext uri="{FF2B5EF4-FFF2-40B4-BE49-F238E27FC236}">
                <a16:creationId xmlns:a16="http://schemas.microsoft.com/office/drawing/2014/main" id="{5E588649-BAF4-9C16-6CB0-797DF43BD7A1}"/>
              </a:ext>
            </a:extLst>
          </p:cNvPr>
          <p:cNvSpPr/>
          <p:nvPr/>
        </p:nvSpPr>
        <p:spPr>
          <a:xfrm>
            <a:off x="3863691" y="4189103"/>
            <a:ext cx="181506" cy="8808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1-1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pic>
        <p:nvPicPr>
          <p:cNvPr id="4307" name="Picture 42" descr="12-Sided Opaque Dice (d12) - Blue - Dice Game Depot">
            <a:extLst>
              <a:ext uri="{FF2B5EF4-FFF2-40B4-BE49-F238E27FC236}">
                <a16:creationId xmlns:a16="http://schemas.microsoft.com/office/drawing/2014/main" id="{9D2050AD-D4F2-0817-99DE-D0FE089E8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18667" y1="57333" x2="30222" y2="81778"/>
                        <a14:backgroundMark x1="29333" y1="77333" x2="35556" y2="85333"/>
                        <a14:backgroundMark x1="30222" y1="74222" x2="33333" y2="84444"/>
                        <a14:backgroundMark x1="29778" y1="73333" x2="36000" y2="86667"/>
                        <a14:backgroundMark x1="31556" y1="75556" x2="38222" y2="85333"/>
                        <a14:backgroundMark x1="31111" y1="75556" x2="38222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13772">
            <a:off x="3902122" y="2101706"/>
            <a:ext cx="226389" cy="20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8" name="Picture 42" descr="12-Sided Opaque Dice (d12) - Blue - Dice Game Depot">
            <a:extLst>
              <a:ext uri="{FF2B5EF4-FFF2-40B4-BE49-F238E27FC236}">
                <a16:creationId xmlns:a16="http://schemas.microsoft.com/office/drawing/2014/main" id="{1FF99EB3-938E-74DB-E432-4502F3695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18667" y1="57333" x2="30222" y2="81778"/>
                        <a14:backgroundMark x1="29333" y1="77333" x2="35556" y2="85333"/>
                        <a14:backgroundMark x1="30222" y1="74222" x2="33333" y2="84444"/>
                        <a14:backgroundMark x1="29778" y1="73333" x2="36000" y2="86667"/>
                        <a14:backgroundMark x1="31556" y1="75556" x2="38222" y2="85333"/>
                        <a14:backgroundMark x1="31111" y1="75556" x2="38222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13772">
            <a:off x="3668226" y="2101706"/>
            <a:ext cx="226389" cy="20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99" name="직선 연결선 2948">
            <a:extLst>
              <a:ext uri="{FF2B5EF4-FFF2-40B4-BE49-F238E27FC236}">
                <a16:creationId xmlns:a16="http://schemas.microsoft.com/office/drawing/2014/main" id="{F864E920-5C08-F5F3-9FCA-6C84A669BE50}"/>
              </a:ext>
            </a:extLst>
          </p:cNvPr>
          <p:cNvCxnSpPr>
            <a:cxnSpLocks/>
            <a:stCxn id="13" idx="2"/>
            <a:endCxn id="63" idx="0"/>
          </p:cNvCxnSpPr>
          <p:nvPr/>
        </p:nvCxnSpPr>
        <p:spPr>
          <a:xfrm rot="16200000" flipH="1">
            <a:off x="3040713" y="2475072"/>
            <a:ext cx="2543397" cy="1088024"/>
          </a:xfrm>
          <a:prstGeom prst="bentConnector3">
            <a:avLst>
              <a:gd name="adj1" fmla="val 50000"/>
            </a:avLst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689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F689E1B-3C05-8935-DA4D-613D4ABC3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81" y="1091886"/>
            <a:ext cx="5575276" cy="3066606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91AD3464-BB9F-E4E4-8652-56FF5BE3F606}"/>
              </a:ext>
            </a:extLst>
          </p:cNvPr>
          <p:cNvSpPr txBox="1">
            <a:spLocks/>
          </p:cNvSpPr>
          <p:nvPr/>
        </p:nvSpPr>
        <p:spPr>
          <a:xfrm>
            <a:off x="276225" y="60960"/>
            <a:ext cx="7105650" cy="510379"/>
          </a:xfrm>
          <a:prstGeom prst="rect">
            <a:avLst/>
          </a:prstGeom>
        </p:spPr>
        <p:txBody>
          <a:bodyPr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3. </a:t>
            </a:r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시전 스킬 주사위 소모를 통한 강화 및 스킬 시전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75409E-551F-B820-378A-AAAEBB54491A}"/>
              </a:ext>
            </a:extLst>
          </p:cNvPr>
          <p:cNvCxnSpPr>
            <a:cxnSpLocks/>
          </p:cNvCxnSpPr>
          <p:nvPr/>
        </p:nvCxnSpPr>
        <p:spPr>
          <a:xfrm>
            <a:off x="0" y="605549"/>
            <a:ext cx="584915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2203D03D-13F9-0545-7B23-2BB1166E4B0B}"/>
              </a:ext>
            </a:extLst>
          </p:cNvPr>
          <p:cNvSpPr txBox="1">
            <a:spLocks/>
          </p:cNvSpPr>
          <p:nvPr/>
        </p:nvSpPr>
        <p:spPr>
          <a:xfrm>
            <a:off x="273878" y="810359"/>
            <a:ext cx="2191750" cy="214369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주사위 소모를 통한 스킬 강화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FC3FD06-95A0-16C2-703F-9133D7E613EE}"/>
              </a:ext>
            </a:extLst>
          </p:cNvPr>
          <p:cNvCxnSpPr>
            <a:cxnSpLocks/>
          </p:cNvCxnSpPr>
          <p:nvPr/>
        </p:nvCxnSpPr>
        <p:spPr>
          <a:xfrm>
            <a:off x="6096000" y="766537"/>
            <a:ext cx="0" cy="5886655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7FE49608-6BA2-22BC-5DAE-38031A5E1AE0}"/>
              </a:ext>
            </a:extLst>
          </p:cNvPr>
          <p:cNvSpPr txBox="1">
            <a:spLocks/>
          </p:cNvSpPr>
          <p:nvPr/>
        </p:nvSpPr>
        <p:spPr>
          <a:xfrm>
            <a:off x="6309775" y="739526"/>
            <a:ext cx="4468262" cy="2541556"/>
          </a:xfrm>
          <a:prstGeom prst="rect">
            <a:avLst/>
          </a:prstGeom>
        </p:spPr>
        <p:txBody>
          <a:bodyPr lIns="0" tIns="0" rIns="0" bIns="0" anchor="t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강화 효과 적용</a:t>
            </a: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시전 결정된 스킬의 주사위 소모를 통한 강화 효과 적용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시전 스킬 및 주사위가 다수일 경우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	&gt;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랜덤 적용</a:t>
            </a: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강화 효과 적용 연출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플레이어 스킬 강화와 동일</a:t>
            </a: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데이터 적용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 별 강화 효과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	&gt; Skill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테이블 참조</a:t>
            </a: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 시전 순서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낮은 </a:t>
            </a:r>
            <a:r>
              <a:rPr lang="ko-KR" altLang="en-US" sz="9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티어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슬롯의 스킬부터 순차적으로 시전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결정된 모든 스킬 시전 시 자동 턴 종료 단계 진입</a:t>
            </a: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3091350-F666-BD44-3E64-E9FD4E194387}"/>
              </a:ext>
            </a:extLst>
          </p:cNvPr>
          <p:cNvSpPr/>
          <p:nvPr/>
        </p:nvSpPr>
        <p:spPr>
          <a:xfrm>
            <a:off x="6156204" y="766537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2CC318-574C-1D02-A2DA-7494552EE73C}"/>
              </a:ext>
            </a:extLst>
          </p:cNvPr>
          <p:cNvSpPr/>
          <p:nvPr/>
        </p:nvSpPr>
        <p:spPr>
          <a:xfrm>
            <a:off x="3175394" y="1826057"/>
            <a:ext cx="608412" cy="2146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EBA4696-55FC-E4D1-6B6F-C8F1912F6211}"/>
              </a:ext>
            </a:extLst>
          </p:cNvPr>
          <p:cNvSpPr/>
          <p:nvPr/>
        </p:nvSpPr>
        <p:spPr>
          <a:xfrm>
            <a:off x="3123217" y="1772530"/>
            <a:ext cx="104353" cy="107054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D93A66B-53EE-6D9C-F261-95DEF384B9AD}"/>
              </a:ext>
            </a:extLst>
          </p:cNvPr>
          <p:cNvSpPr/>
          <p:nvPr/>
        </p:nvSpPr>
        <p:spPr>
          <a:xfrm>
            <a:off x="3863691" y="4290783"/>
            <a:ext cx="1985464" cy="1073262"/>
          </a:xfrm>
          <a:prstGeom prst="rect">
            <a:avLst/>
          </a:prstGeom>
          <a:solidFill>
            <a:srgbClr val="7030A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4288" name="타원 4287">
            <a:extLst>
              <a:ext uri="{FF2B5EF4-FFF2-40B4-BE49-F238E27FC236}">
                <a16:creationId xmlns:a16="http://schemas.microsoft.com/office/drawing/2014/main" id="{545260CB-2909-88F1-668B-7EEB131E9273}"/>
              </a:ext>
            </a:extLst>
          </p:cNvPr>
          <p:cNvSpPr/>
          <p:nvPr/>
        </p:nvSpPr>
        <p:spPr>
          <a:xfrm>
            <a:off x="5411136" y="4289274"/>
            <a:ext cx="471090" cy="236090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15%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4289" name="Picture 2" descr="dice, game ">
            <a:extLst>
              <a:ext uri="{FF2B5EF4-FFF2-40B4-BE49-F238E27FC236}">
                <a16:creationId xmlns:a16="http://schemas.microsoft.com/office/drawing/2014/main" id="{3DF154F0-D38A-0DF7-2959-A44974A00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40464" y="4845004"/>
            <a:ext cx="361169" cy="39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90" name="제목 1">
            <a:extLst>
              <a:ext uri="{FF2B5EF4-FFF2-40B4-BE49-F238E27FC236}">
                <a16:creationId xmlns:a16="http://schemas.microsoft.com/office/drawing/2014/main" id="{F8E14284-3EEB-1496-5609-8FE5C0F6C9BF}"/>
              </a:ext>
            </a:extLst>
          </p:cNvPr>
          <p:cNvSpPr txBox="1">
            <a:spLocks/>
          </p:cNvSpPr>
          <p:nvPr/>
        </p:nvSpPr>
        <p:spPr>
          <a:xfrm flipH="1">
            <a:off x="4424970" y="4823067"/>
            <a:ext cx="338802" cy="141316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b="1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1~5 </a:t>
            </a:r>
            <a:endParaRPr lang="en-US" altLang="ko-KR" sz="5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4291" name="제목 1">
            <a:extLst>
              <a:ext uri="{FF2B5EF4-FFF2-40B4-BE49-F238E27FC236}">
                <a16:creationId xmlns:a16="http://schemas.microsoft.com/office/drawing/2014/main" id="{0534CD1E-1FA3-4606-64AD-36D47F9B4378}"/>
              </a:ext>
            </a:extLst>
          </p:cNvPr>
          <p:cNvSpPr txBox="1">
            <a:spLocks/>
          </p:cNvSpPr>
          <p:nvPr/>
        </p:nvSpPr>
        <p:spPr>
          <a:xfrm flipH="1">
            <a:off x="4424970" y="4981234"/>
            <a:ext cx="338802" cy="141316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b="1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6~11</a:t>
            </a:r>
            <a:endParaRPr lang="en-US" altLang="ko-KR" sz="5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4292" name="제목 1">
            <a:extLst>
              <a:ext uri="{FF2B5EF4-FFF2-40B4-BE49-F238E27FC236}">
                <a16:creationId xmlns:a16="http://schemas.microsoft.com/office/drawing/2014/main" id="{7B855458-FF73-A518-8C82-35284F2C0133}"/>
              </a:ext>
            </a:extLst>
          </p:cNvPr>
          <p:cNvSpPr txBox="1">
            <a:spLocks/>
          </p:cNvSpPr>
          <p:nvPr/>
        </p:nvSpPr>
        <p:spPr>
          <a:xfrm flipH="1">
            <a:off x="4424969" y="5135942"/>
            <a:ext cx="337942" cy="141316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b="1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12~12</a:t>
            </a:r>
            <a:endParaRPr lang="en-US" altLang="ko-KR" sz="5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4293" name="직사각형 4292">
            <a:extLst>
              <a:ext uri="{FF2B5EF4-FFF2-40B4-BE49-F238E27FC236}">
                <a16:creationId xmlns:a16="http://schemas.microsoft.com/office/drawing/2014/main" id="{B3F0A49E-F449-D19A-0A64-42671EC3404A}"/>
              </a:ext>
            </a:extLst>
          </p:cNvPr>
          <p:cNvSpPr/>
          <p:nvPr/>
        </p:nvSpPr>
        <p:spPr>
          <a:xfrm>
            <a:off x="3931710" y="4348423"/>
            <a:ext cx="948627" cy="17128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b="1" dirty="0" err="1">
                <a:solidFill>
                  <a:schemeClr val="tx1"/>
                </a:solidFill>
              </a:rPr>
              <a:t>으쯔라구요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294" name="제목 1">
            <a:extLst>
              <a:ext uri="{FF2B5EF4-FFF2-40B4-BE49-F238E27FC236}">
                <a16:creationId xmlns:a16="http://schemas.microsoft.com/office/drawing/2014/main" id="{62F3AA5F-4214-47C7-6D65-A210F9CD68EA}"/>
              </a:ext>
            </a:extLst>
          </p:cNvPr>
          <p:cNvSpPr txBox="1">
            <a:spLocks/>
          </p:cNvSpPr>
          <p:nvPr/>
        </p:nvSpPr>
        <p:spPr>
          <a:xfrm>
            <a:off x="3938114" y="4654315"/>
            <a:ext cx="1486705" cy="131665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6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강력한 적의로 상대방에게 </a:t>
            </a:r>
            <a:r>
              <a:rPr lang="en-US" altLang="ko-KR" sz="800" b="1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12</a:t>
            </a:r>
            <a:r>
              <a:rPr lang="ko-KR" altLang="en-US" sz="6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의 피해를 입힌다</a:t>
            </a:r>
            <a:r>
              <a:rPr lang="en-US" altLang="ko-KR" sz="6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.</a:t>
            </a:r>
            <a:endParaRPr lang="en-US" altLang="ko-KR" sz="11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4295" name="제목 1">
            <a:extLst>
              <a:ext uri="{FF2B5EF4-FFF2-40B4-BE49-F238E27FC236}">
                <a16:creationId xmlns:a16="http://schemas.microsoft.com/office/drawing/2014/main" id="{06FB1135-21E2-51B1-898E-01FCFF829DDC}"/>
              </a:ext>
            </a:extLst>
          </p:cNvPr>
          <p:cNvSpPr txBox="1">
            <a:spLocks/>
          </p:cNvSpPr>
          <p:nvPr/>
        </p:nvSpPr>
        <p:spPr>
          <a:xfrm flipH="1">
            <a:off x="4803125" y="4823067"/>
            <a:ext cx="469440" cy="141316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600" b="1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공격력 </a:t>
            </a:r>
            <a:r>
              <a:rPr lang="en-US" altLang="ko-KR" sz="600" b="1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+ 2</a:t>
            </a:r>
          </a:p>
        </p:txBody>
      </p:sp>
      <p:sp>
        <p:nvSpPr>
          <p:cNvPr id="4296" name="제목 1">
            <a:extLst>
              <a:ext uri="{FF2B5EF4-FFF2-40B4-BE49-F238E27FC236}">
                <a16:creationId xmlns:a16="http://schemas.microsoft.com/office/drawing/2014/main" id="{A1A04F60-7C59-7F80-235E-478D5A8D978B}"/>
              </a:ext>
            </a:extLst>
          </p:cNvPr>
          <p:cNvSpPr txBox="1">
            <a:spLocks/>
          </p:cNvSpPr>
          <p:nvPr/>
        </p:nvSpPr>
        <p:spPr>
          <a:xfrm flipH="1">
            <a:off x="4803125" y="4981234"/>
            <a:ext cx="469440" cy="141316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600" b="1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공격력 </a:t>
            </a:r>
            <a:r>
              <a:rPr lang="en-US" altLang="ko-KR" sz="600" b="1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+ 5</a:t>
            </a:r>
          </a:p>
        </p:txBody>
      </p:sp>
      <p:sp>
        <p:nvSpPr>
          <p:cNvPr id="4297" name="제목 1">
            <a:extLst>
              <a:ext uri="{FF2B5EF4-FFF2-40B4-BE49-F238E27FC236}">
                <a16:creationId xmlns:a16="http://schemas.microsoft.com/office/drawing/2014/main" id="{C4A46480-E940-7A81-4114-68B7EF79E386}"/>
              </a:ext>
            </a:extLst>
          </p:cNvPr>
          <p:cNvSpPr txBox="1">
            <a:spLocks/>
          </p:cNvSpPr>
          <p:nvPr/>
        </p:nvSpPr>
        <p:spPr>
          <a:xfrm flipH="1">
            <a:off x="4803121" y="5135942"/>
            <a:ext cx="1031654" cy="141316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600" b="1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공격력 </a:t>
            </a:r>
            <a:r>
              <a:rPr lang="en-US" altLang="ko-KR" sz="600" b="1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+ 10 / </a:t>
            </a:r>
            <a:r>
              <a:rPr lang="ko-KR" altLang="en-US" sz="600" b="1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치명타 확률</a:t>
            </a:r>
            <a:r>
              <a:rPr lang="en-US" altLang="ko-KR" sz="600" b="1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+5%`</a:t>
            </a:r>
          </a:p>
        </p:txBody>
      </p:sp>
      <p:sp>
        <p:nvSpPr>
          <p:cNvPr id="4305" name="직사각형 4304">
            <a:extLst>
              <a:ext uri="{FF2B5EF4-FFF2-40B4-BE49-F238E27FC236}">
                <a16:creationId xmlns:a16="http://schemas.microsoft.com/office/drawing/2014/main" id="{C99C23EC-1E80-B95B-8FA8-6077D80CE5BF}"/>
              </a:ext>
            </a:extLst>
          </p:cNvPr>
          <p:cNvSpPr/>
          <p:nvPr/>
        </p:nvSpPr>
        <p:spPr>
          <a:xfrm>
            <a:off x="6254784" y="1617327"/>
            <a:ext cx="181506" cy="8808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1-1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4306" name="직사각형 4305">
            <a:extLst>
              <a:ext uri="{FF2B5EF4-FFF2-40B4-BE49-F238E27FC236}">
                <a16:creationId xmlns:a16="http://schemas.microsoft.com/office/drawing/2014/main" id="{5E588649-BAF4-9C16-6CB0-797DF43BD7A1}"/>
              </a:ext>
            </a:extLst>
          </p:cNvPr>
          <p:cNvSpPr/>
          <p:nvPr/>
        </p:nvSpPr>
        <p:spPr>
          <a:xfrm>
            <a:off x="4765670" y="4697254"/>
            <a:ext cx="181506" cy="8808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1-1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pic>
        <p:nvPicPr>
          <p:cNvPr id="2" name="Picture 42" descr="12-Sided Opaque Dice (d12) - Blue - Dice Game Depot">
            <a:extLst>
              <a:ext uri="{FF2B5EF4-FFF2-40B4-BE49-F238E27FC236}">
                <a16:creationId xmlns:a16="http://schemas.microsoft.com/office/drawing/2014/main" id="{88AD4EE0-1B9A-8D2F-CC27-1ABC45690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18667" y1="57333" x2="30222" y2="81778"/>
                        <a14:backgroundMark x1="29333" y1="77333" x2="35556" y2="85333"/>
                        <a14:backgroundMark x1="30222" y1="74222" x2="33333" y2="84444"/>
                        <a14:backgroundMark x1="29778" y1="73333" x2="36000" y2="86667"/>
                        <a14:backgroundMark x1="31556" y1="75556" x2="38222" y2="85333"/>
                        <a14:backgroundMark x1="31111" y1="75556" x2="38222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13772">
            <a:off x="3902122" y="2101706"/>
            <a:ext cx="226389" cy="20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2" descr="12-Sided Opaque Dice (d12) - Blue - Dice Game Depot">
            <a:extLst>
              <a:ext uri="{FF2B5EF4-FFF2-40B4-BE49-F238E27FC236}">
                <a16:creationId xmlns:a16="http://schemas.microsoft.com/office/drawing/2014/main" id="{350E3A5C-E6F8-5DE5-5D92-77EA2B484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18667" y1="57333" x2="30222" y2="81778"/>
                        <a14:backgroundMark x1="29333" y1="77333" x2="35556" y2="85333"/>
                        <a14:backgroundMark x1="30222" y1="74222" x2="33333" y2="84444"/>
                        <a14:backgroundMark x1="29778" y1="73333" x2="36000" y2="86667"/>
                        <a14:backgroundMark x1="31556" y1="75556" x2="38222" y2="85333"/>
                        <a14:backgroundMark x1="31111" y1="75556" x2="38222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13772">
            <a:off x="3668226" y="2101706"/>
            <a:ext cx="226389" cy="20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99" name="직선 연결선 2948">
            <a:extLst>
              <a:ext uri="{FF2B5EF4-FFF2-40B4-BE49-F238E27FC236}">
                <a16:creationId xmlns:a16="http://schemas.microsoft.com/office/drawing/2014/main" id="{F864E920-5C08-F5F3-9FCA-6C84A669BE50}"/>
              </a:ext>
            </a:extLst>
          </p:cNvPr>
          <p:cNvCxnSpPr>
            <a:cxnSpLocks/>
            <a:stCxn id="13" idx="2"/>
            <a:endCxn id="63" idx="0"/>
          </p:cNvCxnSpPr>
          <p:nvPr/>
        </p:nvCxnSpPr>
        <p:spPr>
          <a:xfrm rot="16200000" flipH="1">
            <a:off x="3042985" y="2477344"/>
            <a:ext cx="2250053" cy="1376823"/>
          </a:xfrm>
          <a:prstGeom prst="bentConnector3">
            <a:avLst>
              <a:gd name="adj1" fmla="val 50000"/>
            </a:avLst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B79B14-6A88-0814-F6CC-B72EF4405121}"/>
              </a:ext>
            </a:extLst>
          </p:cNvPr>
          <p:cNvSpPr/>
          <p:nvPr/>
        </p:nvSpPr>
        <p:spPr>
          <a:xfrm>
            <a:off x="4762911" y="4800575"/>
            <a:ext cx="1021939" cy="502633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9659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1AD3464-BB9F-E4E4-8652-56FF5BE3F606}"/>
              </a:ext>
            </a:extLst>
          </p:cNvPr>
          <p:cNvSpPr txBox="1">
            <a:spLocks/>
          </p:cNvSpPr>
          <p:nvPr/>
        </p:nvSpPr>
        <p:spPr>
          <a:xfrm>
            <a:off x="276225" y="60960"/>
            <a:ext cx="7105650" cy="510379"/>
          </a:xfrm>
          <a:prstGeom prst="rect">
            <a:avLst/>
          </a:prstGeom>
        </p:spPr>
        <p:txBody>
          <a:bodyPr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4. </a:t>
            </a:r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턴 종료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75409E-551F-B820-378A-AAAEBB54491A}"/>
              </a:ext>
            </a:extLst>
          </p:cNvPr>
          <p:cNvCxnSpPr>
            <a:cxnSpLocks/>
          </p:cNvCxnSpPr>
          <p:nvPr/>
        </p:nvCxnSpPr>
        <p:spPr>
          <a:xfrm>
            <a:off x="0" y="605549"/>
            <a:ext cx="584915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1A66F28-F9B6-D2D4-A13A-0FC798A59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81" y="1091886"/>
            <a:ext cx="5575276" cy="3066606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3AD0CF5-FF30-F810-FEEE-2F19353DE2CD}"/>
              </a:ext>
            </a:extLst>
          </p:cNvPr>
          <p:cNvCxnSpPr>
            <a:cxnSpLocks/>
          </p:cNvCxnSpPr>
          <p:nvPr/>
        </p:nvCxnSpPr>
        <p:spPr>
          <a:xfrm>
            <a:off x="6096000" y="766537"/>
            <a:ext cx="0" cy="5886655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5FF8C0E5-D59C-BEAF-1882-0DDFC2467A95}"/>
              </a:ext>
            </a:extLst>
          </p:cNvPr>
          <p:cNvSpPr txBox="1">
            <a:spLocks/>
          </p:cNvSpPr>
          <p:nvPr/>
        </p:nvSpPr>
        <p:spPr>
          <a:xfrm>
            <a:off x="6309774" y="739525"/>
            <a:ext cx="5605545" cy="2900145"/>
          </a:xfrm>
          <a:prstGeom prst="rect">
            <a:avLst/>
          </a:prstGeom>
        </p:spPr>
        <p:txBody>
          <a:bodyPr lIns="0" tIns="0" rIns="0" bIns="0" anchor="t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적 스킬 관련 적용 </a:t>
            </a:r>
            <a:r>
              <a:rPr lang="ko-KR" altLang="en-US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사항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주사위 초기화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시전된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스킬의 다음 시전 확률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감소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시전되지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않은 스킬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=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시전 확률 상승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다수 스킬 시전 시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	&gt;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사용된 스킬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= </a:t>
            </a:r>
            <a:r>
              <a:rPr lang="ko-KR" altLang="en-US" sz="9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시전되지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않았을 경우 상승하는 확률 적용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X /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나머지 스킬의 확률 상승은 정상 적용</a:t>
            </a: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적용된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강화 효과 제거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endParaRPr lang="en-US" altLang="ko-KR" sz="1200" b="1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턴 </a:t>
            </a:r>
            <a:r>
              <a:rPr lang="ko-KR" altLang="en-US" sz="1200" b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경과 시점</a:t>
            </a: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1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턴 당 효과 적용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(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디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)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버프 등 기타 효과 적용 시점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지속 시간 차감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피해 및 추가 효과 등의 해제 발생</a:t>
            </a: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엔드 </a:t>
            </a:r>
            <a:r>
              <a:rPr lang="ko-KR" altLang="en-US" sz="9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페이즈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종료 및 롤 </a:t>
            </a:r>
            <a:r>
              <a:rPr lang="ko-KR" altLang="en-US" sz="9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페이즈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진입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개연성 충전</a:t>
            </a: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3C37C382-DD5F-3383-7C36-765E4710D1BE}"/>
              </a:ext>
            </a:extLst>
          </p:cNvPr>
          <p:cNvSpPr txBox="1">
            <a:spLocks/>
          </p:cNvSpPr>
          <p:nvPr/>
        </p:nvSpPr>
        <p:spPr>
          <a:xfrm>
            <a:off x="273878" y="810359"/>
            <a:ext cx="2191750" cy="214369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 시전 완료를 통한 자동 턴 종료</a:t>
            </a:r>
          </a:p>
        </p:txBody>
      </p:sp>
    </p:spTree>
    <p:extLst>
      <p:ext uri="{BB962C8B-B14F-4D97-AF65-F5344CB8AC3E}">
        <p14:creationId xmlns:p14="http://schemas.microsoft.com/office/powerpoint/2010/main" val="1872645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6" name="그림 4475">
            <a:extLst>
              <a:ext uri="{FF2B5EF4-FFF2-40B4-BE49-F238E27FC236}">
                <a16:creationId xmlns:a16="http://schemas.microsoft.com/office/drawing/2014/main" id="{820E2063-9EF4-6F40-6386-034C9A2FD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79" y="1091885"/>
            <a:ext cx="5575276" cy="3066606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91AD3464-BB9F-E4E4-8652-56FF5BE3F606}"/>
              </a:ext>
            </a:extLst>
          </p:cNvPr>
          <p:cNvSpPr txBox="1">
            <a:spLocks/>
          </p:cNvSpPr>
          <p:nvPr/>
        </p:nvSpPr>
        <p:spPr>
          <a:xfrm>
            <a:off x="276225" y="60960"/>
            <a:ext cx="7105650" cy="510379"/>
          </a:xfrm>
          <a:prstGeom prst="rect">
            <a:avLst/>
          </a:prstGeom>
        </p:spPr>
        <p:txBody>
          <a:bodyPr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적용 사항 </a:t>
            </a:r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 </a:t>
            </a:r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적 정보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75409E-551F-B820-378A-AAAEBB54491A}"/>
              </a:ext>
            </a:extLst>
          </p:cNvPr>
          <p:cNvCxnSpPr>
            <a:cxnSpLocks/>
          </p:cNvCxnSpPr>
          <p:nvPr/>
        </p:nvCxnSpPr>
        <p:spPr>
          <a:xfrm>
            <a:off x="0" y="605549"/>
            <a:ext cx="584915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제목 1">
            <a:extLst>
              <a:ext uri="{FF2B5EF4-FFF2-40B4-BE49-F238E27FC236}">
                <a16:creationId xmlns:a16="http://schemas.microsoft.com/office/drawing/2014/main" id="{57FB0E84-87C4-EF6A-15FC-9A40B9489D5C}"/>
              </a:ext>
            </a:extLst>
          </p:cNvPr>
          <p:cNvSpPr txBox="1">
            <a:spLocks/>
          </p:cNvSpPr>
          <p:nvPr/>
        </p:nvSpPr>
        <p:spPr>
          <a:xfrm>
            <a:off x="273878" y="810359"/>
            <a:ext cx="2191750" cy="214369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데이터 적용 방식 및 기능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D32F1D9-CFAF-56A3-F135-064F949A985A}"/>
              </a:ext>
            </a:extLst>
          </p:cNvPr>
          <p:cNvCxnSpPr>
            <a:cxnSpLocks/>
          </p:cNvCxnSpPr>
          <p:nvPr/>
        </p:nvCxnSpPr>
        <p:spPr>
          <a:xfrm>
            <a:off x="6096000" y="766537"/>
            <a:ext cx="0" cy="5886655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9AD8D79B-E927-2A56-17CA-343053DB381C}"/>
              </a:ext>
            </a:extLst>
          </p:cNvPr>
          <p:cNvSpPr txBox="1">
            <a:spLocks/>
          </p:cNvSpPr>
          <p:nvPr/>
        </p:nvSpPr>
        <p:spPr>
          <a:xfrm>
            <a:off x="6309774" y="739525"/>
            <a:ext cx="5290553" cy="5845926"/>
          </a:xfrm>
          <a:prstGeom prst="rect">
            <a:avLst/>
          </a:prstGeom>
        </p:spPr>
        <p:txBody>
          <a:bodyPr lIns="0" tIns="0" rIns="0" bIns="0" anchor="t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웨이브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여러 명의 적을 상대할 경우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,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몇 번의 전투가 진행될 것인지 시각적으로 알려줄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UI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최대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3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명의 상대까지 표시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 </a:t>
            </a:r>
            <a:r>
              <a:rPr lang="ko-KR" altLang="en-US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슬롯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적이 사용할 스킬 목록을 담은 슬롯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플레이어 캐릭터와 마찬가지로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,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모든 적이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6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개 슬롯의 스킬을 가지고 있지 않음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시전 확률 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적이 스킬을 시전할 확률로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,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 및 적 버프 효과 등에 의해 감소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&amp;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증가 가능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(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증가 시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)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이름 및 기본 효과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스킬의 이름과 별도의 강화 효과가 적용되지 않을 경우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적용될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가장 기본적인 성능 정보</a:t>
            </a: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강화 효과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주사위를 통해 강화될 경우 각 구간 별로 어느 정도의 능력치 변화가 발생할 것인가에 대한 정보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스텟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주사위 슬롯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엔드 </a:t>
            </a:r>
            <a:r>
              <a:rPr lang="ko-KR" altLang="en-US" sz="9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페이즈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주사위 롤 진행 시 몇 개를 운용할 것인지 사전에 확인 가능한 정보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해당 슬롯의 개수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=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ko-KR" altLang="en-US" sz="9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시전될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스킬의 개수로 작용 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몇 번의 스킬을 사용할 것인지 예측 가능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최대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3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개 까지 증가 가능</a:t>
            </a: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주요 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스텟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플레이어와 동일한 </a:t>
            </a:r>
            <a:r>
              <a:rPr lang="ko-KR" altLang="en-US" sz="9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스텟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보유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전투 진행 및 효과 적용 또한 동일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/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 시전 시 데미지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&amp; </a:t>
            </a:r>
            <a:r>
              <a:rPr lang="ko-KR" altLang="en-US" sz="9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럭키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주사위 발동 등</a:t>
            </a: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이름 및 아이콘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/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타입</a:t>
            </a:r>
            <a:b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이름 정보와 해당 적의 이미지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적의 방어 타입에 대한 아이콘</a:t>
            </a: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HP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현재 보유 체력을 나타내는 게이지</a:t>
            </a: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몬스터 별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[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웨이브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]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/ [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 슬롯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]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/ [</a:t>
            </a:r>
            <a:r>
              <a:rPr lang="ko-KR" altLang="en-US" sz="9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스텟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]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데이터 적용</a:t>
            </a: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M</a:t>
            </a:r>
            <a:r>
              <a:rPr lang="en-US" altLang="ko-KR" sz="9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onster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테이블 참조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3E25CD2-6E34-52D1-DC30-AFD3B0684906}"/>
              </a:ext>
            </a:extLst>
          </p:cNvPr>
          <p:cNvSpPr/>
          <p:nvPr/>
        </p:nvSpPr>
        <p:spPr>
          <a:xfrm>
            <a:off x="6156204" y="766537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619ECD-96AE-163F-BBED-DD4609A07E82}"/>
              </a:ext>
            </a:extLst>
          </p:cNvPr>
          <p:cNvSpPr/>
          <p:nvPr/>
        </p:nvSpPr>
        <p:spPr>
          <a:xfrm>
            <a:off x="6254784" y="2229995"/>
            <a:ext cx="181506" cy="8808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2-1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D9F1C9E-6D4A-0190-9583-777C54F44BD7}"/>
              </a:ext>
            </a:extLst>
          </p:cNvPr>
          <p:cNvSpPr/>
          <p:nvPr/>
        </p:nvSpPr>
        <p:spPr>
          <a:xfrm>
            <a:off x="2135015" y="1105020"/>
            <a:ext cx="785986" cy="1999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28581D4-810A-466C-A9FE-39747D0778EE}"/>
              </a:ext>
            </a:extLst>
          </p:cNvPr>
          <p:cNvSpPr/>
          <p:nvPr/>
        </p:nvSpPr>
        <p:spPr>
          <a:xfrm>
            <a:off x="2071130" y="1046468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187EAF7-6E74-4C78-6581-9D04C5B5A065}"/>
              </a:ext>
            </a:extLst>
          </p:cNvPr>
          <p:cNvSpPr/>
          <p:nvPr/>
        </p:nvSpPr>
        <p:spPr>
          <a:xfrm>
            <a:off x="2935288" y="1597619"/>
            <a:ext cx="919955" cy="4526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9EA069-1CBF-DD6C-1BF0-756F7BBEA924}"/>
              </a:ext>
            </a:extLst>
          </p:cNvPr>
          <p:cNvSpPr/>
          <p:nvPr/>
        </p:nvSpPr>
        <p:spPr>
          <a:xfrm>
            <a:off x="3575171" y="2044037"/>
            <a:ext cx="2273983" cy="459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4DC849B-974A-5C9C-5F66-C7BD43843CD0}"/>
              </a:ext>
            </a:extLst>
          </p:cNvPr>
          <p:cNvSpPr/>
          <p:nvPr/>
        </p:nvSpPr>
        <p:spPr>
          <a:xfrm>
            <a:off x="2866974" y="1540590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899ED8B-FD55-21CA-BC02-D5097C81A987}"/>
              </a:ext>
            </a:extLst>
          </p:cNvPr>
          <p:cNvSpPr/>
          <p:nvPr/>
        </p:nvSpPr>
        <p:spPr>
          <a:xfrm>
            <a:off x="3514968" y="1985845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4477" name="타원 4476">
            <a:extLst>
              <a:ext uri="{FF2B5EF4-FFF2-40B4-BE49-F238E27FC236}">
                <a16:creationId xmlns:a16="http://schemas.microsoft.com/office/drawing/2014/main" id="{FA0EC830-7E9F-EC72-BD77-EE8304BDCF93}"/>
              </a:ext>
            </a:extLst>
          </p:cNvPr>
          <p:cNvSpPr/>
          <p:nvPr/>
        </p:nvSpPr>
        <p:spPr>
          <a:xfrm>
            <a:off x="6156204" y="3479855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4478" name="타원 4477">
            <a:extLst>
              <a:ext uri="{FF2B5EF4-FFF2-40B4-BE49-F238E27FC236}">
                <a16:creationId xmlns:a16="http://schemas.microsoft.com/office/drawing/2014/main" id="{3500E1DF-FAEB-4DF9-0AE0-93D67D5B9E44}"/>
              </a:ext>
            </a:extLst>
          </p:cNvPr>
          <p:cNvSpPr/>
          <p:nvPr/>
        </p:nvSpPr>
        <p:spPr>
          <a:xfrm>
            <a:off x="6156204" y="1513596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cxnSp>
        <p:nvCxnSpPr>
          <p:cNvPr id="4479" name="직선 연결선 2948">
            <a:extLst>
              <a:ext uri="{FF2B5EF4-FFF2-40B4-BE49-F238E27FC236}">
                <a16:creationId xmlns:a16="http://schemas.microsoft.com/office/drawing/2014/main" id="{90A0EBE1-2D00-B85D-073B-1F0B0DB29427}"/>
              </a:ext>
            </a:extLst>
          </p:cNvPr>
          <p:cNvCxnSpPr>
            <a:cxnSpLocks/>
            <a:stCxn id="28" idx="3"/>
            <a:endCxn id="4481" idx="3"/>
          </p:cNvCxnSpPr>
          <p:nvPr/>
        </p:nvCxnSpPr>
        <p:spPr>
          <a:xfrm>
            <a:off x="5849154" y="2274036"/>
            <a:ext cx="12700" cy="3895245"/>
          </a:xfrm>
          <a:prstGeom prst="bentConnector3">
            <a:avLst>
              <a:gd name="adj1" fmla="val 1050000"/>
            </a:avLst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81" name="그림 4480">
            <a:extLst>
              <a:ext uri="{FF2B5EF4-FFF2-40B4-BE49-F238E27FC236}">
                <a16:creationId xmlns:a16="http://schemas.microsoft.com/office/drawing/2014/main" id="{CE1A8D5B-0BDA-71A4-0E00-3FD409617D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071" t="31972" b="53736"/>
          <a:stretch/>
        </p:blipFill>
        <p:spPr>
          <a:xfrm>
            <a:off x="1887377" y="5778469"/>
            <a:ext cx="3961777" cy="781623"/>
          </a:xfrm>
          <a:prstGeom prst="rect">
            <a:avLst/>
          </a:prstGeom>
        </p:spPr>
      </p:pic>
      <p:sp>
        <p:nvSpPr>
          <p:cNvPr id="4482" name="직사각형 4481">
            <a:extLst>
              <a:ext uri="{FF2B5EF4-FFF2-40B4-BE49-F238E27FC236}">
                <a16:creationId xmlns:a16="http://schemas.microsoft.com/office/drawing/2014/main" id="{C4E4C30D-4830-6325-E4AD-6ED7B1E5068B}"/>
              </a:ext>
            </a:extLst>
          </p:cNvPr>
          <p:cNvSpPr/>
          <p:nvPr/>
        </p:nvSpPr>
        <p:spPr>
          <a:xfrm>
            <a:off x="1893734" y="5784890"/>
            <a:ext cx="869094" cy="40437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83" name="직사각형 4482">
            <a:extLst>
              <a:ext uri="{FF2B5EF4-FFF2-40B4-BE49-F238E27FC236}">
                <a16:creationId xmlns:a16="http://schemas.microsoft.com/office/drawing/2014/main" id="{1FFFEF7E-5304-099F-2FB2-0E233A72E944}"/>
              </a:ext>
            </a:extLst>
          </p:cNvPr>
          <p:cNvSpPr/>
          <p:nvPr/>
        </p:nvSpPr>
        <p:spPr>
          <a:xfrm>
            <a:off x="2039102" y="6226811"/>
            <a:ext cx="3010978" cy="261769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84" name="직사각형 4483">
            <a:extLst>
              <a:ext uri="{FF2B5EF4-FFF2-40B4-BE49-F238E27FC236}">
                <a16:creationId xmlns:a16="http://schemas.microsoft.com/office/drawing/2014/main" id="{68DF733E-87B5-49E9-9F4B-81DE3B398075}"/>
              </a:ext>
            </a:extLst>
          </p:cNvPr>
          <p:cNvSpPr/>
          <p:nvPr/>
        </p:nvSpPr>
        <p:spPr>
          <a:xfrm>
            <a:off x="2762828" y="5987077"/>
            <a:ext cx="2287252" cy="202186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11" name="자유형: 도형 4510">
            <a:extLst>
              <a:ext uri="{FF2B5EF4-FFF2-40B4-BE49-F238E27FC236}">
                <a16:creationId xmlns:a16="http://schemas.microsoft.com/office/drawing/2014/main" id="{99E2D8A2-D6D2-6229-216A-551388D8A0C2}"/>
              </a:ext>
            </a:extLst>
          </p:cNvPr>
          <p:cNvSpPr/>
          <p:nvPr/>
        </p:nvSpPr>
        <p:spPr>
          <a:xfrm>
            <a:off x="3864978" y="5766116"/>
            <a:ext cx="1895403" cy="692091"/>
          </a:xfrm>
          <a:custGeom>
            <a:avLst/>
            <a:gdLst>
              <a:gd name="connsiteX0" fmla="*/ 0 w 1895403"/>
              <a:gd name="connsiteY0" fmla="*/ 0 h 692091"/>
              <a:gd name="connsiteX1" fmla="*/ 1895403 w 1895403"/>
              <a:gd name="connsiteY1" fmla="*/ 0 h 692091"/>
              <a:gd name="connsiteX2" fmla="*/ 1895403 w 1895403"/>
              <a:gd name="connsiteY2" fmla="*/ 37547 h 692091"/>
              <a:gd name="connsiteX3" fmla="*/ 1895403 w 1895403"/>
              <a:gd name="connsiteY3" fmla="*/ 195602 h 692091"/>
              <a:gd name="connsiteX4" fmla="*/ 1895403 w 1895403"/>
              <a:gd name="connsiteY4" fmla="*/ 692091 h 692091"/>
              <a:gd name="connsiteX5" fmla="*/ 1213827 w 1895403"/>
              <a:gd name="connsiteY5" fmla="*/ 692091 h 692091"/>
              <a:gd name="connsiteX6" fmla="*/ 1213827 w 1895403"/>
              <a:gd name="connsiteY6" fmla="*/ 195602 h 692091"/>
              <a:gd name="connsiteX7" fmla="*/ 0 w 1895403"/>
              <a:gd name="connsiteY7" fmla="*/ 195602 h 692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5403" h="692091">
                <a:moveTo>
                  <a:pt x="0" y="0"/>
                </a:moveTo>
                <a:lnTo>
                  <a:pt x="1895403" y="0"/>
                </a:lnTo>
                <a:lnTo>
                  <a:pt x="1895403" y="37547"/>
                </a:lnTo>
                <a:lnTo>
                  <a:pt x="1895403" y="195602"/>
                </a:lnTo>
                <a:lnTo>
                  <a:pt x="1895403" y="692091"/>
                </a:lnTo>
                <a:lnTo>
                  <a:pt x="1213827" y="692091"/>
                </a:lnTo>
                <a:lnTo>
                  <a:pt x="1213827" y="195602"/>
                </a:lnTo>
                <a:lnTo>
                  <a:pt x="0" y="195602"/>
                </a:lnTo>
                <a:close/>
              </a:path>
            </a:pathLst>
          </a:cu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4492" name="그림 4491">
            <a:extLst>
              <a:ext uri="{FF2B5EF4-FFF2-40B4-BE49-F238E27FC236}">
                <a16:creationId xmlns:a16="http://schemas.microsoft.com/office/drawing/2014/main" id="{DBCE77AA-339A-21B5-8BEB-FE333EAFCE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762" t="16413" r="35253" b="67643"/>
          <a:stretch/>
        </p:blipFill>
        <p:spPr>
          <a:xfrm>
            <a:off x="3434635" y="4298683"/>
            <a:ext cx="2434177" cy="1256876"/>
          </a:xfrm>
          <a:prstGeom prst="rect">
            <a:avLst/>
          </a:prstGeom>
        </p:spPr>
      </p:pic>
      <p:sp>
        <p:nvSpPr>
          <p:cNvPr id="4493" name="직사각형 4492">
            <a:extLst>
              <a:ext uri="{FF2B5EF4-FFF2-40B4-BE49-F238E27FC236}">
                <a16:creationId xmlns:a16="http://schemas.microsoft.com/office/drawing/2014/main" id="{9646E09E-0922-9425-AB83-37BCF169469C}"/>
              </a:ext>
            </a:extLst>
          </p:cNvPr>
          <p:cNvSpPr/>
          <p:nvPr/>
        </p:nvSpPr>
        <p:spPr>
          <a:xfrm>
            <a:off x="5310663" y="4332893"/>
            <a:ext cx="506133" cy="272015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94" name="직사각형 4493">
            <a:extLst>
              <a:ext uri="{FF2B5EF4-FFF2-40B4-BE49-F238E27FC236}">
                <a16:creationId xmlns:a16="http://schemas.microsoft.com/office/drawing/2014/main" id="{16014002-A7D5-817E-AE37-0276817339E1}"/>
              </a:ext>
            </a:extLst>
          </p:cNvPr>
          <p:cNvSpPr/>
          <p:nvPr/>
        </p:nvSpPr>
        <p:spPr>
          <a:xfrm>
            <a:off x="3544591" y="4392210"/>
            <a:ext cx="1705869" cy="502633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95" name="직사각형 4494">
            <a:extLst>
              <a:ext uri="{FF2B5EF4-FFF2-40B4-BE49-F238E27FC236}">
                <a16:creationId xmlns:a16="http://schemas.microsoft.com/office/drawing/2014/main" id="{E0CD0A8C-E544-8655-5EC7-5B9FE688168B}"/>
              </a:ext>
            </a:extLst>
          </p:cNvPr>
          <p:cNvSpPr/>
          <p:nvPr/>
        </p:nvSpPr>
        <p:spPr>
          <a:xfrm>
            <a:off x="3544591" y="4932391"/>
            <a:ext cx="2024359" cy="52269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96" name="직사각형 4495">
            <a:extLst>
              <a:ext uri="{FF2B5EF4-FFF2-40B4-BE49-F238E27FC236}">
                <a16:creationId xmlns:a16="http://schemas.microsoft.com/office/drawing/2014/main" id="{345E339D-6A7E-7957-69FA-ADEA925AEA40}"/>
              </a:ext>
            </a:extLst>
          </p:cNvPr>
          <p:cNvSpPr/>
          <p:nvPr/>
        </p:nvSpPr>
        <p:spPr>
          <a:xfrm>
            <a:off x="3544590" y="4304130"/>
            <a:ext cx="181506" cy="8808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2-2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4497" name="직사각형 4496">
            <a:extLst>
              <a:ext uri="{FF2B5EF4-FFF2-40B4-BE49-F238E27FC236}">
                <a16:creationId xmlns:a16="http://schemas.microsoft.com/office/drawing/2014/main" id="{5BA1B3B0-79BD-5B4B-28F7-1D87843F21D9}"/>
              </a:ext>
            </a:extLst>
          </p:cNvPr>
          <p:cNvSpPr/>
          <p:nvPr/>
        </p:nvSpPr>
        <p:spPr>
          <a:xfrm>
            <a:off x="5310663" y="4234152"/>
            <a:ext cx="181506" cy="8808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2-1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4498" name="직사각형 4497">
            <a:extLst>
              <a:ext uri="{FF2B5EF4-FFF2-40B4-BE49-F238E27FC236}">
                <a16:creationId xmlns:a16="http://schemas.microsoft.com/office/drawing/2014/main" id="{9EE9AFA1-41F3-F0EC-6044-EB4265BEA72C}"/>
              </a:ext>
            </a:extLst>
          </p:cNvPr>
          <p:cNvSpPr/>
          <p:nvPr/>
        </p:nvSpPr>
        <p:spPr>
          <a:xfrm>
            <a:off x="5393853" y="4844311"/>
            <a:ext cx="181506" cy="8808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2-3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4499" name="직사각형 4498">
            <a:extLst>
              <a:ext uri="{FF2B5EF4-FFF2-40B4-BE49-F238E27FC236}">
                <a16:creationId xmlns:a16="http://schemas.microsoft.com/office/drawing/2014/main" id="{A2502567-8165-2431-1E58-6F394FFC08F8}"/>
              </a:ext>
            </a:extLst>
          </p:cNvPr>
          <p:cNvSpPr/>
          <p:nvPr/>
        </p:nvSpPr>
        <p:spPr>
          <a:xfrm>
            <a:off x="1893734" y="5678036"/>
            <a:ext cx="181506" cy="8808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2-1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4500" name="직사각형 4499">
            <a:extLst>
              <a:ext uri="{FF2B5EF4-FFF2-40B4-BE49-F238E27FC236}">
                <a16:creationId xmlns:a16="http://schemas.microsoft.com/office/drawing/2014/main" id="{33B73649-8A7F-65FA-B830-CFD935B61654}"/>
              </a:ext>
            </a:extLst>
          </p:cNvPr>
          <p:cNvSpPr/>
          <p:nvPr/>
        </p:nvSpPr>
        <p:spPr>
          <a:xfrm>
            <a:off x="2039102" y="6497371"/>
            <a:ext cx="181506" cy="8808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2-2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4501" name="직사각형 4500">
            <a:extLst>
              <a:ext uri="{FF2B5EF4-FFF2-40B4-BE49-F238E27FC236}">
                <a16:creationId xmlns:a16="http://schemas.microsoft.com/office/drawing/2014/main" id="{594E1B6F-B0A0-0BE3-ADD2-A3BF5961DC65}"/>
              </a:ext>
            </a:extLst>
          </p:cNvPr>
          <p:cNvSpPr/>
          <p:nvPr/>
        </p:nvSpPr>
        <p:spPr>
          <a:xfrm>
            <a:off x="5582652" y="5656956"/>
            <a:ext cx="181506" cy="8808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2-3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4503" name="직사각형 4502">
            <a:extLst>
              <a:ext uri="{FF2B5EF4-FFF2-40B4-BE49-F238E27FC236}">
                <a16:creationId xmlns:a16="http://schemas.microsoft.com/office/drawing/2014/main" id="{734E8A8F-A52D-963A-E012-9E9C856F9F0B}"/>
              </a:ext>
            </a:extLst>
          </p:cNvPr>
          <p:cNvSpPr/>
          <p:nvPr/>
        </p:nvSpPr>
        <p:spPr>
          <a:xfrm>
            <a:off x="6254784" y="2625188"/>
            <a:ext cx="181506" cy="8808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2-2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4504" name="직사각형 4503">
            <a:extLst>
              <a:ext uri="{FF2B5EF4-FFF2-40B4-BE49-F238E27FC236}">
                <a16:creationId xmlns:a16="http://schemas.microsoft.com/office/drawing/2014/main" id="{2015E1B6-4446-A965-5CC4-09869EC1E0F4}"/>
              </a:ext>
            </a:extLst>
          </p:cNvPr>
          <p:cNvSpPr/>
          <p:nvPr/>
        </p:nvSpPr>
        <p:spPr>
          <a:xfrm>
            <a:off x="6254784" y="3049030"/>
            <a:ext cx="181506" cy="8808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2-3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4505" name="직사각형 4504">
            <a:extLst>
              <a:ext uri="{FF2B5EF4-FFF2-40B4-BE49-F238E27FC236}">
                <a16:creationId xmlns:a16="http://schemas.microsoft.com/office/drawing/2014/main" id="{7D840F9F-9392-A4AA-2EF8-212D69F273F5}"/>
              </a:ext>
            </a:extLst>
          </p:cNvPr>
          <p:cNvSpPr/>
          <p:nvPr/>
        </p:nvSpPr>
        <p:spPr>
          <a:xfrm>
            <a:off x="6254784" y="3780563"/>
            <a:ext cx="181506" cy="8808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3-1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4506" name="직사각형 4505">
            <a:extLst>
              <a:ext uri="{FF2B5EF4-FFF2-40B4-BE49-F238E27FC236}">
                <a16:creationId xmlns:a16="http://schemas.microsoft.com/office/drawing/2014/main" id="{F94135FB-4A59-845F-C5BC-A4C3C2C919FB}"/>
              </a:ext>
            </a:extLst>
          </p:cNvPr>
          <p:cNvSpPr/>
          <p:nvPr/>
        </p:nvSpPr>
        <p:spPr>
          <a:xfrm>
            <a:off x="6254784" y="4599137"/>
            <a:ext cx="181506" cy="8808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3-2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4507" name="직사각형 4506">
            <a:extLst>
              <a:ext uri="{FF2B5EF4-FFF2-40B4-BE49-F238E27FC236}">
                <a16:creationId xmlns:a16="http://schemas.microsoft.com/office/drawing/2014/main" id="{80D3946B-BA46-CF4D-75FB-5806F00D6067}"/>
              </a:ext>
            </a:extLst>
          </p:cNvPr>
          <p:cNvSpPr/>
          <p:nvPr/>
        </p:nvSpPr>
        <p:spPr>
          <a:xfrm>
            <a:off x="6254784" y="5149696"/>
            <a:ext cx="181506" cy="8808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3-3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4508" name="직사각형 4507">
            <a:extLst>
              <a:ext uri="{FF2B5EF4-FFF2-40B4-BE49-F238E27FC236}">
                <a16:creationId xmlns:a16="http://schemas.microsoft.com/office/drawing/2014/main" id="{125C3BF5-EB55-1E09-6849-AFDD7C77AF77}"/>
              </a:ext>
            </a:extLst>
          </p:cNvPr>
          <p:cNvSpPr/>
          <p:nvPr/>
        </p:nvSpPr>
        <p:spPr>
          <a:xfrm>
            <a:off x="6254784" y="5700255"/>
            <a:ext cx="181506" cy="8808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3-4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4509" name="직사각형 4508">
            <a:extLst>
              <a:ext uri="{FF2B5EF4-FFF2-40B4-BE49-F238E27FC236}">
                <a16:creationId xmlns:a16="http://schemas.microsoft.com/office/drawing/2014/main" id="{72D9B136-A00F-5BFC-6430-35BB0362DF66}"/>
              </a:ext>
            </a:extLst>
          </p:cNvPr>
          <p:cNvSpPr/>
          <p:nvPr/>
        </p:nvSpPr>
        <p:spPr>
          <a:xfrm>
            <a:off x="2770643" y="5898996"/>
            <a:ext cx="181506" cy="8808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2-4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883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0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15684</TotalTime>
  <Words>830</Words>
  <Application>Microsoft Office PowerPoint</Application>
  <PresentationFormat>와이드스크린</PresentationFormat>
  <Paragraphs>156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나눔스퀘어_ac Light</vt:lpstr>
      <vt:lpstr>나눔스퀘어OTF_ac Light</vt:lpstr>
      <vt:lpstr>맑은 고딕</vt:lpstr>
      <vt:lpstr>빛의 계승자 Regular</vt:lpstr>
      <vt:lpstr>Arial</vt:lpstr>
      <vt:lpstr>Wingdings</vt:lpstr>
      <vt:lpstr>Office 테마</vt:lpstr>
      <vt:lpstr>WK _엔드 페이즈</vt:lpstr>
      <vt:lpstr>History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치웅</dc:creator>
  <cp:lastModifiedBy>치웅 한</cp:lastModifiedBy>
  <cp:revision>109</cp:revision>
  <dcterms:created xsi:type="dcterms:W3CDTF">2021-09-09T05:46:45Z</dcterms:created>
  <dcterms:modified xsi:type="dcterms:W3CDTF">2023-09-24T09:23:58Z</dcterms:modified>
</cp:coreProperties>
</file>