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70" r:id="rId3"/>
    <p:sldId id="365" r:id="rId4"/>
    <p:sldId id="379" r:id="rId5"/>
    <p:sldId id="371" r:id="rId6"/>
    <p:sldId id="373" r:id="rId7"/>
    <p:sldId id="372" r:id="rId8"/>
    <p:sldId id="374" r:id="rId9"/>
    <p:sldId id="375" r:id="rId10"/>
    <p:sldId id="380" r:id="rId11"/>
    <p:sldId id="376" r:id="rId12"/>
    <p:sldId id="378" r:id="rId13"/>
    <p:sldId id="368" r:id="rId14"/>
    <p:sldId id="369" r:id="rId15"/>
    <p:sldId id="3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673EE00-F2E8-4DCC-8971-C68C470ED32C}">
          <p14:sldIdLst>
            <p14:sldId id="269"/>
            <p14:sldId id="270"/>
            <p14:sldId id="365"/>
            <p14:sldId id="379"/>
            <p14:sldId id="371"/>
            <p14:sldId id="373"/>
            <p14:sldId id="372"/>
            <p14:sldId id="374"/>
            <p14:sldId id="375"/>
            <p14:sldId id="380"/>
            <p14:sldId id="376"/>
            <p14:sldId id="378"/>
            <p14:sldId id="368"/>
            <p14:sldId id="369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orient="horz" pos="942" userDrawn="1">
          <p15:clr>
            <a:srgbClr val="A4A3A4"/>
          </p15:clr>
        </p15:guide>
        <p15:guide id="4" pos="3192" userDrawn="1">
          <p15:clr>
            <a:srgbClr val="A4A3A4"/>
          </p15:clr>
        </p15:guide>
        <p15:guide id="5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치웅" initials="한치" lastIdx="1" clrIdx="0">
    <p:extLst>
      <p:ext uri="{19B8F6BF-5375-455C-9EA6-DF929625EA0E}">
        <p15:presenceInfo xmlns:p15="http://schemas.microsoft.com/office/powerpoint/2012/main" userId="5873119a3b28ca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FF00"/>
    <a:srgbClr val="7030A0"/>
    <a:srgbClr val="70AD47"/>
    <a:srgbClr val="2C303D"/>
    <a:srgbClr val="262626"/>
    <a:srgbClr val="2C313D"/>
    <a:srgbClr val="ED7D31"/>
    <a:srgbClr val="2D33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2875" autoAdjust="0"/>
  </p:normalViewPr>
  <p:slideViewPr>
    <p:cSldViewPr snapToGrid="0">
      <p:cViewPr varScale="1">
        <p:scale>
          <a:sx n="148" d="100"/>
          <a:sy n="148" d="100"/>
        </p:scale>
        <p:origin x="1644" y="132"/>
      </p:cViewPr>
      <p:guideLst>
        <p:guide orient="horz" pos="2319"/>
        <p:guide pos="166"/>
        <p:guide orient="horz" pos="942"/>
        <p:guide pos="31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785B3-4195-4809-B25D-B9365DD23D2A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65509-D8F5-4C2B-83CE-8719DB42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6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44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7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36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4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7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07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709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645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47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4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2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F1CF0C-3762-4248-B694-B633DF49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B6A876-F0EE-42E2-A6B2-A5E2D2B65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AA0E6-A876-4117-8CB2-395169E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709"/>
            <a:ext cx="10515600" cy="6627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2262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F1CF0C-3762-4248-B694-B633DF49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B6A876-F0EE-42E2-A6B2-A5E2D2B65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AA0E6-A876-4117-8CB2-395169E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097609"/>
            <a:ext cx="6858000" cy="66278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CF0977C-5E53-4189-880E-5D98777D12BA}"/>
              </a:ext>
            </a:extLst>
          </p:cNvPr>
          <p:cNvCxnSpPr>
            <a:cxnSpLocks/>
          </p:cNvCxnSpPr>
          <p:nvPr userDrawn="1"/>
        </p:nvCxnSpPr>
        <p:spPr>
          <a:xfrm>
            <a:off x="9320212" y="3940390"/>
            <a:ext cx="36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0BD211-F78D-4EA8-A45C-E8863406C2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680212" y="3580390"/>
            <a:ext cx="0" cy="36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672863-6EA0-4934-AF79-6161B53C884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347912" y="3097609"/>
            <a:ext cx="36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EDECD0-D0CE-4FAE-867F-2BC205179A6C}"/>
              </a:ext>
            </a:extLst>
          </p:cNvPr>
          <p:cNvCxnSpPr>
            <a:cxnSpLocks/>
          </p:cNvCxnSpPr>
          <p:nvPr userDrawn="1"/>
        </p:nvCxnSpPr>
        <p:spPr>
          <a:xfrm rot="5400000" flipV="1">
            <a:off x="2707912" y="2737609"/>
            <a:ext cx="0" cy="36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8593A6-82C0-4B32-9082-1292B7E022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6EB6EA-93A6-4BA7-9DEB-EF8064D0DE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E952EA-5C44-41BD-A0AA-3C6FDAFE1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64350" y="0"/>
            <a:ext cx="5314950" cy="510379"/>
          </a:xfrm>
          <a:prstGeom prst="rect">
            <a:avLst/>
          </a:prstGeom>
        </p:spPr>
        <p:txBody>
          <a:bodyPr anchor="ctr"/>
          <a:lstStyle>
            <a:lvl1pPr algn="r">
              <a:defRPr sz="2000" b="0" i="0">
                <a:solidFill>
                  <a:schemeClr val="bg1"/>
                </a:solidFill>
                <a:ea typeface="빛의 계승자 Bold" panose="020B0600000101010101"/>
              </a:defRPr>
            </a:lvl1pPr>
          </a:lstStyle>
          <a:p>
            <a:r>
              <a:rPr lang="ko-KR" altLang="en-US" dirty="0"/>
              <a:t>마스터 제목 스타일 편집 </a:t>
            </a:r>
          </a:p>
        </p:txBody>
      </p:sp>
    </p:spTree>
    <p:extLst>
      <p:ext uri="{BB962C8B-B14F-4D97-AF65-F5344CB8AC3E}">
        <p14:creationId xmlns:p14="http://schemas.microsoft.com/office/powerpoint/2010/main" val="54836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90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9B96268-8F83-4F90-BAD4-E2C821BBD5BF}"/>
              </a:ext>
            </a:extLst>
          </p:cNvPr>
          <p:cNvSpPr txBox="1">
            <a:spLocks/>
          </p:cNvSpPr>
          <p:nvPr/>
        </p:nvSpPr>
        <p:spPr>
          <a:xfrm>
            <a:off x="0" y="3833184"/>
            <a:ext cx="12021082" cy="34046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r"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작성자 </a:t>
            </a:r>
            <a:r>
              <a:rPr lang="en-US" altLang="ko-KR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자유시간쿠키맛</a:t>
            </a:r>
            <a:endParaRPr lang="en-US" altLang="ko-KR" sz="1200" dirty="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56CA4F-803A-4582-AD95-26B6D72B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72" y="3097609"/>
            <a:ext cx="10898910" cy="662781"/>
          </a:xfrm>
        </p:spPr>
        <p:txBody>
          <a:bodyPr/>
          <a:lstStyle/>
          <a:p>
            <a:pPr algn="r"/>
            <a:r>
              <a:rPr lang="en-US" altLang="ko-KR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WK</a:t>
            </a:r>
            <a:r>
              <a:rPr lang="ko-KR" altLang="en-US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전투 </a:t>
            </a:r>
            <a:r>
              <a:rPr lang="ko-KR" altLang="en-US" sz="36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페이즈</a:t>
            </a:r>
            <a:endParaRPr lang="ko-KR" altLang="en-US" sz="36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813175-54B7-60A7-AC78-D9A5F62E7ADC}"/>
              </a:ext>
            </a:extLst>
          </p:cNvPr>
          <p:cNvCxnSpPr>
            <a:cxnSpLocks/>
          </p:cNvCxnSpPr>
          <p:nvPr/>
        </p:nvCxnSpPr>
        <p:spPr>
          <a:xfrm>
            <a:off x="6342845" y="3760390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9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78DDCDB6-F6AF-5DB9-79D7-34D0670BE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81" y="1091946"/>
            <a:ext cx="5574849" cy="3066371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2-4 / (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디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버프 효과 적용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3" y="739525"/>
            <a:ext cx="5882225" cy="2750650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아이콘 지정</a:t>
            </a: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적용된 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디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버프 스킬 별 아이콘 적용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 아이콘에 따라 아이콘 색상 변경 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버프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이로운 효과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 = </a:t>
            </a:r>
            <a:r>
              <a:rPr lang="ko-KR" altLang="en-US" sz="900" b="1" dirty="0">
                <a:solidFill>
                  <a:srgbClr val="00B0F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파란색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ko-KR" altLang="en-US" sz="900" dirty="0" err="1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디버프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해로운 효과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 = </a:t>
            </a:r>
            <a:r>
              <a:rPr lang="ko-KR" altLang="en-US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빨간색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 </a:t>
            </a: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상세 옵션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남은 턴 수 표기 </a:t>
            </a: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아이콘 터치 시 상세 정보 팝업 창 생성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버프 상세 효과 확인 가능</a:t>
            </a: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900" dirty="0" err="1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BattleOption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900" dirty="0" err="1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GameText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565" name="타원 2564">
            <a:extLst>
              <a:ext uri="{FF2B5EF4-FFF2-40B4-BE49-F238E27FC236}">
                <a16:creationId xmlns:a16="http://schemas.microsoft.com/office/drawing/2014/main" id="{4D5DBC51-92A1-C70A-DD4E-3DE9891265F7}"/>
              </a:ext>
            </a:extLst>
          </p:cNvPr>
          <p:cNvSpPr/>
          <p:nvPr/>
        </p:nvSpPr>
        <p:spPr>
          <a:xfrm>
            <a:off x="6156204" y="77297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118B5F-D41F-0D40-9919-F629B063B815}"/>
              </a:ext>
            </a:extLst>
          </p:cNvPr>
          <p:cNvSpPr/>
          <p:nvPr/>
        </p:nvSpPr>
        <p:spPr>
          <a:xfrm>
            <a:off x="6254784" y="1906120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415588-275B-7998-5CC8-409EADB2471D}"/>
              </a:ext>
            </a:extLst>
          </p:cNvPr>
          <p:cNvSpPr/>
          <p:nvPr/>
        </p:nvSpPr>
        <p:spPr>
          <a:xfrm>
            <a:off x="2078017" y="2616131"/>
            <a:ext cx="198000" cy="198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82FDA-8B14-EAF7-1575-F51CF6CB745D}"/>
              </a:ext>
            </a:extLst>
          </p:cNvPr>
          <p:cNvSpPr/>
          <p:nvPr/>
        </p:nvSpPr>
        <p:spPr>
          <a:xfrm>
            <a:off x="2298399" y="2616131"/>
            <a:ext cx="198000" cy="1980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사과 단색으로 채워진">
            <a:extLst>
              <a:ext uri="{FF2B5EF4-FFF2-40B4-BE49-F238E27FC236}">
                <a16:creationId xmlns:a16="http://schemas.microsoft.com/office/drawing/2014/main" id="{E5443761-345A-B47C-14AD-6B5761A13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6944" y="2633222"/>
            <a:ext cx="180909" cy="180909"/>
          </a:xfrm>
          <a:prstGeom prst="rect">
            <a:avLst/>
          </a:prstGeom>
        </p:spPr>
      </p:pic>
      <p:pic>
        <p:nvPicPr>
          <p:cNvPr id="32" name="그래픽 31" descr="머리 안의 뇌 단색으로 채워진">
            <a:extLst>
              <a:ext uri="{FF2B5EF4-FFF2-40B4-BE49-F238E27FC236}">
                <a16:creationId xmlns:a16="http://schemas.microsoft.com/office/drawing/2014/main" id="{934348E9-50A1-954A-7629-28D808A9E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172" y="2616131"/>
            <a:ext cx="180909" cy="180909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049883-3BF2-2D3A-6D39-F6F28FE9490D}"/>
              </a:ext>
            </a:extLst>
          </p:cNvPr>
          <p:cNvSpPr/>
          <p:nvPr/>
        </p:nvSpPr>
        <p:spPr>
          <a:xfrm>
            <a:off x="5399174" y="2562236"/>
            <a:ext cx="198000" cy="198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DCFE5E-B40B-B3D3-E0CB-1518A0F5030A}"/>
              </a:ext>
            </a:extLst>
          </p:cNvPr>
          <p:cNvSpPr/>
          <p:nvPr/>
        </p:nvSpPr>
        <p:spPr>
          <a:xfrm>
            <a:off x="5619556" y="2562236"/>
            <a:ext cx="198000" cy="1980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사과 단색으로 채워진">
            <a:extLst>
              <a:ext uri="{FF2B5EF4-FFF2-40B4-BE49-F238E27FC236}">
                <a16:creationId xmlns:a16="http://schemas.microsoft.com/office/drawing/2014/main" id="{39CA7F81-46B7-C379-55B7-4C210DA10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8101" y="2579327"/>
            <a:ext cx="180909" cy="180909"/>
          </a:xfrm>
          <a:prstGeom prst="rect">
            <a:avLst/>
          </a:prstGeom>
        </p:spPr>
      </p:pic>
      <p:pic>
        <p:nvPicPr>
          <p:cNvPr id="36" name="그래픽 35" descr="머리 안의 뇌 단색으로 채워진">
            <a:extLst>
              <a:ext uri="{FF2B5EF4-FFF2-40B4-BE49-F238E27FC236}">
                <a16:creationId xmlns:a16="http://schemas.microsoft.com/office/drawing/2014/main" id="{54EE3149-91A6-8B94-9C9F-4B5314398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4329" y="2562236"/>
            <a:ext cx="180909" cy="18090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FE08CC-9DBC-0C58-B94A-A82687C29D1D}"/>
              </a:ext>
            </a:extLst>
          </p:cNvPr>
          <p:cNvSpPr txBox="1"/>
          <p:nvPr/>
        </p:nvSpPr>
        <p:spPr>
          <a:xfrm>
            <a:off x="2007889" y="2479300"/>
            <a:ext cx="3365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</a:t>
            </a:r>
            <a:endParaRPr lang="ko-KR" altLang="en-US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48DB2A-8A5A-2EBA-46F2-AFEF3CFBDE17}"/>
              </a:ext>
            </a:extLst>
          </p:cNvPr>
          <p:cNvSpPr txBox="1"/>
          <p:nvPr/>
        </p:nvSpPr>
        <p:spPr>
          <a:xfrm>
            <a:off x="2229123" y="2479300"/>
            <a:ext cx="3365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</a:t>
            </a:r>
            <a:endParaRPr lang="ko-KR" altLang="en-US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5A95EF-4117-75B6-6807-81903C2528FB}"/>
              </a:ext>
            </a:extLst>
          </p:cNvPr>
          <p:cNvSpPr txBox="1"/>
          <p:nvPr/>
        </p:nvSpPr>
        <p:spPr>
          <a:xfrm>
            <a:off x="5550711" y="2426205"/>
            <a:ext cx="3365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867CB5-AF82-A0EF-C7A7-E2AFC5157A74}"/>
              </a:ext>
            </a:extLst>
          </p:cNvPr>
          <p:cNvSpPr txBox="1"/>
          <p:nvPr/>
        </p:nvSpPr>
        <p:spPr>
          <a:xfrm>
            <a:off x="5336939" y="2426205"/>
            <a:ext cx="3365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</a:t>
            </a:r>
            <a:endParaRPr lang="ko-KR" altLang="en-US" sz="1400" b="1" dirty="0"/>
          </a:p>
        </p:txBody>
      </p:sp>
      <p:grpSp>
        <p:nvGrpSpPr>
          <p:cNvPr id="2564" name="그룹 2563">
            <a:extLst>
              <a:ext uri="{FF2B5EF4-FFF2-40B4-BE49-F238E27FC236}">
                <a16:creationId xmlns:a16="http://schemas.microsoft.com/office/drawing/2014/main" id="{05DA63C5-12A7-1046-EB3A-74B8D0ADEA4E}"/>
              </a:ext>
            </a:extLst>
          </p:cNvPr>
          <p:cNvGrpSpPr/>
          <p:nvPr/>
        </p:nvGrpSpPr>
        <p:grpSpPr>
          <a:xfrm>
            <a:off x="2051255" y="2767434"/>
            <a:ext cx="1746643" cy="915418"/>
            <a:chOff x="276225" y="4234428"/>
            <a:chExt cx="1746643" cy="91541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EF1519C-E136-08F7-8477-D5B1E9AB326B}"/>
                </a:ext>
              </a:extLst>
            </p:cNvPr>
            <p:cNvSpPr/>
            <p:nvPr/>
          </p:nvSpPr>
          <p:spPr>
            <a:xfrm>
              <a:off x="276225" y="4295148"/>
              <a:ext cx="1685923" cy="8546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pic>
          <p:nvPicPr>
            <p:cNvPr id="57" name="그래픽 56" descr="머리 안의 뇌 단색으로 채워진">
              <a:extLst>
                <a:ext uri="{FF2B5EF4-FFF2-40B4-BE49-F238E27FC236}">
                  <a16:creationId xmlns:a16="http://schemas.microsoft.com/office/drawing/2014/main" id="{22355E79-ED79-4325-E2EB-C131AE5A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0630" y="4369334"/>
              <a:ext cx="320492" cy="320492"/>
            </a:xfrm>
            <a:prstGeom prst="rect">
              <a:avLst/>
            </a:prstGeom>
          </p:spPr>
        </p:pic>
        <p:sp>
          <p:nvSpPr>
            <p:cNvPr id="58" name="제목 1">
              <a:extLst>
                <a:ext uri="{FF2B5EF4-FFF2-40B4-BE49-F238E27FC236}">
                  <a16:creationId xmlns:a16="http://schemas.microsoft.com/office/drawing/2014/main" id="{7AC9519B-60B9-C840-4CD3-C40400D766D6}"/>
                </a:ext>
              </a:extLst>
            </p:cNvPr>
            <p:cNvSpPr txBox="1">
              <a:spLocks/>
            </p:cNvSpPr>
            <p:nvPr/>
          </p:nvSpPr>
          <p:spPr>
            <a:xfrm>
              <a:off x="742809" y="4369334"/>
              <a:ext cx="1073291" cy="341507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집중력 저하</a:t>
              </a:r>
              <a:endParaRPr lang="en-US" altLang="ko-KR" sz="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6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혹시 내가 병</a:t>
              </a:r>
              <a:r>
                <a:rPr lang="en-US" altLang="ko-KR" sz="6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X</a:t>
              </a:r>
              <a:r>
                <a:rPr lang="ko-KR" altLang="en-US" sz="6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은 아닐까 </a:t>
              </a:r>
              <a:r>
                <a:rPr lang="en-US" altLang="ko-KR" sz="6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– </a:t>
              </a:r>
              <a:r>
                <a:rPr lang="ko-KR" altLang="en-US" sz="600" dirty="0" err="1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우왁밷</a:t>
              </a:r>
              <a:endParaRPr lang="en-US" altLang="ko-KR" sz="6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61" name="제목 1">
              <a:extLst>
                <a:ext uri="{FF2B5EF4-FFF2-40B4-BE49-F238E27FC236}">
                  <a16:creationId xmlns:a16="http://schemas.microsoft.com/office/drawing/2014/main" id="{E56329FC-604F-DDDC-C323-8C5BBBDBA09D}"/>
                </a:ext>
              </a:extLst>
            </p:cNvPr>
            <p:cNvSpPr txBox="1">
              <a:spLocks/>
            </p:cNvSpPr>
            <p:nvPr/>
          </p:nvSpPr>
          <p:spPr>
            <a:xfrm>
              <a:off x="334206" y="4726036"/>
              <a:ext cx="1569960" cy="341507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</a:t>
              </a:r>
              <a:r>
                <a:rPr lang="ko-KR" altLang="en-US" sz="8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턴간 최대 개연성을</a:t>
              </a:r>
              <a:r>
                <a:rPr lang="en-US" altLang="ko-KR" sz="8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2</a:t>
              </a:r>
              <a:r>
                <a:rPr lang="ko-KR" altLang="en-US" sz="8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감소 시킵니다</a:t>
              </a:r>
              <a:r>
                <a:rPr lang="en-US" altLang="ko-KR" sz="8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6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561" name="타원 2560">
              <a:extLst>
                <a:ext uri="{FF2B5EF4-FFF2-40B4-BE49-F238E27FC236}">
                  <a16:creationId xmlns:a16="http://schemas.microsoft.com/office/drawing/2014/main" id="{9922609E-A8FD-E8C1-3562-FDA5D6F893EA}"/>
                </a:ext>
              </a:extLst>
            </p:cNvPr>
            <p:cNvSpPr/>
            <p:nvPr/>
          </p:nvSpPr>
          <p:spPr>
            <a:xfrm>
              <a:off x="1901428" y="4234428"/>
              <a:ext cx="121440" cy="12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X</a:t>
              </a:r>
              <a:endParaRPr lang="ko-KR" altLang="en-US" sz="800" b="1" dirty="0"/>
            </a:p>
          </p:txBody>
        </p:sp>
      </p:grpSp>
      <p:sp>
        <p:nvSpPr>
          <p:cNvPr id="2566" name="직사각형 2565">
            <a:extLst>
              <a:ext uri="{FF2B5EF4-FFF2-40B4-BE49-F238E27FC236}">
                <a16:creationId xmlns:a16="http://schemas.microsoft.com/office/drawing/2014/main" id="{1053F872-EE9F-0FEA-8B8B-0F67B7908F71}"/>
              </a:ext>
            </a:extLst>
          </p:cNvPr>
          <p:cNvSpPr/>
          <p:nvPr/>
        </p:nvSpPr>
        <p:spPr>
          <a:xfrm>
            <a:off x="3460978" y="2716196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567" name="타원 2566">
            <a:extLst>
              <a:ext uri="{FF2B5EF4-FFF2-40B4-BE49-F238E27FC236}">
                <a16:creationId xmlns:a16="http://schemas.microsoft.com/office/drawing/2014/main" id="{E7345B6D-379A-508D-7AA8-60E28FE4A627}"/>
              </a:ext>
            </a:extLst>
          </p:cNvPr>
          <p:cNvSpPr/>
          <p:nvPr/>
        </p:nvSpPr>
        <p:spPr>
          <a:xfrm>
            <a:off x="2003314" y="2557979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E3DE91C-57F3-2995-937B-1CA272A948E2}"/>
              </a:ext>
            </a:extLst>
          </p:cNvPr>
          <p:cNvSpPr txBox="1">
            <a:spLocks/>
          </p:cNvSpPr>
          <p:nvPr/>
        </p:nvSpPr>
        <p:spPr>
          <a:xfrm>
            <a:off x="1371142" y="1826895"/>
            <a:ext cx="1026256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8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GameText</a:t>
            </a: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endParaRPr lang="en-US" altLang="ko-KR" sz="6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6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800" dirty="0" err="1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MainOptionBuffIcon</a:t>
            </a:r>
            <a:r>
              <a:rPr lang="en-US" altLang="ko-KR" sz="8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09F0242-ADBC-CA72-0805-F25545015CC2}"/>
              </a:ext>
            </a:extLst>
          </p:cNvPr>
          <p:cNvSpPr txBox="1">
            <a:spLocks/>
          </p:cNvSpPr>
          <p:nvPr/>
        </p:nvSpPr>
        <p:spPr>
          <a:xfrm>
            <a:off x="2402429" y="2226655"/>
            <a:ext cx="1343783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8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GameText</a:t>
            </a: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endParaRPr lang="en-US" altLang="ko-KR" sz="6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6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800" dirty="0" err="1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MainOptionBuffNameText</a:t>
            </a:r>
            <a:endParaRPr lang="en-US" altLang="ko-KR" sz="8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altLang="ko-KR" sz="8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3931828-7665-F1B8-61C6-541C1FD52866}"/>
              </a:ext>
            </a:extLst>
          </p:cNvPr>
          <p:cNvSpPr txBox="1">
            <a:spLocks/>
          </p:cNvSpPr>
          <p:nvPr/>
        </p:nvSpPr>
        <p:spPr>
          <a:xfrm>
            <a:off x="3952161" y="3287881"/>
            <a:ext cx="1435281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8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GameText</a:t>
            </a: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endParaRPr lang="en-US" altLang="ko-KR" sz="6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- </a:t>
            </a:r>
            <a:r>
              <a:rPr lang="en-US" altLang="ko-KR" sz="800" dirty="0" err="1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MainOptionBuffDecsText</a:t>
            </a:r>
            <a:endParaRPr lang="en-US" altLang="ko-KR" sz="8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ACD3B0D-845C-F06D-A67C-08AA00636F2D}"/>
              </a:ext>
            </a:extLst>
          </p:cNvPr>
          <p:cNvSpPr txBox="1">
            <a:spLocks/>
          </p:cNvSpPr>
          <p:nvPr/>
        </p:nvSpPr>
        <p:spPr>
          <a:xfrm>
            <a:off x="3981444" y="2875486"/>
            <a:ext cx="1435281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8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GameText</a:t>
            </a: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endParaRPr lang="en-US" altLang="ko-KR" sz="6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6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- </a:t>
            </a:r>
            <a:r>
              <a:rPr lang="en-US" altLang="ko-KR" sz="800" dirty="0" err="1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MainOptionBuffDecsText</a:t>
            </a:r>
            <a:r>
              <a:rPr lang="en-US" altLang="ko-KR" sz="8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</a:p>
        </p:txBody>
      </p:sp>
      <p:cxnSp>
        <p:nvCxnSpPr>
          <p:cNvPr id="13" name="직선 연결선 2948">
            <a:extLst>
              <a:ext uri="{FF2B5EF4-FFF2-40B4-BE49-F238E27FC236}">
                <a16:creationId xmlns:a16="http://schemas.microsoft.com/office/drawing/2014/main" id="{3358169E-E665-127F-0732-1EA478F66CCD}"/>
              </a:ext>
            </a:extLst>
          </p:cNvPr>
          <p:cNvCxnSpPr>
            <a:cxnSpLocks/>
            <a:stCxn id="9" idx="2"/>
            <a:endCxn id="57" idx="0"/>
          </p:cNvCxnSpPr>
          <p:nvPr/>
        </p:nvCxnSpPr>
        <p:spPr>
          <a:xfrm rot="16200000" flipH="1">
            <a:off x="1683484" y="2309918"/>
            <a:ext cx="793208" cy="391636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948">
            <a:extLst>
              <a:ext uri="{FF2B5EF4-FFF2-40B4-BE49-F238E27FC236}">
                <a16:creationId xmlns:a16="http://schemas.microsoft.com/office/drawing/2014/main" id="{0E4D1E3C-C595-3DE8-10B1-8CD3E8E8DC57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2692049" y="2557508"/>
            <a:ext cx="430888" cy="333656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948">
            <a:extLst>
              <a:ext uri="{FF2B5EF4-FFF2-40B4-BE49-F238E27FC236}">
                <a16:creationId xmlns:a16="http://schemas.microsoft.com/office/drawing/2014/main" id="{7E49550B-7D3B-1E31-4E12-CCEBF867F776}"/>
              </a:ext>
            </a:extLst>
          </p:cNvPr>
          <p:cNvCxnSpPr>
            <a:cxnSpLocks/>
            <a:stCxn id="11" idx="1"/>
            <a:endCxn id="61" idx="3"/>
          </p:cNvCxnSpPr>
          <p:nvPr/>
        </p:nvCxnSpPr>
        <p:spPr>
          <a:xfrm rot="10800000" flipV="1">
            <a:off x="3679197" y="3429000"/>
            <a:ext cx="272965" cy="796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2948">
            <a:extLst>
              <a:ext uri="{FF2B5EF4-FFF2-40B4-BE49-F238E27FC236}">
                <a16:creationId xmlns:a16="http://schemas.microsoft.com/office/drawing/2014/main" id="{4D1EDE38-10C2-7378-9E2C-D20C2496CCA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552321" y="3016605"/>
            <a:ext cx="429123" cy="121495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D2F29433-470E-0117-8CA3-93B9A16B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9" y="1092645"/>
            <a:ext cx="5567682" cy="306242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3 /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턴 종료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3" y="739525"/>
            <a:ext cx="5882225" cy="303398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종료 기능은 언제나 활성화 되어 있으며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버튼 클릭을 통해 이용 가능</a:t>
            </a: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턴 종료 팝업 생성 조건</a:t>
            </a: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생성 조건 이외의 상황에서는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[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턴 종료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버튼 클릭 시 즉시 턴 종료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현재 보유하고 있는 개연성으로 활용할 수 있는 스킬이 존재할 경우 시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보유한 주사위가 있을 경우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사용이 가능할 경우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턴 종료 확인 팝업 생성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[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턴 종료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버튼 클릭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턴 종료 팝업 내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[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확인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버튼 클릭을 통해 전투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페이즈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종료 및 엔드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페이즈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진입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565" name="타원 2564">
            <a:extLst>
              <a:ext uri="{FF2B5EF4-FFF2-40B4-BE49-F238E27FC236}">
                <a16:creationId xmlns:a16="http://schemas.microsoft.com/office/drawing/2014/main" id="{4D5DBC51-92A1-C70A-DD4E-3DE9891265F7}"/>
              </a:ext>
            </a:extLst>
          </p:cNvPr>
          <p:cNvSpPr/>
          <p:nvPr/>
        </p:nvSpPr>
        <p:spPr>
          <a:xfrm>
            <a:off x="6156204" y="1089768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8C9A5E-CB8A-A4E6-088E-E59C0C196FB5}"/>
              </a:ext>
            </a:extLst>
          </p:cNvPr>
          <p:cNvSpPr/>
          <p:nvPr/>
        </p:nvSpPr>
        <p:spPr>
          <a:xfrm>
            <a:off x="295310" y="2266302"/>
            <a:ext cx="578609" cy="260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73C9701-9A15-76B6-9820-65EC93720C8D}"/>
              </a:ext>
            </a:extLst>
          </p:cNvPr>
          <p:cNvSpPr/>
          <p:nvPr/>
        </p:nvSpPr>
        <p:spPr>
          <a:xfrm>
            <a:off x="234590" y="2205582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cxnSp>
        <p:nvCxnSpPr>
          <p:cNvPr id="48" name="직선 연결선 2948">
            <a:extLst>
              <a:ext uri="{FF2B5EF4-FFF2-40B4-BE49-F238E27FC236}">
                <a16:creationId xmlns:a16="http://schemas.microsoft.com/office/drawing/2014/main" id="{863ABDB9-8B5B-38BF-A4BF-E69811A4BC2C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 rot="16200000" flipH="1">
            <a:off x="264078" y="2847041"/>
            <a:ext cx="1767460" cy="1126387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118B5F-D41F-0D40-9919-F629B063B815}"/>
              </a:ext>
            </a:extLst>
          </p:cNvPr>
          <p:cNvSpPr/>
          <p:nvPr/>
        </p:nvSpPr>
        <p:spPr>
          <a:xfrm>
            <a:off x="6254784" y="2090780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E86073-8238-FF27-E946-7A775F6AAF72}"/>
              </a:ext>
            </a:extLst>
          </p:cNvPr>
          <p:cNvSpPr/>
          <p:nvPr/>
        </p:nvSpPr>
        <p:spPr>
          <a:xfrm>
            <a:off x="262596" y="4293965"/>
            <a:ext cx="2896812" cy="1516100"/>
          </a:xfrm>
          <a:prstGeom prst="rect">
            <a:avLst/>
          </a:prstGeom>
          <a:solidFill>
            <a:schemeClr val="bg2">
              <a:lumMod val="2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4999A1F-C7F4-E03B-BC69-A45883AA195E}"/>
              </a:ext>
            </a:extLst>
          </p:cNvPr>
          <p:cNvSpPr/>
          <p:nvPr/>
        </p:nvSpPr>
        <p:spPr>
          <a:xfrm>
            <a:off x="258450" y="4195265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6B9548-3580-FE4E-C00F-FA6E869809EC}"/>
              </a:ext>
            </a:extLst>
          </p:cNvPr>
          <p:cNvSpPr/>
          <p:nvPr/>
        </p:nvSpPr>
        <p:spPr>
          <a:xfrm>
            <a:off x="443854" y="4733804"/>
            <a:ext cx="2534296" cy="24469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정말 턴을 종료 하시겠습니까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AF48AD0-749F-C2EF-43C5-8E62CBC4DA4B}"/>
              </a:ext>
            </a:extLst>
          </p:cNvPr>
          <p:cNvGrpSpPr/>
          <p:nvPr/>
        </p:nvGrpSpPr>
        <p:grpSpPr>
          <a:xfrm>
            <a:off x="698936" y="5269969"/>
            <a:ext cx="2024132" cy="244699"/>
            <a:chOff x="584614" y="5269969"/>
            <a:chExt cx="2024132" cy="24469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B2BCBF3-4DC9-93E4-B0F5-AA83EBE5BF06}"/>
                </a:ext>
              </a:extLst>
            </p:cNvPr>
            <p:cNvSpPr/>
            <p:nvPr/>
          </p:nvSpPr>
          <p:spPr>
            <a:xfrm>
              <a:off x="1720103" y="5269969"/>
              <a:ext cx="888643" cy="2446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확인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76B4C99-4848-72E8-9772-C26F9FDC2134}"/>
                </a:ext>
              </a:extLst>
            </p:cNvPr>
            <p:cNvSpPr/>
            <p:nvPr/>
          </p:nvSpPr>
          <p:spPr>
            <a:xfrm>
              <a:off x="584614" y="5269969"/>
              <a:ext cx="888643" cy="2446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취소</a:t>
              </a:r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9D55A632-C27B-64C1-C3B4-923EEC258E44}"/>
              </a:ext>
            </a:extLst>
          </p:cNvPr>
          <p:cNvSpPr txBox="1">
            <a:spLocks/>
          </p:cNvSpPr>
          <p:nvPr/>
        </p:nvSpPr>
        <p:spPr>
          <a:xfrm>
            <a:off x="3340666" y="4712807"/>
            <a:ext cx="1123920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8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GameText</a:t>
            </a: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endParaRPr lang="en-US" altLang="ko-KR" sz="6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6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UI_TurnEndConFirmPopup</a:t>
            </a:r>
            <a:endParaRPr lang="en-US" altLang="ko-KR" sz="6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cxnSp>
        <p:nvCxnSpPr>
          <p:cNvPr id="12" name="직선 연결선 2948">
            <a:extLst>
              <a:ext uri="{FF2B5EF4-FFF2-40B4-BE49-F238E27FC236}">
                <a16:creationId xmlns:a16="http://schemas.microsoft.com/office/drawing/2014/main" id="{56BDD37D-895A-136B-91D7-5188D7760F63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 flipV="1">
            <a:off x="2978150" y="4853926"/>
            <a:ext cx="362516" cy="2228"/>
          </a:xfrm>
          <a:prstGeom prst="straightConnector1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F241BF45-BBA1-7496-D86E-07AD1B670554}"/>
              </a:ext>
            </a:extLst>
          </p:cNvPr>
          <p:cNvSpPr txBox="1">
            <a:spLocks/>
          </p:cNvSpPr>
          <p:nvPr/>
        </p:nvSpPr>
        <p:spPr>
          <a:xfrm>
            <a:off x="714979" y="6084727"/>
            <a:ext cx="856555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8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GameText</a:t>
            </a: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endParaRPr lang="en-US" altLang="ko-KR" sz="6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6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UI_Yes</a:t>
            </a:r>
            <a:endParaRPr lang="en-US" altLang="ko-KR" sz="6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31EA477E-D0CD-459F-EC4C-62DF3077B494}"/>
              </a:ext>
            </a:extLst>
          </p:cNvPr>
          <p:cNvSpPr txBox="1">
            <a:spLocks/>
          </p:cNvSpPr>
          <p:nvPr/>
        </p:nvSpPr>
        <p:spPr>
          <a:xfrm>
            <a:off x="1853475" y="6101531"/>
            <a:ext cx="856555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8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GameText</a:t>
            </a: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endParaRPr lang="en-US" altLang="ko-KR" sz="6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6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UI_No</a:t>
            </a:r>
            <a:endParaRPr lang="en-US" altLang="ko-KR" sz="6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cxnSp>
        <p:nvCxnSpPr>
          <p:cNvPr id="24" name="직선 연결선 2948">
            <a:extLst>
              <a:ext uri="{FF2B5EF4-FFF2-40B4-BE49-F238E27FC236}">
                <a16:creationId xmlns:a16="http://schemas.microsoft.com/office/drawing/2014/main" id="{EF8B3536-E3CF-2026-E810-8384E2281C2E}"/>
              </a:ext>
            </a:extLst>
          </p:cNvPr>
          <p:cNvCxnSpPr>
            <a:cxnSpLocks/>
            <a:stCxn id="50" idx="2"/>
            <a:endCxn id="19" idx="0"/>
          </p:cNvCxnSpPr>
          <p:nvPr/>
        </p:nvCxnSpPr>
        <p:spPr>
          <a:xfrm flipH="1">
            <a:off x="1143257" y="5514668"/>
            <a:ext cx="1" cy="570059"/>
          </a:xfrm>
          <a:prstGeom prst="straightConnector1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2948">
            <a:extLst>
              <a:ext uri="{FF2B5EF4-FFF2-40B4-BE49-F238E27FC236}">
                <a16:creationId xmlns:a16="http://schemas.microsoft.com/office/drawing/2014/main" id="{980DD698-5D46-CA74-E6F0-8C7007320ED2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2278747" y="5514668"/>
            <a:ext cx="3006" cy="586863"/>
          </a:xfrm>
          <a:prstGeom prst="straightConnector1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3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EEC53F-F409-A4A1-7791-B2763C2FA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9" y="1091885"/>
            <a:ext cx="5575276" cy="306660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 사항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.1 /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최초 선택 캐릭터 및 개연성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 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4" y="739526"/>
            <a:ext cx="5882225" cy="4626224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페이즈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시작 시 최초 선택 캐릭터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전투 이후 최초 진입 시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정보 중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ID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값이 가장 낮은 캐릭터 자동 선택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Hero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ID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열 참조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턴 종료 이후 재 진입 시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자신이 전 턴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배틀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페이즈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내에서 마지막으로 사용했던 캐릭터 자동 선택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개연성 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기본 개연성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스킬을 사용하는 기본 재화로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스테이지 진행하는 동안 지속 적용되며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매 턴마다 회복 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스테이지 기본 제공 수치 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스토리 진행 보상 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</a:t>
            </a:r>
            <a:r>
              <a:rPr lang="en-US" altLang="ko-KR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캐릭터 </a:t>
            </a:r>
            <a:r>
              <a:rPr lang="en-US" altLang="ko-KR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장착 </a:t>
            </a:r>
            <a:r>
              <a:rPr lang="en-US" altLang="ko-KR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조합</a:t>
            </a:r>
            <a:r>
              <a:rPr lang="en-US" altLang="ko-KR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 </a:t>
            </a:r>
            <a:r>
              <a:rPr lang="ko-KR" altLang="en-US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효과 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(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디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버프 효과</a:t>
            </a:r>
            <a:endParaRPr lang="en-US" altLang="ko-KR" sz="9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스테이지 개연성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= Chapter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BaseProbability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열 참조 </a:t>
            </a:r>
            <a:b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스토리 진행 보상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=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Reward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RewardOption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열 참조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[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제작 예정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</a:t>
            </a:r>
            <a:b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DEM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캐릭터 효과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= - DEM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캐릭터 보유 효과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=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MachinaCard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EquipOption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[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제작 예정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</a:t>
            </a:r>
            <a:b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DEM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캐릭터 조합 효과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=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MachinaCard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CombinationOption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[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제작 예정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</a:t>
            </a:r>
            <a:b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디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버프 효과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678" name="타원 2677">
            <a:extLst>
              <a:ext uri="{FF2B5EF4-FFF2-40B4-BE49-F238E27FC236}">
                <a16:creationId xmlns:a16="http://schemas.microsoft.com/office/drawing/2014/main" id="{DB36025E-F891-EF89-AA9B-06F478D71B46}"/>
              </a:ext>
            </a:extLst>
          </p:cNvPr>
          <p:cNvSpPr/>
          <p:nvPr/>
        </p:nvSpPr>
        <p:spPr>
          <a:xfrm>
            <a:off x="6156204" y="77297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679" name="직사각형 2678">
            <a:extLst>
              <a:ext uri="{FF2B5EF4-FFF2-40B4-BE49-F238E27FC236}">
                <a16:creationId xmlns:a16="http://schemas.microsoft.com/office/drawing/2014/main" id="{E898F8EE-7439-F7D0-AAAA-B0674D5B718E}"/>
              </a:ext>
            </a:extLst>
          </p:cNvPr>
          <p:cNvSpPr/>
          <p:nvPr/>
        </p:nvSpPr>
        <p:spPr>
          <a:xfrm>
            <a:off x="295111" y="2554292"/>
            <a:ext cx="420371" cy="403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0" name="타원 2679">
            <a:extLst>
              <a:ext uri="{FF2B5EF4-FFF2-40B4-BE49-F238E27FC236}">
                <a16:creationId xmlns:a16="http://schemas.microsoft.com/office/drawing/2014/main" id="{0743FB44-B59F-D1C5-7E49-A33EC1DD9B65}"/>
              </a:ext>
            </a:extLst>
          </p:cNvPr>
          <p:cNvSpPr/>
          <p:nvPr/>
        </p:nvSpPr>
        <p:spPr>
          <a:xfrm>
            <a:off x="6156204" y="1904180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677" name="타원 2676">
            <a:extLst>
              <a:ext uri="{FF2B5EF4-FFF2-40B4-BE49-F238E27FC236}">
                <a16:creationId xmlns:a16="http://schemas.microsoft.com/office/drawing/2014/main" id="{95F5ECF2-7F1A-13EE-9372-74878E727420}"/>
              </a:ext>
            </a:extLst>
          </p:cNvPr>
          <p:cNvSpPr/>
          <p:nvPr/>
        </p:nvSpPr>
        <p:spPr>
          <a:xfrm>
            <a:off x="234908" y="2489252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4F580E-6EA2-C908-9CCF-C5EF4435E42A}"/>
              </a:ext>
            </a:extLst>
          </p:cNvPr>
          <p:cNvSpPr/>
          <p:nvPr/>
        </p:nvSpPr>
        <p:spPr>
          <a:xfrm>
            <a:off x="3231814" y="3691584"/>
            <a:ext cx="697249" cy="403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725CA12-EA2A-AC20-EBB4-8ABC97B1240F}"/>
              </a:ext>
            </a:extLst>
          </p:cNvPr>
          <p:cNvSpPr/>
          <p:nvPr/>
        </p:nvSpPr>
        <p:spPr>
          <a:xfrm>
            <a:off x="3171611" y="3627820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C1724CC-70B6-E2BF-665B-C492B433C81E}"/>
              </a:ext>
            </a:extLst>
          </p:cNvPr>
          <p:cNvSpPr txBox="1">
            <a:spLocks/>
          </p:cNvSpPr>
          <p:nvPr/>
        </p:nvSpPr>
        <p:spPr>
          <a:xfrm>
            <a:off x="4032553" y="3606327"/>
            <a:ext cx="856555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8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GameText</a:t>
            </a: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endParaRPr lang="en-US" altLang="ko-KR" sz="6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6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UI_Cost</a:t>
            </a:r>
            <a:r>
              <a:rPr lang="en-US" altLang="ko-KR" sz="6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9FE32DA-0AEB-9F97-156F-3158F8469AF8}"/>
              </a:ext>
            </a:extLst>
          </p:cNvPr>
          <p:cNvSpPr txBox="1">
            <a:spLocks/>
          </p:cNvSpPr>
          <p:nvPr/>
        </p:nvSpPr>
        <p:spPr>
          <a:xfrm>
            <a:off x="4032552" y="3953732"/>
            <a:ext cx="856555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8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GameText</a:t>
            </a: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endParaRPr lang="en-US" altLang="ko-KR" sz="6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6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UI_MaxCost</a:t>
            </a:r>
            <a:endParaRPr lang="en-US" altLang="ko-KR" sz="6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EA37F6-C98E-0925-9456-90A7C55351DA}"/>
              </a:ext>
            </a:extLst>
          </p:cNvPr>
          <p:cNvSpPr/>
          <p:nvPr/>
        </p:nvSpPr>
        <p:spPr>
          <a:xfrm>
            <a:off x="3438192" y="3701903"/>
            <a:ext cx="284491" cy="961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0" name="직선 연결선 2948">
            <a:extLst>
              <a:ext uri="{FF2B5EF4-FFF2-40B4-BE49-F238E27FC236}">
                <a16:creationId xmlns:a16="http://schemas.microsoft.com/office/drawing/2014/main" id="{D33658A2-4F45-A833-D83D-292CD2AF456C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>
            <a:off x="3722683" y="3747446"/>
            <a:ext cx="309870" cy="2553"/>
          </a:xfrm>
          <a:prstGeom prst="straightConnector1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89B71D-70B0-9C80-EE69-3AE123F4C89D}"/>
              </a:ext>
            </a:extLst>
          </p:cNvPr>
          <p:cNvSpPr/>
          <p:nvPr/>
        </p:nvSpPr>
        <p:spPr>
          <a:xfrm>
            <a:off x="3611950" y="3842460"/>
            <a:ext cx="284491" cy="961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6" name="직선 연결선 2948">
            <a:extLst>
              <a:ext uri="{FF2B5EF4-FFF2-40B4-BE49-F238E27FC236}">
                <a16:creationId xmlns:a16="http://schemas.microsoft.com/office/drawing/2014/main" id="{3D00BAB9-32EB-1D8D-D419-0C3DF16D2794}"/>
              </a:ext>
            </a:extLst>
          </p:cNvPr>
          <p:cNvCxnSpPr>
            <a:cxnSpLocks/>
            <a:stCxn id="5" idx="0"/>
            <a:endCxn id="15" idx="3"/>
          </p:cNvCxnSpPr>
          <p:nvPr/>
        </p:nvCxnSpPr>
        <p:spPr>
          <a:xfrm rot="16200000" flipV="1">
            <a:off x="4147048" y="3639949"/>
            <a:ext cx="63176" cy="564389"/>
          </a:xfrm>
          <a:prstGeom prst="bentConnector2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8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7FB0D7-6E0C-9FB2-BD7A-24D223361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" t="46718" r="68174" b="33753"/>
          <a:stretch/>
        </p:blipFill>
        <p:spPr>
          <a:xfrm>
            <a:off x="255043" y="4315335"/>
            <a:ext cx="5575273" cy="192388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FCD7D14-CF07-374B-0A7A-AAFF58867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9" y="1091885"/>
            <a:ext cx="5575276" cy="306660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 사항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.2 /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능력치 적용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4" y="739526"/>
            <a:ext cx="5882225" cy="4843466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플레이어 능력치 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공유 요소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변경 여부 관계 없이 모든 캐릭터 공통 적용 사항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HP 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플레이어의 체력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스테이지 진행 간 별도의 초기화 없이 유지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EX)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현재 전투 종료 시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HP:50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 다음 전투 진행 시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HP:50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으로 시작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 방식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= 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기본 체력 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*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스테이지 보정치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</a:t>
            </a:r>
            <a:r>
              <a:rPr lang="en-US" altLang="ko-KR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캐릭터 </a:t>
            </a:r>
            <a:r>
              <a:rPr lang="en-US" altLang="ko-KR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장착 </a:t>
            </a:r>
            <a:r>
              <a:rPr lang="en-US" altLang="ko-KR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조합</a:t>
            </a:r>
            <a:r>
              <a:rPr lang="en-US" altLang="ko-KR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효과 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스토리 보상 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(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디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버프 효과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기본 체력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= Global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BaseHP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DEM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장착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조합 효과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=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MachinaCard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/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EquipOption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&amp;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CombinationOption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열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[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제작 예정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스토리 보상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= Stage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RewardOption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열 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[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제작 예정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Item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OwnOption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열 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[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제작 예정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</a:t>
            </a:r>
            <a:b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디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버프 효과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= Option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SkillOption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DiceOption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시트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OptionValue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열</a:t>
            </a:r>
            <a:endParaRPr lang="en-US" altLang="ko-KR" sz="9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주요 능력치 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1.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체력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2.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방어력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3.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치명타율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4.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행운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 방식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= 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각 </a:t>
            </a:r>
            <a:r>
              <a:rPr lang="ko-KR" altLang="en-US" sz="9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스텟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기본 수치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*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스테이지 보정치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</a:t>
            </a:r>
            <a:r>
              <a:rPr lang="en-US" altLang="ko-KR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캐릭터 </a:t>
            </a:r>
            <a:r>
              <a:rPr lang="en-US" altLang="ko-KR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장착 </a:t>
            </a:r>
            <a:r>
              <a:rPr lang="en-US" altLang="ko-KR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조합</a:t>
            </a:r>
            <a:r>
              <a:rPr lang="en-US" altLang="ko-KR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효과 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스토리 보상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디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버프 효과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기본 공격력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= Global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BaseAttack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기본 방어력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= Global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BaseDefence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기본 치명타율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= Global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BaseCriticalRate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기본 행운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=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Global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BaseLuck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디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버프 효과 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고유 요소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선택한 캐릭터에 따라 달라지는 정보 및 능력치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이름</a:t>
            </a:r>
            <a:b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	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&gt; Hero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Name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열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b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kumimoji="0" lang="ko-KR" altLang="en-US" sz="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아이콘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	&gt; Hero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HeroIcon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열</a:t>
            </a: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b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타입</a:t>
            </a:r>
            <a:b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	&gt;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Hero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WeaponType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열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피로도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	&gt; Hero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HeroStamina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열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679" name="직사각형 2678">
            <a:extLst>
              <a:ext uri="{FF2B5EF4-FFF2-40B4-BE49-F238E27FC236}">
                <a16:creationId xmlns:a16="http://schemas.microsoft.com/office/drawing/2014/main" id="{E898F8EE-7439-F7D0-AAAA-B0674D5B718E}"/>
              </a:ext>
            </a:extLst>
          </p:cNvPr>
          <p:cNvSpPr/>
          <p:nvPr/>
        </p:nvSpPr>
        <p:spPr>
          <a:xfrm>
            <a:off x="295111" y="2537138"/>
            <a:ext cx="1746190" cy="605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6" name="직사각형 2945">
            <a:extLst>
              <a:ext uri="{FF2B5EF4-FFF2-40B4-BE49-F238E27FC236}">
                <a16:creationId xmlns:a16="http://schemas.microsoft.com/office/drawing/2014/main" id="{14AAA20C-E62C-0873-2B0B-558A0B7BD1D8}"/>
              </a:ext>
            </a:extLst>
          </p:cNvPr>
          <p:cNvSpPr/>
          <p:nvPr/>
        </p:nvSpPr>
        <p:spPr>
          <a:xfrm>
            <a:off x="1612522" y="5199962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2947" name="직선 연결선 2948">
            <a:extLst>
              <a:ext uri="{FF2B5EF4-FFF2-40B4-BE49-F238E27FC236}">
                <a16:creationId xmlns:a16="http://schemas.microsoft.com/office/drawing/2014/main" id="{CE36AF1F-0BBE-8C95-5B79-6216A77499A8}"/>
              </a:ext>
            </a:extLst>
          </p:cNvPr>
          <p:cNvCxnSpPr>
            <a:cxnSpLocks/>
            <a:stCxn id="2679" idx="2"/>
          </p:cNvCxnSpPr>
          <p:nvPr/>
        </p:nvCxnSpPr>
        <p:spPr>
          <a:xfrm rot="16200000" flipH="1">
            <a:off x="1576493" y="2734158"/>
            <a:ext cx="1076889" cy="1893462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0" name="직사각형 2949">
            <a:extLst>
              <a:ext uri="{FF2B5EF4-FFF2-40B4-BE49-F238E27FC236}">
                <a16:creationId xmlns:a16="http://schemas.microsoft.com/office/drawing/2014/main" id="{6535B66F-BAC1-3A46-F51D-8E85B20034CF}"/>
              </a:ext>
            </a:extLst>
          </p:cNvPr>
          <p:cNvSpPr/>
          <p:nvPr/>
        </p:nvSpPr>
        <p:spPr>
          <a:xfrm>
            <a:off x="1615216" y="5293557"/>
            <a:ext cx="4167398" cy="371527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1" name="직사각형 2950">
            <a:extLst>
              <a:ext uri="{FF2B5EF4-FFF2-40B4-BE49-F238E27FC236}">
                <a16:creationId xmlns:a16="http://schemas.microsoft.com/office/drawing/2014/main" id="{8AE36E71-22E1-4274-6FAC-85470B10A862}"/>
              </a:ext>
            </a:extLst>
          </p:cNvPr>
          <p:cNvSpPr/>
          <p:nvPr/>
        </p:nvSpPr>
        <p:spPr>
          <a:xfrm>
            <a:off x="273878" y="5745768"/>
            <a:ext cx="5508736" cy="46710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3" name="직사각형 2952">
            <a:extLst>
              <a:ext uri="{FF2B5EF4-FFF2-40B4-BE49-F238E27FC236}">
                <a16:creationId xmlns:a16="http://schemas.microsoft.com/office/drawing/2014/main" id="{FBF52F8C-7C88-B7ED-5979-B0ECD7A2207B}"/>
              </a:ext>
            </a:extLst>
          </p:cNvPr>
          <p:cNvSpPr/>
          <p:nvPr/>
        </p:nvSpPr>
        <p:spPr>
          <a:xfrm>
            <a:off x="6254784" y="1221632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960" name="직사각형 2959">
            <a:extLst>
              <a:ext uri="{FF2B5EF4-FFF2-40B4-BE49-F238E27FC236}">
                <a16:creationId xmlns:a16="http://schemas.microsoft.com/office/drawing/2014/main" id="{226757AC-E85D-979F-874B-00EE3AA1BFCE}"/>
              </a:ext>
            </a:extLst>
          </p:cNvPr>
          <p:cNvSpPr/>
          <p:nvPr/>
        </p:nvSpPr>
        <p:spPr>
          <a:xfrm>
            <a:off x="1615216" y="4365024"/>
            <a:ext cx="522677" cy="371527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1" name="직사각형 2960">
            <a:extLst>
              <a:ext uri="{FF2B5EF4-FFF2-40B4-BE49-F238E27FC236}">
                <a16:creationId xmlns:a16="http://schemas.microsoft.com/office/drawing/2014/main" id="{2D6FF088-DC31-C100-41A7-E706F951049B}"/>
              </a:ext>
            </a:extLst>
          </p:cNvPr>
          <p:cNvSpPr/>
          <p:nvPr/>
        </p:nvSpPr>
        <p:spPr>
          <a:xfrm>
            <a:off x="2204289" y="4382920"/>
            <a:ext cx="1427553" cy="371527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2" name="직사각형 2961">
            <a:extLst>
              <a:ext uri="{FF2B5EF4-FFF2-40B4-BE49-F238E27FC236}">
                <a16:creationId xmlns:a16="http://schemas.microsoft.com/office/drawing/2014/main" id="{F06BFB41-2B6C-3115-97BA-4DF310591D9D}"/>
              </a:ext>
            </a:extLst>
          </p:cNvPr>
          <p:cNvSpPr/>
          <p:nvPr/>
        </p:nvSpPr>
        <p:spPr>
          <a:xfrm>
            <a:off x="2139485" y="4888169"/>
            <a:ext cx="3617371" cy="25376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3" name="직사각형 2962">
            <a:extLst>
              <a:ext uri="{FF2B5EF4-FFF2-40B4-BE49-F238E27FC236}">
                <a16:creationId xmlns:a16="http://schemas.microsoft.com/office/drawing/2014/main" id="{5EC17AC4-5454-2630-B09A-52E67A29D911}"/>
              </a:ext>
            </a:extLst>
          </p:cNvPr>
          <p:cNvSpPr/>
          <p:nvPr/>
        </p:nvSpPr>
        <p:spPr>
          <a:xfrm>
            <a:off x="1612522" y="4265914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1-5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964" name="직사각형 2963">
            <a:extLst>
              <a:ext uri="{FF2B5EF4-FFF2-40B4-BE49-F238E27FC236}">
                <a16:creationId xmlns:a16="http://schemas.microsoft.com/office/drawing/2014/main" id="{FE9670C2-DA63-FEE8-F217-AF2834D1E4FF}"/>
              </a:ext>
            </a:extLst>
          </p:cNvPr>
          <p:cNvSpPr/>
          <p:nvPr/>
        </p:nvSpPr>
        <p:spPr>
          <a:xfrm>
            <a:off x="2204717" y="4276679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1-3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965" name="직사각형 2964">
            <a:extLst>
              <a:ext uri="{FF2B5EF4-FFF2-40B4-BE49-F238E27FC236}">
                <a16:creationId xmlns:a16="http://schemas.microsoft.com/office/drawing/2014/main" id="{CAE3BDBB-5299-A220-7832-53EC84C10E4C}"/>
              </a:ext>
            </a:extLst>
          </p:cNvPr>
          <p:cNvSpPr/>
          <p:nvPr/>
        </p:nvSpPr>
        <p:spPr>
          <a:xfrm>
            <a:off x="2136099" y="4786240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1-6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966" name="직사각형 2965">
            <a:extLst>
              <a:ext uri="{FF2B5EF4-FFF2-40B4-BE49-F238E27FC236}">
                <a16:creationId xmlns:a16="http://schemas.microsoft.com/office/drawing/2014/main" id="{F17B1F48-6067-BA7B-AF39-F73E042DC7D0}"/>
              </a:ext>
            </a:extLst>
          </p:cNvPr>
          <p:cNvSpPr/>
          <p:nvPr/>
        </p:nvSpPr>
        <p:spPr>
          <a:xfrm>
            <a:off x="273878" y="5671029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967" name="직사각형 2966">
            <a:extLst>
              <a:ext uri="{FF2B5EF4-FFF2-40B4-BE49-F238E27FC236}">
                <a16:creationId xmlns:a16="http://schemas.microsoft.com/office/drawing/2014/main" id="{F6A04015-AE3C-0E20-1FC2-40126857574B}"/>
              </a:ext>
            </a:extLst>
          </p:cNvPr>
          <p:cNvSpPr/>
          <p:nvPr/>
        </p:nvSpPr>
        <p:spPr>
          <a:xfrm>
            <a:off x="6254784" y="2718086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968" name="직사각형 2967">
            <a:extLst>
              <a:ext uri="{FF2B5EF4-FFF2-40B4-BE49-F238E27FC236}">
                <a16:creationId xmlns:a16="http://schemas.microsoft.com/office/drawing/2014/main" id="{4C92C5F1-A28D-71FD-6FC9-4D8C0EC17690}"/>
              </a:ext>
            </a:extLst>
          </p:cNvPr>
          <p:cNvSpPr/>
          <p:nvPr/>
        </p:nvSpPr>
        <p:spPr>
          <a:xfrm>
            <a:off x="6355546" y="5236269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1-3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969" name="직사각형 2968">
            <a:extLst>
              <a:ext uri="{FF2B5EF4-FFF2-40B4-BE49-F238E27FC236}">
                <a16:creationId xmlns:a16="http://schemas.microsoft.com/office/drawing/2014/main" id="{94731AFD-6B5C-69FE-D549-37B79361F960}"/>
              </a:ext>
            </a:extLst>
          </p:cNvPr>
          <p:cNvSpPr/>
          <p:nvPr/>
        </p:nvSpPr>
        <p:spPr>
          <a:xfrm>
            <a:off x="6355546" y="5507694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1-4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970" name="직사각형 2969">
            <a:extLst>
              <a:ext uri="{FF2B5EF4-FFF2-40B4-BE49-F238E27FC236}">
                <a16:creationId xmlns:a16="http://schemas.microsoft.com/office/drawing/2014/main" id="{09DC899A-EDCC-4727-B1CB-A7AA11492334}"/>
              </a:ext>
            </a:extLst>
          </p:cNvPr>
          <p:cNvSpPr/>
          <p:nvPr/>
        </p:nvSpPr>
        <p:spPr>
          <a:xfrm>
            <a:off x="6355546" y="5779119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1-5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971" name="직사각형 2970">
            <a:extLst>
              <a:ext uri="{FF2B5EF4-FFF2-40B4-BE49-F238E27FC236}">
                <a16:creationId xmlns:a16="http://schemas.microsoft.com/office/drawing/2014/main" id="{00079C0E-AE8B-037C-CCD2-62B1283BB1AA}"/>
              </a:ext>
            </a:extLst>
          </p:cNvPr>
          <p:cNvSpPr/>
          <p:nvPr/>
        </p:nvSpPr>
        <p:spPr>
          <a:xfrm>
            <a:off x="6355546" y="6052398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1-6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972" name="직사각형 2971">
            <a:extLst>
              <a:ext uri="{FF2B5EF4-FFF2-40B4-BE49-F238E27FC236}">
                <a16:creationId xmlns:a16="http://schemas.microsoft.com/office/drawing/2014/main" id="{79F61C88-86F7-D8F7-67ED-EBF81D88F460}"/>
              </a:ext>
            </a:extLst>
          </p:cNvPr>
          <p:cNvSpPr/>
          <p:nvPr/>
        </p:nvSpPr>
        <p:spPr>
          <a:xfrm>
            <a:off x="274608" y="4433346"/>
            <a:ext cx="1271070" cy="120048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4" name="직사각형 2973">
            <a:extLst>
              <a:ext uri="{FF2B5EF4-FFF2-40B4-BE49-F238E27FC236}">
                <a16:creationId xmlns:a16="http://schemas.microsoft.com/office/drawing/2014/main" id="{535DDD6F-EC99-D1FE-B31D-4D4EFC875918}"/>
              </a:ext>
            </a:extLst>
          </p:cNvPr>
          <p:cNvSpPr/>
          <p:nvPr/>
        </p:nvSpPr>
        <p:spPr>
          <a:xfrm>
            <a:off x="295111" y="4437391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1-4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3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2FF8D9-9559-260C-2AA0-AB87A0302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7" y="1091885"/>
            <a:ext cx="5575276" cy="306660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 사항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.3 /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변경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4" y="739526"/>
            <a:ext cx="5882225" cy="258694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버튼 클릭을 통한 캐릭터 변경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표기 정보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1.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이름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2.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캐릭터 아이콘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3.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타입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4.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피로도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변경 시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  <a:hlinkClick r:id="rId4" action="ppaction://hlinksldjump"/>
              </a:rPr>
              <a:t>터치 시 캐릭터 고유 요소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변경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0800141-189C-58F4-3FA8-754B91D5C5D0}"/>
              </a:ext>
            </a:extLst>
          </p:cNvPr>
          <p:cNvSpPr/>
          <p:nvPr/>
        </p:nvSpPr>
        <p:spPr>
          <a:xfrm>
            <a:off x="6156204" y="77297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679" name="직사각형 2678">
            <a:extLst>
              <a:ext uri="{FF2B5EF4-FFF2-40B4-BE49-F238E27FC236}">
                <a16:creationId xmlns:a16="http://schemas.microsoft.com/office/drawing/2014/main" id="{E898F8EE-7439-F7D0-AAAA-B0674D5B718E}"/>
              </a:ext>
            </a:extLst>
          </p:cNvPr>
          <p:cNvSpPr/>
          <p:nvPr/>
        </p:nvSpPr>
        <p:spPr>
          <a:xfrm>
            <a:off x="273878" y="1409365"/>
            <a:ext cx="878781" cy="883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31586B-8805-E4CC-22A6-D6DD5B98B984}"/>
              </a:ext>
            </a:extLst>
          </p:cNvPr>
          <p:cNvSpPr/>
          <p:nvPr/>
        </p:nvSpPr>
        <p:spPr>
          <a:xfrm>
            <a:off x="213158" y="1361332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0307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FD4E60-F01A-34C1-6436-463923F7A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80" y="1093389"/>
            <a:ext cx="3815161" cy="2098478"/>
          </a:xfrm>
          <a:prstGeom prst="rect">
            <a:avLst/>
          </a:prstGeom>
        </p:spPr>
      </p:pic>
      <p:pic>
        <p:nvPicPr>
          <p:cNvPr id="2577" name="그림 2576">
            <a:extLst>
              <a:ext uri="{FF2B5EF4-FFF2-40B4-BE49-F238E27FC236}">
                <a16:creationId xmlns:a16="http://schemas.microsoft.com/office/drawing/2014/main" id="{3C68374C-7BE0-1AC1-398C-05C31A3EE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78" y="3524486"/>
            <a:ext cx="5548685" cy="180478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 사항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.4 /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스킬 정보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882225" cy="258694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슬롯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티어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구분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좌상단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슬롯부터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Skill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내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SkillID1~6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티어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및 순서 분류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모든 슬롯에 스킬이 존재하는 것은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X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티어에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따른 개연성 소모 수치 부여 및 스킬 요소 구성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요구 개연성 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이름 및 기본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강화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효과 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관련 정보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이름 및 기본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강화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효과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개연성 정보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	&gt; </a:t>
            </a:r>
            <a:r>
              <a:rPr lang="en-US" altLang="ko-KR" sz="900" dirty="0" err="1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Battle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Skill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참조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946" name="직사각형 2945">
            <a:extLst>
              <a:ext uri="{FF2B5EF4-FFF2-40B4-BE49-F238E27FC236}">
                <a16:creationId xmlns:a16="http://schemas.microsoft.com/office/drawing/2014/main" id="{14AAA20C-E62C-0873-2B0B-558A0B7BD1D8}"/>
              </a:ext>
            </a:extLst>
          </p:cNvPr>
          <p:cNvSpPr/>
          <p:nvPr/>
        </p:nvSpPr>
        <p:spPr>
          <a:xfrm>
            <a:off x="1573045" y="3498842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950" name="직사각형 2949">
            <a:extLst>
              <a:ext uri="{FF2B5EF4-FFF2-40B4-BE49-F238E27FC236}">
                <a16:creationId xmlns:a16="http://schemas.microsoft.com/office/drawing/2014/main" id="{6535B66F-BAC1-3A46-F51D-8E85B20034CF}"/>
              </a:ext>
            </a:extLst>
          </p:cNvPr>
          <p:cNvSpPr/>
          <p:nvPr/>
        </p:nvSpPr>
        <p:spPr>
          <a:xfrm>
            <a:off x="328907" y="3586922"/>
            <a:ext cx="1423932" cy="76988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1C90C3-7068-C161-25FE-44E551AF94AC}"/>
              </a:ext>
            </a:extLst>
          </p:cNvPr>
          <p:cNvSpPr/>
          <p:nvPr/>
        </p:nvSpPr>
        <p:spPr>
          <a:xfrm>
            <a:off x="1800516" y="3547017"/>
            <a:ext cx="241989" cy="29007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621DDE-AB22-0E45-880C-FDD292CFC942}"/>
              </a:ext>
            </a:extLst>
          </p:cNvPr>
          <p:cNvSpPr/>
          <p:nvPr/>
        </p:nvSpPr>
        <p:spPr>
          <a:xfrm>
            <a:off x="1830757" y="3458937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0800141-189C-58F4-3FA8-754B91D5C5D0}"/>
              </a:ext>
            </a:extLst>
          </p:cNvPr>
          <p:cNvSpPr/>
          <p:nvPr/>
        </p:nvSpPr>
        <p:spPr>
          <a:xfrm>
            <a:off x="6156204" y="77297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8F99F2-DC7D-7356-83D0-C11BEFDF9102}"/>
              </a:ext>
            </a:extLst>
          </p:cNvPr>
          <p:cNvSpPr/>
          <p:nvPr/>
        </p:nvSpPr>
        <p:spPr>
          <a:xfrm>
            <a:off x="6342891" y="1625293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C025EA-8151-30B5-DEB3-779192EC8A33}"/>
              </a:ext>
            </a:extLst>
          </p:cNvPr>
          <p:cNvSpPr/>
          <p:nvPr/>
        </p:nvSpPr>
        <p:spPr>
          <a:xfrm>
            <a:off x="6342891" y="1772131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E658C0D-1B5D-E945-45E6-B3FC2CB67F70}"/>
              </a:ext>
            </a:extLst>
          </p:cNvPr>
          <p:cNvCxnSpPr/>
          <p:nvPr/>
        </p:nvCxnSpPr>
        <p:spPr>
          <a:xfrm>
            <a:off x="328907" y="5431794"/>
            <a:ext cx="72121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C1239C-360C-BC85-840F-5F0A52D9943F}"/>
              </a:ext>
            </a:extLst>
          </p:cNvPr>
          <p:cNvSpPr txBox="1"/>
          <p:nvPr/>
        </p:nvSpPr>
        <p:spPr>
          <a:xfrm>
            <a:off x="273380" y="5534320"/>
            <a:ext cx="14794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티어</a:t>
            </a:r>
            <a:r>
              <a:rPr lang="ko-KR" altLang="en-US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상승 방향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올라 갈수록 높은 </a:t>
            </a:r>
            <a:r>
              <a:rPr lang="ko-KR" altLang="en-US" sz="900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티어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049567A-D272-C82A-F0B5-4536DC59F1C8}"/>
              </a:ext>
            </a:extLst>
          </p:cNvPr>
          <p:cNvCxnSpPr>
            <a:cxnSpLocks/>
          </p:cNvCxnSpPr>
          <p:nvPr/>
        </p:nvCxnSpPr>
        <p:spPr>
          <a:xfrm flipV="1">
            <a:off x="1210614" y="4891255"/>
            <a:ext cx="3850783" cy="425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5E8DD25-1E97-53CB-E567-91FD467DFA2F}"/>
              </a:ext>
            </a:extLst>
          </p:cNvPr>
          <p:cNvCxnSpPr>
            <a:cxnSpLocks/>
          </p:cNvCxnSpPr>
          <p:nvPr/>
        </p:nvCxnSpPr>
        <p:spPr>
          <a:xfrm>
            <a:off x="1255690" y="3978584"/>
            <a:ext cx="3805707" cy="0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1B6BB6B-EBF7-7833-2D49-1BBAC5B31415}"/>
              </a:ext>
            </a:extLst>
          </p:cNvPr>
          <p:cNvCxnSpPr>
            <a:cxnSpLocks/>
          </p:cNvCxnSpPr>
          <p:nvPr/>
        </p:nvCxnSpPr>
        <p:spPr>
          <a:xfrm flipV="1">
            <a:off x="1210614" y="3978584"/>
            <a:ext cx="3850783" cy="955196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9" name="직사각형 2678">
            <a:extLst>
              <a:ext uri="{FF2B5EF4-FFF2-40B4-BE49-F238E27FC236}">
                <a16:creationId xmlns:a16="http://schemas.microsoft.com/office/drawing/2014/main" id="{E898F8EE-7439-F7D0-AAAA-B0674D5B718E}"/>
              </a:ext>
            </a:extLst>
          </p:cNvPr>
          <p:cNvSpPr/>
          <p:nvPr/>
        </p:nvSpPr>
        <p:spPr>
          <a:xfrm>
            <a:off x="274395" y="2484675"/>
            <a:ext cx="1992287" cy="705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31586B-8805-E4CC-22A6-D6DD5B98B984}"/>
              </a:ext>
            </a:extLst>
          </p:cNvPr>
          <p:cNvSpPr/>
          <p:nvPr/>
        </p:nvSpPr>
        <p:spPr>
          <a:xfrm>
            <a:off x="213675" y="2436641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cxnSp>
        <p:nvCxnSpPr>
          <p:cNvPr id="5" name="직선 연결선 2948">
            <a:extLst>
              <a:ext uri="{FF2B5EF4-FFF2-40B4-BE49-F238E27FC236}">
                <a16:creationId xmlns:a16="http://schemas.microsoft.com/office/drawing/2014/main" id="{6746236F-CE3E-689C-C9D4-238C3A31ED1E}"/>
              </a:ext>
            </a:extLst>
          </p:cNvPr>
          <p:cNvCxnSpPr>
            <a:cxnSpLocks/>
            <a:stCxn id="2679" idx="2"/>
            <a:endCxn id="2577" idx="0"/>
          </p:cNvCxnSpPr>
          <p:nvPr/>
        </p:nvCxnSpPr>
        <p:spPr>
          <a:xfrm rot="16200000" flipH="1">
            <a:off x="1992028" y="2468292"/>
            <a:ext cx="334705" cy="1777682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49572EAC-46DF-4AA4-749E-1CFE4E864DC7}"/>
              </a:ext>
            </a:extLst>
          </p:cNvPr>
          <p:cNvSpPr txBox="1">
            <a:spLocks/>
          </p:cNvSpPr>
          <p:nvPr/>
        </p:nvSpPr>
        <p:spPr>
          <a:xfrm>
            <a:off x="271065" y="3304685"/>
            <a:ext cx="856555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SkillID1</a:t>
            </a:r>
            <a:endParaRPr lang="en-US" altLang="ko-KR" sz="6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2D3D898-924F-442E-D0E1-A71F540DE606}"/>
              </a:ext>
            </a:extLst>
          </p:cNvPr>
          <p:cNvSpPr txBox="1">
            <a:spLocks/>
          </p:cNvSpPr>
          <p:nvPr/>
        </p:nvSpPr>
        <p:spPr>
          <a:xfrm>
            <a:off x="2161093" y="3304685"/>
            <a:ext cx="856555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SkillID2</a:t>
            </a:r>
            <a:endParaRPr lang="en-US" altLang="ko-KR" sz="6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36C8D5F1-2660-3FD9-2D4E-E1BF22A3C8B6}"/>
              </a:ext>
            </a:extLst>
          </p:cNvPr>
          <p:cNvSpPr txBox="1">
            <a:spLocks/>
          </p:cNvSpPr>
          <p:nvPr/>
        </p:nvSpPr>
        <p:spPr>
          <a:xfrm>
            <a:off x="4050489" y="3304685"/>
            <a:ext cx="856555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SkillID3</a:t>
            </a:r>
            <a:endParaRPr lang="en-US" altLang="ko-KR" sz="6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907A2BA7-38F6-4B9A-49BB-C218651F5099}"/>
              </a:ext>
            </a:extLst>
          </p:cNvPr>
          <p:cNvSpPr txBox="1">
            <a:spLocks/>
          </p:cNvSpPr>
          <p:nvPr/>
        </p:nvSpPr>
        <p:spPr>
          <a:xfrm>
            <a:off x="271065" y="5266775"/>
            <a:ext cx="856555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SkillID4</a:t>
            </a:r>
            <a:endParaRPr lang="en-US" altLang="ko-KR" sz="6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F0CCEB2-5D1B-17BB-CA31-90DDD7FF2200}"/>
              </a:ext>
            </a:extLst>
          </p:cNvPr>
          <p:cNvSpPr txBox="1">
            <a:spLocks/>
          </p:cNvSpPr>
          <p:nvPr/>
        </p:nvSpPr>
        <p:spPr>
          <a:xfrm>
            <a:off x="2161093" y="5266775"/>
            <a:ext cx="856555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SkillID5</a:t>
            </a:r>
            <a:endParaRPr lang="en-US" altLang="ko-KR" sz="6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D74C0710-D634-1C21-134D-E0EC1EB36DBB}"/>
              </a:ext>
            </a:extLst>
          </p:cNvPr>
          <p:cNvSpPr txBox="1">
            <a:spLocks/>
          </p:cNvSpPr>
          <p:nvPr/>
        </p:nvSpPr>
        <p:spPr>
          <a:xfrm>
            <a:off x="4050489" y="5266775"/>
            <a:ext cx="856555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SkillID6</a:t>
            </a:r>
            <a:endParaRPr lang="en-US" altLang="ko-KR" sz="6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27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88D97-5014-4FF6-B0B5-4F339B9B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0960"/>
            <a:ext cx="7105650" cy="510379"/>
          </a:xfrm>
        </p:spPr>
        <p:txBody>
          <a:bodyPr/>
          <a:lstStyle/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History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A4BF077-4CDA-2EE2-8A21-2CFCC3DC0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171970"/>
              </p:ext>
            </p:extLst>
          </p:nvPr>
        </p:nvGraphicFramePr>
        <p:xfrm>
          <a:off x="276224" y="780626"/>
          <a:ext cx="1043505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68">
                  <a:extLst>
                    <a:ext uri="{9D8B030D-6E8A-4147-A177-3AD203B41FA5}">
                      <a16:colId xmlns:a16="http://schemas.microsoft.com/office/drawing/2014/main" val="1695992557"/>
                    </a:ext>
                  </a:extLst>
                </a:gridCol>
                <a:gridCol w="1482408">
                  <a:extLst>
                    <a:ext uri="{9D8B030D-6E8A-4147-A177-3AD203B41FA5}">
                      <a16:colId xmlns:a16="http://schemas.microsoft.com/office/drawing/2014/main" val="4285672121"/>
                    </a:ext>
                  </a:extLst>
                </a:gridCol>
                <a:gridCol w="5311650">
                  <a:extLst>
                    <a:ext uri="{9D8B030D-6E8A-4147-A177-3AD203B41FA5}">
                      <a16:colId xmlns:a16="http://schemas.microsoft.com/office/drawing/2014/main" val="3868522745"/>
                    </a:ext>
                  </a:extLst>
                </a:gridCol>
                <a:gridCol w="3189828">
                  <a:extLst>
                    <a:ext uri="{9D8B030D-6E8A-4147-A177-3AD203B41FA5}">
                      <a16:colId xmlns:a16="http://schemas.microsoft.com/office/drawing/2014/main" val="3446523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Num</a:t>
                      </a: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작성자</a:t>
                      </a: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내용</a:t>
                      </a: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날짜</a:t>
                      </a: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1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1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자유시간쿠키맛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초안 작성</a:t>
                      </a:r>
                      <a:endParaRPr lang="en-US" altLang="ko-KR" sz="800" b="0" i="0" kern="120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  <a:p>
                      <a:pPr latinLnBrk="1"/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-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전투 페이즈 진입 시 적용 사항</a:t>
                      </a:r>
                      <a:b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</a:b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-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능력치 관련 사항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2023 / 09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 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/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 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18 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62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2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자유시간쿠키맛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5~12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 슬라이드 추가</a:t>
                      </a:r>
                      <a:endParaRPr lang="en-US" altLang="ko-KR" sz="800" b="0" i="0" kern="120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  <a:p>
                      <a:pPr latinLnBrk="1"/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-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주사위 소모 방식 </a:t>
                      </a:r>
                      <a:endParaRPr lang="en-US" altLang="ko-KR" sz="800" b="0" i="0" kern="120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  <a:p>
                      <a:pPr latinLnBrk="1"/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-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스킬 사용 및 영향</a:t>
                      </a:r>
                      <a:b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</a:b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-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턴 종료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2023 / 09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20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97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3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자유시간쿠키맛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5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슬라이드 추가</a:t>
                      </a:r>
                      <a:endParaRPr lang="en-US" altLang="ko-KR" sz="800" b="0" i="0" kern="120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  <a:p>
                      <a:pPr latinLnBrk="1"/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-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캐릭터 변경 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2023 / 09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21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45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4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자유시간쿠키맛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주요 플로우 및 문서 내용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2023 / 09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24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1269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6FEDCB-C9B1-5D42-3793-9F9DB5C5C427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26FF27-691E-0E29-0DA7-09326F5806C4}"/>
              </a:ext>
            </a:extLst>
          </p:cNvPr>
          <p:cNvSpPr txBox="1"/>
          <p:nvPr/>
        </p:nvSpPr>
        <p:spPr>
          <a:xfrm>
            <a:off x="276224" y="2594186"/>
            <a:ext cx="6094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제작 예정 및 추후 변동 가능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09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기본 전투 플로우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FC0F2A3-727E-7BA6-4B73-E7C38B29B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90" y="786172"/>
            <a:ext cx="8066419" cy="59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7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전투 </a:t>
            </a:r>
            <a:r>
              <a:rPr lang="ko-KR" altLang="en-US" sz="24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페이즈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주요 플로우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378BF9-DB11-3BB1-59DC-A031258AEEB6}"/>
              </a:ext>
            </a:extLst>
          </p:cNvPr>
          <p:cNvGrpSpPr/>
          <p:nvPr/>
        </p:nvGrpSpPr>
        <p:grpSpPr>
          <a:xfrm>
            <a:off x="273877" y="1094309"/>
            <a:ext cx="1950931" cy="1046831"/>
            <a:chOff x="5975377" y="1160023"/>
            <a:chExt cx="1612340" cy="8651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7D0A5B-6FC5-AAEF-723E-79875D99F0B5}"/>
                </a:ext>
              </a:extLst>
            </p:cNvPr>
            <p:cNvSpPr/>
            <p:nvPr/>
          </p:nvSpPr>
          <p:spPr>
            <a:xfrm>
              <a:off x="5975377" y="1172495"/>
              <a:ext cx="593858" cy="225834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8D74B9-CBA1-474A-10B8-219A7063FF2D}"/>
                </a:ext>
              </a:extLst>
            </p:cNvPr>
            <p:cNvSpPr/>
            <p:nvPr/>
          </p:nvSpPr>
          <p:spPr>
            <a:xfrm>
              <a:off x="5975377" y="1483764"/>
              <a:ext cx="593858" cy="22583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69E5DE-BFBD-6901-A7BE-C371575B683C}"/>
                </a:ext>
              </a:extLst>
            </p:cNvPr>
            <p:cNvSpPr/>
            <p:nvPr/>
          </p:nvSpPr>
          <p:spPr>
            <a:xfrm>
              <a:off x="5975377" y="1795033"/>
              <a:ext cx="593858" cy="2258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52B644B2-3DE7-BC6A-8C36-86AF43E4179E}"/>
                </a:ext>
              </a:extLst>
            </p:cNvPr>
            <p:cNvSpPr txBox="1">
              <a:spLocks/>
            </p:cNvSpPr>
            <p:nvPr/>
          </p:nvSpPr>
          <p:spPr>
            <a:xfrm>
              <a:off x="6645791" y="1160023"/>
              <a:ext cx="719838" cy="212049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상호작용</a:t>
              </a:r>
              <a:endPara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A9EE5D65-363C-58C7-4602-F35D0A10E3CD}"/>
                </a:ext>
              </a:extLst>
            </p:cNvPr>
            <p:cNvSpPr txBox="1">
              <a:spLocks/>
            </p:cNvSpPr>
            <p:nvPr/>
          </p:nvSpPr>
          <p:spPr>
            <a:xfrm>
              <a:off x="6645791" y="1477622"/>
              <a:ext cx="719838" cy="212049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조건</a:t>
              </a:r>
              <a:endPara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8234CD55-FDD7-27B0-28BB-6760843D5999}"/>
                </a:ext>
              </a:extLst>
            </p:cNvPr>
            <p:cNvSpPr txBox="1">
              <a:spLocks/>
            </p:cNvSpPr>
            <p:nvPr/>
          </p:nvSpPr>
          <p:spPr>
            <a:xfrm>
              <a:off x="6645791" y="1813124"/>
              <a:ext cx="941926" cy="212049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상호작용 결과 및 자동 진행</a:t>
              </a:r>
              <a:endPara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FC4F32-8982-538B-4637-1EEB22312E4E}"/>
              </a:ext>
            </a:extLst>
          </p:cNvPr>
          <p:cNvSpPr/>
          <p:nvPr/>
        </p:nvSpPr>
        <p:spPr>
          <a:xfrm>
            <a:off x="2549109" y="1094309"/>
            <a:ext cx="1694347" cy="484094"/>
          </a:xfrm>
          <a:prstGeom prst="rect">
            <a:avLst/>
          </a:prstGeom>
          <a:solidFill>
            <a:srgbClr val="70AD47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주사위 소모를 통한 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스킬 강화</a:t>
            </a:r>
          </a:p>
        </p:txBody>
      </p:sp>
      <p:cxnSp>
        <p:nvCxnSpPr>
          <p:cNvPr id="4288" name="직선 화살표 연결선 4287">
            <a:extLst>
              <a:ext uri="{FF2B5EF4-FFF2-40B4-BE49-F238E27FC236}">
                <a16:creationId xmlns:a16="http://schemas.microsoft.com/office/drawing/2014/main" id="{B11B4943-F68D-8AE9-771B-554100BC7D0C}"/>
              </a:ext>
            </a:extLst>
          </p:cNvPr>
          <p:cNvCxnSpPr>
            <a:cxnSpLocks/>
            <a:stCxn id="23" idx="2"/>
            <a:endCxn id="3" idx="0"/>
          </p:cNvCxnSpPr>
          <p:nvPr/>
        </p:nvCxnSpPr>
        <p:spPr>
          <a:xfrm>
            <a:off x="3396283" y="1578403"/>
            <a:ext cx="0" cy="205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4" name="직사각형 4293">
            <a:extLst>
              <a:ext uri="{FF2B5EF4-FFF2-40B4-BE49-F238E27FC236}">
                <a16:creationId xmlns:a16="http://schemas.microsoft.com/office/drawing/2014/main" id="{AE00A1E1-5419-B458-F654-DF58B9E74C9B}"/>
              </a:ext>
            </a:extLst>
          </p:cNvPr>
          <p:cNvSpPr/>
          <p:nvPr/>
        </p:nvSpPr>
        <p:spPr>
          <a:xfrm>
            <a:off x="2549109" y="5233807"/>
            <a:ext cx="1694347" cy="484094"/>
          </a:xfrm>
          <a:prstGeom prst="rect">
            <a:avLst/>
          </a:prstGeom>
          <a:solidFill>
            <a:srgbClr val="7030A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개연성 및 주사위 잔존</a:t>
            </a:r>
            <a:r>
              <a:rPr lang="en-US" altLang="ko-KR" sz="900" b="1" dirty="0">
                <a:solidFill>
                  <a:schemeClr val="tx1"/>
                </a:solidFill>
              </a:rPr>
              <a:t>?</a:t>
            </a:r>
            <a:br>
              <a:rPr lang="en-US" altLang="ko-KR" sz="900" b="1" dirty="0">
                <a:solidFill>
                  <a:schemeClr val="tx1"/>
                </a:solidFill>
              </a:rPr>
            </a:br>
            <a:r>
              <a:rPr lang="en-US" altLang="ko-KR" sz="900" b="1" dirty="0">
                <a:solidFill>
                  <a:schemeClr val="tx1"/>
                </a:solidFill>
              </a:rPr>
              <a:t>Or DEM </a:t>
            </a:r>
            <a:r>
              <a:rPr lang="ko-KR" altLang="en-US" sz="900" b="1" dirty="0">
                <a:solidFill>
                  <a:schemeClr val="tx1"/>
                </a:solidFill>
              </a:rPr>
              <a:t>사용 가능</a:t>
            </a:r>
            <a:r>
              <a:rPr lang="en-US" altLang="ko-KR" sz="9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834612-EDC0-ACD1-FC13-A83D5B998F53}"/>
              </a:ext>
            </a:extLst>
          </p:cNvPr>
          <p:cNvSpPr/>
          <p:nvPr/>
        </p:nvSpPr>
        <p:spPr>
          <a:xfrm>
            <a:off x="2549109" y="1783596"/>
            <a:ext cx="1694347" cy="484094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강화 효과의 주사위 눈 구간 별 효과에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따른 강화 적용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0B0AF34-A2E4-97A6-53B2-B05C5BC70BB8}"/>
              </a:ext>
            </a:extLst>
          </p:cNvPr>
          <p:cNvSpPr txBox="1">
            <a:spLocks/>
          </p:cNvSpPr>
          <p:nvPr/>
        </p:nvSpPr>
        <p:spPr>
          <a:xfrm>
            <a:off x="4320994" y="1197796"/>
            <a:ext cx="1553609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주사위 소모 방식</a:t>
            </a:r>
            <a:endParaRPr lang="en-US" altLang="ko-KR" sz="8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드래그 앤 드랍</a:t>
            </a:r>
            <a:endParaRPr lang="en-US" altLang="ko-KR" sz="8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키 패드 활용 </a:t>
            </a:r>
            <a:endParaRPr lang="en-US" altLang="ko-KR" sz="8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D26C1D-724A-C881-C0A6-E54D9083B3C0}"/>
              </a:ext>
            </a:extLst>
          </p:cNvPr>
          <p:cNvSpPr/>
          <p:nvPr/>
        </p:nvSpPr>
        <p:spPr>
          <a:xfrm>
            <a:off x="2549109" y="2472883"/>
            <a:ext cx="1694347" cy="484094"/>
          </a:xfrm>
          <a:prstGeom prst="rect">
            <a:avLst/>
          </a:prstGeom>
          <a:solidFill>
            <a:srgbClr val="70AD47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스킬 시전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A590EC-3937-1053-C9B7-491949EDF390}"/>
              </a:ext>
            </a:extLst>
          </p:cNvPr>
          <p:cNvSpPr/>
          <p:nvPr/>
        </p:nvSpPr>
        <p:spPr>
          <a:xfrm>
            <a:off x="2549109" y="3162170"/>
            <a:ext cx="1694347" cy="484094"/>
          </a:xfrm>
          <a:prstGeom prst="rect">
            <a:avLst/>
          </a:prstGeom>
          <a:solidFill>
            <a:srgbClr val="7030A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스킬의 요구 개연성 부족</a:t>
            </a:r>
            <a:r>
              <a:rPr lang="en-US" altLang="ko-KR" sz="900" b="1" dirty="0">
                <a:solidFill>
                  <a:schemeClr val="tx1"/>
                </a:solidFill>
              </a:rPr>
              <a:t>?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495443-30B3-876A-B8C6-319056290DC9}"/>
              </a:ext>
            </a:extLst>
          </p:cNvPr>
          <p:cNvSpPr/>
          <p:nvPr/>
        </p:nvSpPr>
        <p:spPr>
          <a:xfrm>
            <a:off x="2549109" y="3851457"/>
            <a:ext cx="1694347" cy="484094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개연성 소모 및 스킬 효과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적용과 피로도 소모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47B203-E29D-E6CE-CE4D-6BD5E1402A5F}"/>
              </a:ext>
            </a:extLst>
          </p:cNvPr>
          <p:cNvSpPr/>
          <p:nvPr/>
        </p:nvSpPr>
        <p:spPr>
          <a:xfrm>
            <a:off x="4536659" y="3162170"/>
            <a:ext cx="1694347" cy="484094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스킬 시전 불가 팝업 창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Or </a:t>
            </a:r>
            <a:r>
              <a:rPr lang="ko-KR" altLang="en-US" sz="900" b="1" dirty="0">
                <a:solidFill>
                  <a:schemeClr val="tx1"/>
                </a:solidFill>
              </a:rPr>
              <a:t>알림 텍스트 생성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DF7DE3-A03A-4E33-9DA6-B615B86B2CEE}"/>
              </a:ext>
            </a:extLst>
          </p:cNvPr>
          <p:cNvSpPr/>
          <p:nvPr/>
        </p:nvSpPr>
        <p:spPr>
          <a:xfrm>
            <a:off x="2549109" y="4540746"/>
            <a:ext cx="1694347" cy="484094"/>
          </a:xfrm>
          <a:prstGeom prst="rect">
            <a:avLst/>
          </a:prstGeom>
          <a:solidFill>
            <a:srgbClr val="70AD47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턴 종료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버튼 클릭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AE9DAB-B959-F05C-5F00-C49BC5A7630C}"/>
              </a:ext>
            </a:extLst>
          </p:cNvPr>
          <p:cNvSpPr/>
          <p:nvPr/>
        </p:nvSpPr>
        <p:spPr>
          <a:xfrm>
            <a:off x="2549109" y="5926868"/>
            <a:ext cx="1694347" cy="484094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전투 </a:t>
            </a:r>
            <a:r>
              <a:rPr lang="ko-KR" altLang="en-US" sz="900" b="1" dirty="0" err="1">
                <a:solidFill>
                  <a:schemeClr val="tx1"/>
                </a:solidFill>
              </a:rPr>
              <a:t>페이즈</a:t>
            </a:r>
            <a:r>
              <a:rPr lang="ko-KR" altLang="en-US" sz="900" b="1" dirty="0">
                <a:solidFill>
                  <a:schemeClr val="tx1"/>
                </a:solidFill>
              </a:rPr>
              <a:t> 종료 및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엔드 </a:t>
            </a:r>
            <a:r>
              <a:rPr lang="ko-KR" altLang="en-US" sz="900" b="1" dirty="0" err="1">
                <a:solidFill>
                  <a:schemeClr val="tx1"/>
                </a:solidFill>
              </a:rPr>
              <a:t>페이즈</a:t>
            </a:r>
            <a:r>
              <a:rPr lang="ko-KR" altLang="en-US" sz="900" b="1" dirty="0">
                <a:solidFill>
                  <a:schemeClr val="tx1"/>
                </a:solidFill>
              </a:rPr>
              <a:t> 진입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1FCBD7-9FF2-5B81-E748-EB686D754E71}"/>
              </a:ext>
            </a:extLst>
          </p:cNvPr>
          <p:cNvSpPr/>
          <p:nvPr/>
        </p:nvSpPr>
        <p:spPr>
          <a:xfrm>
            <a:off x="4536659" y="5233807"/>
            <a:ext cx="1694347" cy="484094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턴 종료 확인 팝업 창 생성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DCAE1F-E718-8213-D1A2-C0295B642F6B}"/>
              </a:ext>
            </a:extLst>
          </p:cNvPr>
          <p:cNvSpPr/>
          <p:nvPr/>
        </p:nvSpPr>
        <p:spPr>
          <a:xfrm>
            <a:off x="6524209" y="5576783"/>
            <a:ext cx="1272987" cy="363706"/>
          </a:xfrm>
          <a:prstGeom prst="rect">
            <a:avLst/>
          </a:prstGeom>
          <a:solidFill>
            <a:srgbClr val="70AD47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확인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버튼 터치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C886E4-E10C-1083-51DD-84AF83561E5B}"/>
              </a:ext>
            </a:extLst>
          </p:cNvPr>
          <p:cNvSpPr/>
          <p:nvPr/>
        </p:nvSpPr>
        <p:spPr>
          <a:xfrm>
            <a:off x="6524209" y="5024840"/>
            <a:ext cx="1272987" cy="363706"/>
          </a:xfrm>
          <a:prstGeom prst="rect">
            <a:avLst/>
          </a:prstGeom>
          <a:solidFill>
            <a:srgbClr val="70AD47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취소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버튼 터치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61F57799-F4B2-1196-9A1E-E283B68E9CC6}"/>
              </a:ext>
            </a:extLst>
          </p:cNvPr>
          <p:cNvSpPr txBox="1">
            <a:spLocks/>
          </p:cNvSpPr>
          <p:nvPr/>
        </p:nvSpPr>
        <p:spPr>
          <a:xfrm>
            <a:off x="4320994" y="2573811"/>
            <a:ext cx="1553609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시전 방식</a:t>
            </a:r>
            <a:endParaRPr lang="en-US" altLang="ko-KR" sz="8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시전 희망 스킬 슬롯 클릭</a:t>
            </a:r>
            <a:endParaRPr lang="en-US" altLang="ko-KR" sz="8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각 스킬 별 단축키 활용</a:t>
            </a:r>
            <a:endParaRPr lang="en-US" altLang="ko-KR" sz="8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93D2CD9-0EB2-12A9-3693-9785790E7781}"/>
              </a:ext>
            </a:extLst>
          </p:cNvPr>
          <p:cNvCxnSpPr>
            <a:cxnSpLocks/>
          </p:cNvCxnSpPr>
          <p:nvPr/>
        </p:nvCxnSpPr>
        <p:spPr>
          <a:xfrm>
            <a:off x="3396283" y="2267690"/>
            <a:ext cx="0" cy="205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15EC3D-E059-047B-5433-DFF984C96C3F}"/>
              </a:ext>
            </a:extLst>
          </p:cNvPr>
          <p:cNvCxnSpPr>
            <a:cxnSpLocks/>
          </p:cNvCxnSpPr>
          <p:nvPr/>
        </p:nvCxnSpPr>
        <p:spPr>
          <a:xfrm>
            <a:off x="3396283" y="2956977"/>
            <a:ext cx="0" cy="205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8CFECD0-6738-2CB2-D186-797FE97EAD54}"/>
              </a:ext>
            </a:extLst>
          </p:cNvPr>
          <p:cNvCxnSpPr>
            <a:cxnSpLocks/>
          </p:cNvCxnSpPr>
          <p:nvPr/>
        </p:nvCxnSpPr>
        <p:spPr>
          <a:xfrm>
            <a:off x="3396283" y="3646264"/>
            <a:ext cx="0" cy="205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60C7E19-520C-08B1-A579-D23046DE0C79}"/>
              </a:ext>
            </a:extLst>
          </p:cNvPr>
          <p:cNvCxnSpPr>
            <a:cxnSpLocks/>
          </p:cNvCxnSpPr>
          <p:nvPr/>
        </p:nvCxnSpPr>
        <p:spPr>
          <a:xfrm>
            <a:off x="3396283" y="4335553"/>
            <a:ext cx="0" cy="205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12A5DD-6C85-E950-9E5A-6985AAD8A2E4}"/>
              </a:ext>
            </a:extLst>
          </p:cNvPr>
          <p:cNvCxnSpPr>
            <a:cxnSpLocks/>
          </p:cNvCxnSpPr>
          <p:nvPr/>
        </p:nvCxnSpPr>
        <p:spPr>
          <a:xfrm>
            <a:off x="3396283" y="5028614"/>
            <a:ext cx="0" cy="205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2D967AA-D8ED-5B1F-C04B-2819A6B7F8FF}"/>
              </a:ext>
            </a:extLst>
          </p:cNvPr>
          <p:cNvCxnSpPr>
            <a:cxnSpLocks/>
          </p:cNvCxnSpPr>
          <p:nvPr/>
        </p:nvCxnSpPr>
        <p:spPr>
          <a:xfrm>
            <a:off x="3396283" y="5721675"/>
            <a:ext cx="0" cy="2051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F916A6-5AB9-4D8B-93BA-9C9F20CF917F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243456" y="3404217"/>
            <a:ext cx="29320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D44E910-D92F-4229-D403-64CD8237378B}"/>
              </a:ext>
            </a:extLst>
          </p:cNvPr>
          <p:cNvCxnSpPr>
            <a:cxnSpLocks/>
          </p:cNvCxnSpPr>
          <p:nvPr/>
        </p:nvCxnSpPr>
        <p:spPr>
          <a:xfrm>
            <a:off x="4243456" y="5482821"/>
            <a:ext cx="29320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69EE837-B797-9352-32E3-44CF88998973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6231006" y="5206693"/>
            <a:ext cx="293203" cy="26916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0">
            <a:extLst>
              <a:ext uri="{FF2B5EF4-FFF2-40B4-BE49-F238E27FC236}">
                <a16:creationId xmlns:a16="http://schemas.microsoft.com/office/drawing/2014/main" id="{F945C706-3B64-0114-94FB-E67ED7BC926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231006" y="5475854"/>
            <a:ext cx="293203" cy="28278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0">
            <a:extLst>
              <a:ext uri="{FF2B5EF4-FFF2-40B4-BE49-F238E27FC236}">
                <a16:creationId xmlns:a16="http://schemas.microsoft.com/office/drawing/2014/main" id="{992A36C3-ED40-5AAD-2546-7B416BB9596C}"/>
              </a:ext>
            </a:extLst>
          </p:cNvPr>
          <p:cNvCxnSpPr>
            <a:cxnSpLocks/>
            <a:stCxn id="26" idx="0"/>
            <a:endCxn id="6" idx="0"/>
          </p:cNvCxnSpPr>
          <p:nvPr/>
        </p:nvCxnSpPr>
        <p:spPr>
          <a:xfrm rot="16200000" flipV="1">
            <a:off x="4002515" y="1866652"/>
            <a:ext cx="2551957" cy="3764420"/>
          </a:xfrm>
          <a:prstGeom prst="bentConnector3">
            <a:avLst>
              <a:gd name="adj1" fmla="val 105971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40">
            <a:extLst>
              <a:ext uri="{FF2B5EF4-FFF2-40B4-BE49-F238E27FC236}">
                <a16:creationId xmlns:a16="http://schemas.microsoft.com/office/drawing/2014/main" id="{D4330909-EB73-9460-E47A-8EDBCED182E0}"/>
              </a:ext>
            </a:extLst>
          </p:cNvPr>
          <p:cNvCxnSpPr>
            <a:cxnSpLocks/>
            <a:stCxn id="26" idx="0"/>
            <a:endCxn id="23" idx="0"/>
          </p:cNvCxnSpPr>
          <p:nvPr/>
        </p:nvCxnSpPr>
        <p:spPr>
          <a:xfrm rot="16200000" flipV="1">
            <a:off x="3313228" y="1177365"/>
            <a:ext cx="3930531" cy="3764420"/>
          </a:xfrm>
          <a:prstGeom prst="bentConnector3">
            <a:avLst>
              <a:gd name="adj1" fmla="val 10581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CCAC648F-C3CD-4438-EED5-49E967D57453}"/>
              </a:ext>
            </a:extLst>
          </p:cNvPr>
          <p:cNvSpPr txBox="1">
            <a:spLocks/>
          </p:cNvSpPr>
          <p:nvPr/>
        </p:nvSpPr>
        <p:spPr>
          <a:xfrm>
            <a:off x="4245663" y="5321012"/>
            <a:ext cx="218400" cy="74604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YES</a:t>
            </a:r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FA1E9A35-B00D-415B-AC3E-8A3BD616C91C}"/>
              </a:ext>
            </a:extLst>
          </p:cNvPr>
          <p:cNvSpPr txBox="1">
            <a:spLocks/>
          </p:cNvSpPr>
          <p:nvPr/>
        </p:nvSpPr>
        <p:spPr>
          <a:xfrm>
            <a:off x="4243456" y="3260540"/>
            <a:ext cx="218400" cy="74604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YES</a:t>
            </a:r>
          </a:p>
        </p:txBody>
      </p:sp>
      <p:sp>
        <p:nvSpPr>
          <p:cNvPr id="61" name="제목 1">
            <a:extLst>
              <a:ext uri="{FF2B5EF4-FFF2-40B4-BE49-F238E27FC236}">
                <a16:creationId xmlns:a16="http://schemas.microsoft.com/office/drawing/2014/main" id="{9FB10A87-8BC0-470A-6B32-75771C5EFF58}"/>
              </a:ext>
            </a:extLst>
          </p:cNvPr>
          <p:cNvSpPr txBox="1">
            <a:spLocks/>
          </p:cNvSpPr>
          <p:nvPr/>
        </p:nvSpPr>
        <p:spPr>
          <a:xfrm>
            <a:off x="3501526" y="5760990"/>
            <a:ext cx="218400" cy="74604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NO</a:t>
            </a:r>
          </a:p>
        </p:txBody>
      </p:sp>
      <p:sp>
        <p:nvSpPr>
          <p:cNvPr id="4289" name="제목 1">
            <a:extLst>
              <a:ext uri="{FF2B5EF4-FFF2-40B4-BE49-F238E27FC236}">
                <a16:creationId xmlns:a16="http://schemas.microsoft.com/office/drawing/2014/main" id="{0632862F-1127-5792-E503-6FEC4E126CD2}"/>
              </a:ext>
            </a:extLst>
          </p:cNvPr>
          <p:cNvSpPr txBox="1">
            <a:spLocks/>
          </p:cNvSpPr>
          <p:nvPr/>
        </p:nvSpPr>
        <p:spPr>
          <a:xfrm>
            <a:off x="3501526" y="3698070"/>
            <a:ext cx="218400" cy="74604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NO</a:t>
            </a:r>
          </a:p>
        </p:txBody>
      </p:sp>
      <p:cxnSp>
        <p:nvCxnSpPr>
          <p:cNvPr id="2" name="직선 화살표 연결선 40">
            <a:extLst>
              <a:ext uri="{FF2B5EF4-FFF2-40B4-BE49-F238E27FC236}">
                <a16:creationId xmlns:a16="http://schemas.microsoft.com/office/drawing/2014/main" id="{631567B4-2029-8094-FCC0-9842E6028651}"/>
              </a:ext>
            </a:extLst>
          </p:cNvPr>
          <p:cNvCxnSpPr>
            <a:cxnSpLocks/>
            <a:stCxn id="25" idx="2"/>
            <a:endCxn id="22" idx="3"/>
          </p:cNvCxnSpPr>
          <p:nvPr/>
        </p:nvCxnSpPr>
        <p:spPr>
          <a:xfrm rot="5400000">
            <a:off x="5587867" y="4596079"/>
            <a:ext cx="228426" cy="2917247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C12B8E-8828-07BF-B232-AAD802771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09" y="748969"/>
            <a:ext cx="2254326" cy="1239962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1-1 /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강화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–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주사위 소모 방식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_1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3" y="739525"/>
            <a:ext cx="5882225" cy="2750650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드래그 앤 드랍</a:t>
            </a: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주사위 이미지 클릭 유지 시 해당 주사위 확대 및 드래그 기능 적용</a:t>
            </a: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[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강화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효과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드래그를 통해 강화 희망 스킬 슬롯 위치 시 스킬 슬롯 확대 및 강화 예상 효과 적용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드랍 시 대상 스킬의 강화 슬롯 소모 및 강화 효과 적용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주사위 소모 시 강화 사용 이펙트 적용 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적용된 효과만 이펙트 적용</a:t>
            </a: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[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개연성 증가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효과 적용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드래그 시 증가될 개연성 예상 수치 표기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드랍 시 해당 효과 적용 및 예상 수치 적용 삭제</a:t>
            </a: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턴 종료 시 강화 효과 초기화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강화를 한 상태라 해도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턴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종료 시 강화 효과 초기화</a:t>
            </a: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679" name="직사각형 2678">
            <a:extLst>
              <a:ext uri="{FF2B5EF4-FFF2-40B4-BE49-F238E27FC236}">
                <a16:creationId xmlns:a16="http://schemas.microsoft.com/office/drawing/2014/main" id="{E898F8EE-7439-F7D0-AAAA-B0674D5B718E}"/>
              </a:ext>
            </a:extLst>
          </p:cNvPr>
          <p:cNvSpPr/>
          <p:nvPr/>
        </p:nvSpPr>
        <p:spPr>
          <a:xfrm>
            <a:off x="980551" y="1422399"/>
            <a:ext cx="518050" cy="175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D9655E6-F49D-81C5-5353-D4CE51C7E1A7}"/>
              </a:ext>
            </a:extLst>
          </p:cNvPr>
          <p:cNvSpPr/>
          <p:nvPr/>
        </p:nvSpPr>
        <p:spPr>
          <a:xfrm>
            <a:off x="921117" y="1366335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6640997-CC4C-2A2D-534F-448EFF3DC645}"/>
              </a:ext>
            </a:extLst>
          </p:cNvPr>
          <p:cNvSpPr/>
          <p:nvPr/>
        </p:nvSpPr>
        <p:spPr>
          <a:xfrm>
            <a:off x="390869" y="2949873"/>
            <a:ext cx="1356098" cy="6664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948" name="직사각형 2947">
            <a:extLst>
              <a:ext uri="{FF2B5EF4-FFF2-40B4-BE49-F238E27FC236}">
                <a16:creationId xmlns:a16="http://schemas.microsoft.com/office/drawing/2014/main" id="{F86CAFC9-541F-041D-CE64-7FDB2E931408}"/>
              </a:ext>
            </a:extLst>
          </p:cNvPr>
          <p:cNvSpPr/>
          <p:nvPr/>
        </p:nvSpPr>
        <p:spPr>
          <a:xfrm>
            <a:off x="3300187" y="2240573"/>
            <a:ext cx="1356098" cy="6664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2951" name="그룹 2950">
            <a:extLst>
              <a:ext uri="{FF2B5EF4-FFF2-40B4-BE49-F238E27FC236}">
                <a16:creationId xmlns:a16="http://schemas.microsoft.com/office/drawing/2014/main" id="{75E35BEB-692C-E610-41C4-ADA828A1C32C}"/>
              </a:ext>
            </a:extLst>
          </p:cNvPr>
          <p:cNvGrpSpPr/>
          <p:nvPr/>
        </p:nvGrpSpPr>
        <p:grpSpPr>
          <a:xfrm>
            <a:off x="3300188" y="2949872"/>
            <a:ext cx="1356098" cy="666412"/>
            <a:chOff x="3183198" y="3565053"/>
            <a:chExt cx="1356098" cy="666412"/>
          </a:xfrm>
        </p:grpSpPr>
        <p:sp>
          <p:nvSpPr>
            <p:cNvPr id="2945" name="직사각형 2944">
              <a:extLst>
                <a:ext uri="{FF2B5EF4-FFF2-40B4-BE49-F238E27FC236}">
                  <a16:creationId xmlns:a16="http://schemas.microsoft.com/office/drawing/2014/main" id="{D86EC239-A117-3710-1C19-2A5E43592544}"/>
                </a:ext>
              </a:extLst>
            </p:cNvPr>
            <p:cNvSpPr/>
            <p:nvPr/>
          </p:nvSpPr>
          <p:spPr>
            <a:xfrm>
              <a:off x="3183198" y="3565053"/>
              <a:ext cx="1356098" cy="66641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FA1CD0A-E9EE-1399-A7EA-D7635546994E}"/>
                </a:ext>
              </a:extLst>
            </p:cNvPr>
            <p:cNvSpPr/>
            <p:nvPr/>
          </p:nvSpPr>
          <p:spPr>
            <a:xfrm>
              <a:off x="4359749" y="3577653"/>
              <a:ext cx="161253" cy="16125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7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28B3890-3A45-8942-D8FB-609D11A72E5C}"/>
                </a:ext>
              </a:extLst>
            </p:cNvPr>
            <p:cNvSpPr/>
            <p:nvPr/>
          </p:nvSpPr>
          <p:spPr>
            <a:xfrm>
              <a:off x="3223305" y="3603316"/>
              <a:ext cx="772387" cy="10635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b="1" dirty="0" err="1">
                  <a:solidFill>
                    <a:schemeClr val="tx1"/>
                  </a:solidFill>
                </a:rPr>
                <a:t>레게노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제목 1">
              <a:extLst>
                <a:ext uri="{FF2B5EF4-FFF2-40B4-BE49-F238E27FC236}">
                  <a16:creationId xmlns:a16="http://schemas.microsoft.com/office/drawing/2014/main" id="{EA80797A-CF4C-0458-40DA-E96831F2F3D1}"/>
                </a:ext>
              </a:extLst>
            </p:cNvPr>
            <p:cNvSpPr txBox="1">
              <a:spLocks/>
            </p:cNvSpPr>
            <p:nvPr/>
          </p:nvSpPr>
          <p:spPr>
            <a:xfrm>
              <a:off x="3226532" y="3771612"/>
              <a:ext cx="1134080" cy="817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50%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의 확률로 적의 공격력을 </a:t>
              </a:r>
              <a:endParaRPr lang="en-US" altLang="ko-KR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3</a:t>
              </a:r>
              <a:r>
                <a:rPr lang="ko-KR" altLang="en-US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턴간 </a:t>
              </a: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50%</a:t>
              </a:r>
              <a:r>
                <a:rPr lang="ko-KR" altLang="en-US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감소 시킵니다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50" name="Picture 2" descr="dice, game ">
              <a:extLst>
                <a:ext uri="{FF2B5EF4-FFF2-40B4-BE49-F238E27FC236}">
                  <a16:creationId xmlns:a16="http://schemas.microsoft.com/office/drawing/2014/main" id="{36F51A1D-2E49-231D-4CAD-DD40E52AD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29957" y="3925133"/>
              <a:ext cx="246683" cy="246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AFCF5787-F88C-A476-1222-8915345EDAD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560881" y="3902554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5~6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52" name="제목 1">
              <a:extLst>
                <a:ext uri="{FF2B5EF4-FFF2-40B4-BE49-F238E27FC236}">
                  <a16:creationId xmlns:a16="http://schemas.microsoft.com/office/drawing/2014/main" id="{FB37F63F-D660-95BF-947D-051D95F504B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560881" y="3996770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6~10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7C18E9E9-3092-CE2A-4CF0-8FEFEC8BD10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560880" y="4113327"/>
              <a:ext cx="230819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11~12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54" name="제목 1">
              <a:extLst>
                <a:ext uri="{FF2B5EF4-FFF2-40B4-BE49-F238E27FC236}">
                  <a16:creationId xmlns:a16="http://schemas.microsoft.com/office/drawing/2014/main" id="{0F9FF670-A66C-EC55-9B78-8263A67C370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819166" y="3893029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성공 확률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+10%</a:t>
              </a:r>
            </a:p>
          </p:txBody>
        </p:sp>
        <p:sp>
          <p:nvSpPr>
            <p:cNvPr id="55" name="제목 1">
              <a:extLst>
                <a:ext uri="{FF2B5EF4-FFF2-40B4-BE49-F238E27FC236}">
                  <a16:creationId xmlns:a16="http://schemas.microsoft.com/office/drawing/2014/main" id="{5187CDDF-D0CB-2E07-2EE7-0A433943BEC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819166" y="3987245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성공 확률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+ 10%</a:t>
              </a:r>
            </a:p>
          </p:txBody>
        </p:sp>
        <p:sp>
          <p:nvSpPr>
            <p:cNvPr id="56" name="제목 1">
              <a:extLst>
                <a:ext uri="{FF2B5EF4-FFF2-40B4-BE49-F238E27FC236}">
                  <a16:creationId xmlns:a16="http://schemas.microsoft.com/office/drawing/2014/main" id="{B0B0B958-D2F1-C16A-4C0D-1B66F4BC4EE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819162" y="4103802"/>
              <a:ext cx="516101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성공 확률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+ 10%</a:t>
              </a:r>
              <a:b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</a:b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감소 효과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+10%</a:t>
              </a:r>
            </a:p>
          </p:txBody>
        </p:sp>
        <p:pic>
          <p:nvPicPr>
            <p:cNvPr id="57" name="Picture 10" descr="Story Icons - Free SVG &amp; PNG Story Images - Noun Project">
              <a:extLst>
                <a:ext uri="{FF2B5EF4-FFF2-40B4-BE49-F238E27FC236}">
                  <a16:creationId xmlns:a16="http://schemas.microsoft.com/office/drawing/2014/main" id="{405BBBF9-FB42-DF03-72C4-B66623DC0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565" y="3719560"/>
              <a:ext cx="97770" cy="9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52" name="그룹 2951">
            <a:extLst>
              <a:ext uri="{FF2B5EF4-FFF2-40B4-BE49-F238E27FC236}">
                <a16:creationId xmlns:a16="http://schemas.microsoft.com/office/drawing/2014/main" id="{FA730B6E-7000-3095-F371-43246FCF20FF}"/>
              </a:ext>
            </a:extLst>
          </p:cNvPr>
          <p:cNvGrpSpPr/>
          <p:nvPr/>
        </p:nvGrpSpPr>
        <p:grpSpPr>
          <a:xfrm>
            <a:off x="1845529" y="2949873"/>
            <a:ext cx="1356098" cy="666412"/>
            <a:chOff x="1728539" y="3565054"/>
            <a:chExt cx="1356098" cy="6664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DDB3868-57E7-292B-0406-75E8AEAA4C0B}"/>
                </a:ext>
              </a:extLst>
            </p:cNvPr>
            <p:cNvSpPr/>
            <p:nvPr/>
          </p:nvSpPr>
          <p:spPr>
            <a:xfrm>
              <a:off x="1728539" y="3565054"/>
              <a:ext cx="1356098" cy="66641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E8C9E45-F1E2-03C3-FFDA-1C000D8FB0B4}"/>
                </a:ext>
              </a:extLst>
            </p:cNvPr>
            <p:cNvSpPr/>
            <p:nvPr/>
          </p:nvSpPr>
          <p:spPr>
            <a:xfrm>
              <a:off x="2907848" y="3577653"/>
              <a:ext cx="161253" cy="16125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6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EA05F76-034A-BDFD-0CCD-FD4DF9BDF575}"/>
                </a:ext>
              </a:extLst>
            </p:cNvPr>
            <p:cNvSpPr/>
            <p:nvPr/>
          </p:nvSpPr>
          <p:spPr>
            <a:xfrm>
              <a:off x="1774454" y="3603316"/>
              <a:ext cx="772387" cy="10635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b="1" dirty="0" err="1">
                  <a:solidFill>
                    <a:schemeClr val="tx1"/>
                  </a:solidFill>
                </a:rPr>
                <a:t>등짝</a:t>
              </a:r>
              <a:r>
                <a:rPr lang="ko-KR" altLang="en-US" sz="600" b="1" dirty="0">
                  <a:solidFill>
                    <a:schemeClr val="tx1"/>
                  </a:solidFill>
                </a:rPr>
                <a:t> 스매시</a:t>
              </a:r>
            </a:p>
          </p:txBody>
        </p:sp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B63B743B-0FD3-DE51-95D9-ACAA0D91F255}"/>
                </a:ext>
              </a:extLst>
            </p:cNvPr>
            <p:cNvSpPr txBox="1">
              <a:spLocks/>
            </p:cNvSpPr>
            <p:nvPr/>
          </p:nvSpPr>
          <p:spPr>
            <a:xfrm>
              <a:off x="1765658" y="3771612"/>
              <a:ext cx="1015439" cy="817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진심을 담은 강한 스파이크로 </a:t>
              </a: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25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의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피해를 입힌다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42" name="Picture 2" descr="dice, game ">
              <a:extLst>
                <a:ext uri="{FF2B5EF4-FFF2-40B4-BE49-F238E27FC236}">
                  <a16:creationId xmlns:a16="http://schemas.microsoft.com/office/drawing/2014/main" id="{5C95F6C6-414F-8F89-377D-C1DE42DC0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69083" y="3890015"/>
              <a:ext cx="246683" cy="246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제목 1">
              <a:extLst>
                <a:ext uri="{FF2B5EF4-FFF2-40B4-BE49-F238E27FC236}">
                  <a16:creationId xmlns:a16="http://schemas.microsoft.com/office/drawing/2014/main" id="{BC9DF265-6529-BB97-32DB-EE551ADD62F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7" y="3893029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3~5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F0819E05-D676-A6F2-1F46-56D416B0E57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7" y="3994592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6~10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45" name="제목 1">
              <a:extLst>
                <a:ext uri="{FF2B5EF4-FFF2-40B4-BE49-F238E27FC236}">
                  <a16:creationId xmlns:a16="http://schemas.microsoft.com/office/drawing/2014/main" id="{E89454F8-2ECF-37C4-293D-61F5186A2E9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6" y="4099772"/>
              <a:ext cx="230819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11~12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46" name="제목 1">
              <a:extLst>
                <a:ext uri="{FF2B5EF4-FFF2-40B4-BE49-F238E27FC236}">
                  <a16:creationId xmlns:a16="http://schemas.microsoft.com/office/drawing/2014/main" id="{18CC578B-A452-FAE2-C2C6-8115C0580DA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92" y="3893029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+ 5</a:t>
              </a:r>
            </a:p>
          </p:txBody>
        </p:sp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5AE8519E-9FAD-2829-F0A1-E1DB97980BD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92" y="3994592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+ 12</a:t>
              </a:r>
            </a:p>
          </p:txBody>
        </p:sp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EC610EE0-A8B4-03C6-520D-6F1FAEEEAA0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89" y="4099772"/>
              <a:ext cx="702733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</a:t>
              </a: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20</a:t>
              </a: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&amp; </a:t>
              </a: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치명타 확률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+50%</a:t>
              </a:r>
            </a:p>
          </p:txBody>
        </p:sp>
        <p:pic>
          <p:nvPicPr>
            <p:cNvPr id="58" name="Picture 10" descr="Story Icons - Free SVG &amp; PNG Story Images - Noun Project">
              <a:extLst>
                <a:ext uri="{FF2B5EF4-FFF2-40B4-BE49-F238E27FC236}">
                  <a16:creationId xmlns:a16="http://schemas.microsoft.com/office/drawing/2014/main" id="{9EA9B136-3968-995D-5C20-CE3672773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086" y="3719560"/>
              <a:ext cx="97770" cy="9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54" name="그룹 2953">
            <a:extLst>
              <a:ext uri="{FF2B5EF4-FFF2-40B4-BE49-F238E27FC236}">
                <a16:creationId xmlns:a16="http://schemas.microsoft.com/office/drawing/2014/main" id="{212E5E9B-F5BE-8632-5084-E4101062CA65}"/>
              </a:ext>
            </a:extLst>
          </p:cNvPr>
          <p:cNvGrpSpPr/>
          <p:nvPr/>
        </p:nvGrpSpPr>
        <p:grpSpPr>
          <a:xfrm>
            <a:off x="1845529" y="2240573"/>
            <a:ext cx="1356098" cy="666412"/>
            <a:chOff x="1728539" y="2855754"/>
            <a:chExt cx="1356098" cy="666412"/>
          </a:xfrm>
        </p:grpSpPr>
        <p:sp>
          <p:nvSpPr>
            <p:cNvPr id="2944" name="직사각형 2943">
              <a:extLst>
                <a:ext uri="{FF2B5EF4-FFF2-40B4-BE49-F238E27FC236}">
                  <a16:creationId xmlns:a16="http://schemas.microsoft.com/office/drawing/2014/main" id="{B3444267-B3E2-8356-9503-25D214DC2430}"/>
                </a:ext>
              </a:extLst>
            </p:cNvPr>
            <p:cNvSpPr/>
            <p:nvPr/>
          </p:nvSpPr>
          <p:spPr>
            <a:xfrm>
              <a:off x="1728539" y="2855754"/>
              <a:ext cx="1356098" cy="66641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711034F-FF4E-98AC-D317-5AC9986190B5}"/>
                </a:ext>
              </a:extLst>
            </p:cNvPr>
            <p:cNvSpPr/>
            <p:nvPr/>
          </p:nvSpPr>
          <p:spPr>
            <a:xfrm>
              <a:off x="2907848" y="2866396"/>
              <a:ext cx="161253" cy="16125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8AAA9A-CB86-65EA-7276-2AC052413CE7}"/>
                </a:ext>
              </a:extLst>
            </p:cNvPr>
            <p:cNvSpPr/>
            <p:nvPr/>
          </p:nvSpPr>
          <p:spPr>
            <a:xfrm>
              <a:off x="1774454" y="2897896"/>
              <a:ext cx="772387" cy="10635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b="1" dirty="0">
                  <a:solidFill>
                    <a:schemeClr val="tx1"/>
                  </a:solidFill>
                </a:rPr>
                <a:t>제 말 들으세요</a:t>
              </a:r>
            </a:p>
          </p:txBody>
        </p:sp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269A2BFC-E849-1E21-02CB-A632D81A6340}"/>
                </a:ext>
              </a:extLst>
            </p:cNvPr>
            <p:cNvSpPr txBox="1">
              <a:spLocks/>
            </p:cNvSpPr>
            <p:nvPr/>
          </p:nvSpPr>
          <p:spPr>
            <a:xfrm>
              <a:off x="1765658" y="3083448"/>
              <a:ext cx="1015439" cy="817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지혜의 충고를 전해 행운을 </a:t>
              </a: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+5 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증가시킨다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34" name="Picture 2" descr="dice, game ">
              <a:extLst>
                <a:ext uri="{FF2B5EF4-FFF2-40B4-BE49-F238E27FC236}">
                  <a16:creationId xmlns:a16="http://schemas.microsoft.com/office/drawing/2014/main" id="{C774D637-5695-2A1D-11CB-A7178A556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69083" y="3201851"/>
              <a:ext cx="246683" cy="246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7444F7E4-CFD4-21C6-AE70-80CC1FE2B07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7" y="3179100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1~5 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36" name="제목 1">
              <a:extLst>
                <a:ext uri="{FF2B5EF4-FFF2-40B4-BE49-F238E27FC236}">
                  <a16:creationId xmlns:a16="http://schemas.microsoft.com/office/drawing/2014/main" id="{0870E0B6-EE84-B616-0CC2-C7A2AA3187A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7" y="3286439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6~11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CDFEAC88-4F0D-8C5B-2420-3114B7EFC24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6" y="3392367"/>
              <a:ext cx="230819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12~12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38" name="제목 1">
              <a:extLst>
                <a:ext uri="{FF2B5EF4-FFF2-40B4-BE49-F238E27FC236}">
                  <a16:creationId xmlns:a16="http://schemas.microsoft.com/office/drawing/2014/main" id="{C2BECC4E-EA06-848A-CC04-A29C515B841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92" y="3179100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행운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</a:t>
              </a:r>
            </a:p>
          </p:txBody>
        </p:sp>
        <p:sp>
          <p:nvSpPr>
            <p:cNvPr id="39" name="제목 1">
              <a:extLst>
                <a:ext uri="{FF2B5EF4-FFF2-40B4-BE49-F238E27FC236}">
                  <a16:creationId xmlns:a16="http://schemas.microsoft.com/office/drawing/2014/main" id="{DF802CF8-20FE-8638-1136-C26BA3964DD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92" y="3286439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행운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+ 2</a:t>
              </a:r>
            </a:p>
          </p:txBody>
        </p:sp>
        <p:sp>
          <p:nvSpPr>
            <p:cNvPr id="40" name="제목 1">
              <a:extLst>
                <a:ext uri="{FF2B5EF4-FFF2-40B4-BE49-F238E27FC236}">
                  <a16:creationId xmlns:a16="http://schemas.microsoft.com/office/drawing/2014/main" id="{0E71104B-14E2-0379-83A8-D0D3A7F185A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89" y="3392367"/>
              <a:ext cx="702733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행운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+ 5 &amp; </a:t>
              </a: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다음 턴 주사위 추가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(50%)</a:t>
              </a:r>
            </a:p>
          </p:txBody>
        </p:sp>
        <p:pic>
          <p:nvPicPr>
            <p:cNvPr id="59" name="Picture 10" descr="Story Icons - Free SVG &amp; PNG Story Images - Noun Project">
              <a:extLst>
                <a:ext uri="{FF2B5EF4-FFF2-40B4-BE49-F238E27FC236}">
                  <a16:creationId xmlns:a16="http://schemas.microsoft.com/office/drawing/2014/main" id="{E91BED49-C7B8-C96F-0418-03BB1B58DF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086" y="3005316"/>
              <a:ext cx="97770" cy="9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55" name="그룹 2954">
            <a:extLst>
              <a:ext uri="{FF2B5EF4-FFF2-40B4-BE49-F238E27FC236}">
                <a16:creationId xmlns:a16="http://schemas.microsoft.com/office/drawing/2014/main" id="{A21FCCED-3C3B-C1C4-61CB-602A1B8735C9}"/>
              </a:ext>
            </a:extLst>
          </p:cNvPr>
          <p:cNvGrpSpPr/>
          <p:nvPr/>
        </p:nvGrpSpPr>
        <p:grpSpPr>
          <a:xfrm>
            <a:off x="273878" y="2170601"/>
            <a:ext cx="1640879" cy="806358"/>
            <a:chOff x="273878" y="2855755"/>
            <a:chExt cx="1356098" cy="6664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FA237CB-DFA9-FCB4-26B0-3E6199C18E2A}"/>
                </a:ext>
              </a:extLst>
            </p:cNvPr>
            <p:cNvSpPr/>
            <p:nvPr/>
          </p:nvSpPr>
          <p:spPr>
            <a:xfrm>
              <a:off x="273878" y="2855755"/>
              <a:ext cx="1356098" cy="66641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EDBE85-E650-F0A0-76FF-DA8A8DA041DD}"/>
                </a:ext>
              </a:extLst>
            </p:cNvPr>
            <p:cNvSpPr/>
            <p:nvPr/>
          </p:nvSpPr>
          <p:spPr>
            <a:xfrm>
              <a:off x="1460869" y="2866396"/>
              <a:ext cx="161253" cy="16125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" descr="dice, game ">
              <a:extLst>
                <a:ext uri="{FF2B5EF4-FFF2-40B4-BE49-F238E27FC236}">
                  <a16:creationId xmlns:a16="http://schemas.microsoft.com/office/drawing/2014/main" id="{93879498-BC32-B407-5FCD-D1E1B8EDF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8283" y="3201851"/>
              <a:ext cx="246683" cy="246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945E561-929A-90C4-C738-4C5A135A41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59207" y="3188230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1~5 </a:t>
              </a:r>
              <a:endParaRPr lang="en-US" altLang="ko-KR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27D294F7-989F-E999-3FE2-08076126CA92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59207" y="3286439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6~11</a:t>
              </a:r>
              <a:endParaRPr lang="en-US" altLang="ko-KR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4ACED3B0-FDD9-8148-2294-59A586F813E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59206" y="3382501"/>
              <a:ext cx="230819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12~12</a:t>
              </a:r>
              <a:endParaRPr lang="en-US" altLang="ko-KR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0C2E58B-6048-AE98-9789-3E3BE53F34AD}"/>
                </a:ext>
              </a:extLst>
            </p:cNvPr>
            <p:cNvSpPr/>
            <p:nvPr/>
          </p:nvSpPr>
          <p:spPr>
            <a:xfrm>
              <a:off x="322304" y="2893513"/>
              <a:ext cx="647925" cy="10635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00" b="1" dirty="0" err="1">
                  <a:solidFill>
                    <a:schemeClr val="tx1"/>
                  </a:solidFill>
                </a:rPr>
                <a:t>으쯔라구요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제목 1">
              <a:extLst>
                <a:ext uri="{FF2B5EF4-FFF2-40B4-BE49-F238E27FC236}">
                  <a16:creationId xmlns:a16="http://schemas.microsoft.com/office/drawing/2014/main" id="{54EE1BC7-165B-3F9E-556C-74A8D802B073}"/>
                </a:ext>
              </a:extLst>
            </p:cNvPr>
            <p:cNvSpPr txBox="1">
              <a:spLocks/>
            </p:cNvSpPr>
            <p:nvPr/>
          </p:nvSpPr>
          <p:spPr>
            <a:xfrm>
              <a:off x="326678" y="3083448"/>
              <a:ext cx="1015439" cy="817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강력한 적의로 상대방에게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12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의 피해를 입힌다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E20CB8AC-A72E-3058-75C7-7BBE2D7B2DE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17492" y="3188230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500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+ 2</a:t>
              </a:r>
            </a:p>
          </p:txBody>
        </p:sp>
        <p:sp>
          <p:nvSpPr>
            <p:cNvPr id="32" name="제목 1">
              <a:extLst>
                <a:ext uri="{FF2B5EF4-FFF2-40B4-BE49-F238E27FC236}">
                  <a16:creationId xmlns:a16="http://schemas.microsoft.com/office/drawing/2014/main" id="{9FAE57A8-13A8-371E-BC52-0527D75967E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17492" y="3286439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500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+ 5</a:t>
              </a:r>
            </a:p>
          </p:txBody>
        </p:sp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16A036BF-5ED2-4220-35E7-A27EBF46555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17490" y="3382501"/>
              <a:ext cx="63357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+ 10 / 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치명타 확률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+5%`</a:t>
              </a:r>
            </a:p>
          </p:txBody>
        </p:sp>
        <p:pic>
          <p:nvPicPr>
            <p:cNvPr id="60" name="Picture 10" descr="Story Icons - Free SVG &amp; PNG Story Images - Noun Project">
              <a:extLst>
                <a:ext uri="{FF2B5EF4-FFF2-40B4-BE49-F238E27FC236}">
                  <a16:creationId xmlns:a16="http://schemas.microsoft.com/office/drawing/2014/main" id="{D349A854-D91F-023D-4A9E-C795CA34C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610" y="3005316"/>
              <a:ext cx="97770" cy="9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56" name="직사각형 2955">
            <a:extLst>
              <a:ext uri="{FF2B5EF4-FFF2-40B4-BE49-F238E27FC236}">
                <a16:creationId xmlns:a16="http://schemas.microsoft.com/office/drawing/2014/main" id="{6FB02842-6332-0FAA-AE5F-4E52C5DC9EBB}"/>
              </a:ext>
            </a:extLst>
          </p:cNvPr>
          <p:cNvSpPr/>
          <p:nvPr/>
        </p:nvSpPr>
        <p:spPr>
          <a:xfrm>
            <a:off x="390869" y="4479206"/>
            <a:ext cx="1356098" cy="6664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957" name="직사각형 2956">
            <a:extLst>
              <a:ext uri="{FF2B5EF4-FFF2-40B4-BE49-F238E27FC236}">
                <a16:creationId xmlns:a16="http://schemas.microsoft.com/office/drawing/2014/main" id="{D1E3EFE0-FCBE-9A8D-8FAC-E350F646362B}"/>
              </a:ext>
            </a:extLst>
          </p:cNvPr>
          <p:cNvSpPr/>
          <p:nvPr/>
        </p:nvSpPr>
        <p:spPr>
          <a:xfrm>
            <a:off x="3300187" y="3769906"/>
            <a:ext cx="1356098" cy="6664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2958" name="그룹 2957">
            <a:extLst>
              <a:ext uri="{FF2B5EF4-FFF2-40B4-BE49-F238E27FC236}">
                <a16:creationId xmlns:a16="http://schemas.microsoft.com/office/drawing/2014/main" id="{E0691107-7CFA-C18F-E1A0-EC56778DF64F}"/>
              </a:ext>
            </a:extLst>
          </p:cNvPr>
          <p:cNvGrpSpPr/>
          <p:nvPr/>
        </p:nvGrpSpPr>
        <p:grpSpPr>
          <a:xfrm>
            <a:off x="3300188" y="4479205"/>
            <a:ext cx="1356098" cy="666412"/>
            <a:chOff x="3183198" y="3565053"/>
            <a:chExt cx="1356098" cy="666412"/>
          </a:xfrm>
        </p:grpSpPr>
        <p:sp>
          <p:nvSpPr>
            <p:cNvPr id="2959" name="직사각형 2958">
              <a:extLst>
                <a:ext uri="{FF2B5EF4-FFF2-40B4-BE49-F238E27FC236}">
                  <a16:creationId xmlns:a16="http://schemas.microsoft.com/office/drawing/2014/main" id="{4E5F1F18-B6E9-D54A-6960-F5F26B771426}"/>
                </a:ext>
              </a:extLst>
            </p:cNvPr>
            <p:cNvSpPr/>
            <p:nvPr/>
          </p:nvSpPr>
          <p:spPr>
            <a:xfrm>
              <a:off x="3183198" y="3565053"/>
              <a:ext cx="1356098" cy="66641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960" name="타원 2959">
              <a:extLst>
                <a:ext uri="{FF2B5EF4-FFF2-40B4-BE49-F238E27FC236}">
                  <a16:creationId xmlns:a16="http://schemas.microsoft.com/office/drawing/2014/main" id="{3FBE1C68-F6CC-3AB1-CEFB-849C581BBD17}"/>
                </a:ext>
              </a:extLst>
            </p:cNvPr>
            <p:cNvSpPr/>
            <p:nvPr/>
          </p:nvSpPr>
          <p:spPr>
            <a:xfrm>
              <a:off x="4359749" y="3577653"/>
              <a:ext cx="161253" cy="16125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7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61" name="직사각형 2960">
              <a:extLst>
                <a:ext uri="{FF2B5EF4-FFF2-40B4-BE49-F238E27FC236}">
                  <a16:creationId xmlns:a16="http://schemas.microsoft.com/office/drawing/2014/main" id="{3233DD20-8262-1201-8435-874F8A71EF53}"/>
                </a:ext>
              </a:extLst>
            </p:cNvPr>
            <p:cNvSpPr/>
            <p:nvPr/>
          </p:nvSpPr>
          <p:spPr>
            <a:xfrm>
              <a:off x="3223305" y="3603316"/>
              <a:ext cx="772387" cy="10635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b="1" dirty="0" err="1">
                  <a:solidFill>
                    <a:schemeClr val="tx1"/>
                  </a:solidFill>
                </a:rPr>
                <a:t>레게노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962" name="제목 1">
              <a:extLst>
                <a:ext uri="{FF2B5EF4-FFF2-40B4-BE49-F238E27FC236}">
                  <a16:creationId xmlns:a16="http://schemas.microsoft.com/office/drawing/2014/main" id="{39E658D0-80DA-2F38-760E-6DA3CD23A281}"/>
                </a:ext>
              </a:extLst>
            </p:cNvPr>
            <p:cNvSpPr txBox="1">
              <a:spLocks/>
            </p:cNvSpPr>
            <p:nvPr/>
          </p:nvSpPr>
          <p:spPr>
            <a:xfrm>
              <a:off x="3226532" y="3771612"/>
              <a:ext cx="1134080" cy="817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50%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의 확률로 적의 공격력을 </a:t>
              </a:r>
              <a:endParaRPr lang="en-US" altLang="ko-KR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3</a:t>
              </a:r>
              <a:r>
                <a:rPr lang="ko-KR" altLang="en-US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턴간 </a:t>
              </a: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50%</a:t>
              </a:r>
              <a:r>
                <a:rPr lang="ko-KR" altLang="en-US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감소 시킵니다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2963" name="Picture 2" descr="dice, game ">
              <a:extLst>
                <a:ext uri="{FF2B5EF4-FFF2-40B4-BE49-F238E27FC236}">
                  <a16:creationId xmlns:a16="http://schemas.microsoft.com/office/drawing/2014/main" id="{891AFFCF-33CD-4B5A-744A-69CBB3240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29957" y="3925133"/>
              <a:ext cx="246683" cy="246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64" name="제목 1">
              <a:extLst>
                <a:ext uri="{FF2B5EF4-FFF2-40B4-BE49-F238E27FC236}">
                  <a16:creationId xmlns:a16="http://schemas.microsoft.com/office/drawing/2014/main" id="{18547DBA-7F60-8421-4265-9EAF144BCEF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560881" y="3902554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5~6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965" name="제목 1">
              <a:extLst>
                <a:ext uri="{FF2B5EF4-FFF2-40B4-BE49-F238E27FC236}">
                  <a16:creationId xmlns:a16="http://schemas.microsoft.com/office/drawing/2014/main" id="{C1B77B7F-A00F-A24C-C50D-DD4E779B286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560881" y="3996770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6~10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966" name="제목 1">
              <a:extLst>
                <a:ext uri="{FF2B5EF4-FFF2-40B4-BE49-F238E27FC236}">
                  <a16:creationId xmlns:a16="http://schemas.microsoft.com/office/drawing/2014/main" id="{F7C6D326-612D-9DCF-2C0D-527469742BD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560880" y="4113327"/>
              <a:ext cx="230819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11~12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967" name="제목 1">
              <a:extLst>
                <a:ext uri="{FF2B5EF4-FFF2-40B4-BE49-F238E27FC236}">
                  <a16:creationId xmlns:a16="http://schemas.microsoft.com/office/drawing/2014/main" id="{4F2BD89D-C68B-3A31-1F67-A34DB99E057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819166" y="3893029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성공 확률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+10%</a:t>
              </a:r>
            </a:p>
          </p:txBody>
        </p:sp>
        <p:sp>
          <p:nvSpPr>
            <p:cNvPr id="2968" name="제목 1">
              <a:extLst>
                <a:ext uri="{FF2B5EF4-FFF2-40B4-BE49-F238E27FC236}">
                  <a16:creationId xmlns:a16="http://schemas.microsoft.com/office/drawing/2014/main" id="{7AB63CA5-A98C-6B40-1B4D-35FDD763410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819166" y="3987245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성공 확률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+ 10%</a:t>
              </a:r>
            </a:p>
          </p:txBody>
        </p:sp>
        <p:sp>
          <p:nvSpPr>
            <p:cNvPr id="2969" name="제목 1">
              <a:extLst>
                <a:ext uri="{FF2B5EF4-FFF2-40B4-BE49-F238E27FC236}">
                  <a16:creationId xmlns:a16="http://schemas.microsoft.com/office/drawing/2014/main" id="{9BFB0DCB-0BA0-88AC-E31A-358872B09E9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819162" y="4103802"/>
              <a:ext cx="516101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성공 확률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+ 10%</a:t>
              </a:r>
              <a:b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</a:b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감소 효과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+10%</a:t>
              </a:r>
            </a:p>
          </p:txBody>
        </p:sp>
        <p:pic>
          <p:nvPicPr>
            <p:cNvPr id="2970" name="Picture 10" descr="Story Icons - Free SVG &amp; PNG Story Images - Noun Project">
              <a:extLst>
                <a:ext uri="{FF2B5EF4-FFF2-40B4-BE49-F238E27FC236}">
                  <a16:creationId xmlns:a16="http://schemas.microsoft.com/office/drawing/2014/main" id="{A935AEF2-8999-6B4B-7BF2-5ED06A24A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565" y="3719560"/>
              <a:ext cx="97770" cy="9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71" name="그룹 2970">
            <a:extLst>
              <a:ext uri="{FF2B5EF4-FFF2-40B4-BE49-F238E27FC236}">
                <a16:creationId xmlns:a16="http://schemas.microsoft.com/office/drawing/2014/main" id="{5A13ADE0-CD4A-9A63-233D-8EEA4F8FB9D3}"/>
              </a:ext>
            </a:extLst>
          </p:cNvPr>
          <p:cNvGrpSpPr/>
          <p:nvPr/>
        </p:nvGrpSpPr>
        <p:grpSpPr>
          <a:xfrm>
            <a:off x="1845529" y="4479206"/>
            <a:ext cx="1356098" cy="666412"/>
            <a:chOff x="1728539" y="3565054"/>
            <a:chExt cx="1356098" cy="666412"/>
          </a:xfrm>
        </p:grpSpPr>
        <p:sp>
          <p:nvSpPr>
            <p:cNvPr id="2972" name="직사각형 2971">
              <a:extLst>
                <a:ext uri="{FF2B5EF4-FFF2-40B4-BE49-F238E27FC236}">
                  <a16:creationId xmlns:a16="http://schemas.microsoft.com/office/drawing/2014/main" id="{7990E6EB-955E-82D7-CB62-0F5085FF26FD}"/>
                </a:ext>
              </a:extLst>
            </p:cNvPr>
            <p:cNvSpPr/>
            <p:nvPr/>
          </p:nvSpPr>
          <p:spPr>
            <a:xfrm>
              <a:off x="1728539" y="3565054"/>
              <a:ext cx="1356098" cy="66641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973" name="타원 2972">
              <a:extLst>
                <a:ext uri="{FF2B5EF4-FFF2-40B4-BE49-F238E27FC236}">
                  <a16:creationId xmlns:a16="http://schemas.microsoft.com/office/drawing/2014/main" id="{EE469C8B-7DC7-71D3-F4D6-DA42A946E1C2}"/>
                </a:ext>
              </a:extLst>
            </p:cNvPr>
            <p:cNvSpPr/>
            <p:nvPr/>
          </p:nvSpPr>
          <p:spPr>
            <a:xfrm>
              <a:off x="2907848" y="3577653"/>
              <a:ext cx="161253" cy="16125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6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74" name="직사각형 2973">
              <a:extLst>
                <a:ext uri="{FF2B5EF4-FFF2-40B4-BE49-F238E27FC236}">
                  <a16:creationId xmlns:a16="http://schemas.microsoft.com/office/drawing/2014/main" id="{E9C6EE00-3942-A1DC-0DF9-0706C470D3E1}"/>
                </a:ext>
              </a:extLst>
            </p:cNvPr>
            <p:cNvSpPr/>
            <p:nvPr/>
          </p:nvSpPr>
          <p:spPr>
            <a:xfrm>
              <a:off x="1774454" y="3603316"/>
              <a:ext cx="772387" cy="10635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b="1" dirty="0" err="1">
                  <a:solidFill>
                    <a:schemeClr val="tx1"/>
                  </a:solidFill>
                </a:rPr>
                <a:t>등짝</a:t>
              </a:r>
              <a:r>
                <a:rPr lang="ko-KR" altLang="en-US" sz="600" b="1" dirty="0">
                  <a:solidFill>
                    <a:schemeClr val="tx1"/>
                  </a:solidFill>
                </a:rPr>
                <a:t> 스매시</a:t>
              </a:r>
            </a:p>
          </p:txBody>
        </p:sp>
        <p:sp>
          <p:nvSpPr>
            <p:cNvPr id="2975" name="제목 1">
              <a:extLst>
                <a:ext uri="{FF2B5EF4-FFF2-40B4-BE49-F238E27FC236}">
                  <a16:creationId xmlns:a16="http://schemas.microsoft.com/office/drawing/2014/main" id="{17808103-FEC4-FD65-CF8D-F04DE9D3EF38}"/>
                </a:ext>
              </a:extLst>
            </p:cNvPr>
            <p:cNvSpPr txBox="1">
              <a:spLocks/>
            </p:cNvSpPr>
            <p:nvPr/>
          </p:nvSpPr>
          <p:spPr>
            <a:xfrm>
              <a:off x="1765658" y="3771612"/>
              <a:ext cx="1015439" cy="817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진심을 담은 강한 스파이크로 </a:t>
              </a: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25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의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피해를 입힌다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2976" name="Picture 2" descr="dice, game ">
              <a:extLst>
                <a:ext uri="{FF2B5EF4-FFF2-40B4-BE49-F238E27FC236}">
                  <a16:creationId xmlns:a16="http://schemas.microsoft.com/office/drawing/2014/main" id="{3D5A20F5-3D15-7EEF-C473-C7367CDBF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69083" y="3890015"/>
              <a:ext cx="246683" cy="246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7" name="제목 1">
              <a:extLst>
                <a:ext uri="{FF2B5EF4-FFF2-40B4-BE49-F238E27FC236}">
                  <a16:creationId xmlns:a16="http://schemas.microsoft.com/office/drawing/2014/main" id="{F58D742F-AF22-6C30-FDCD-79E1A064C43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7" y="3893029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3~5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978" name="제목 1">
              <a:extLst>
                <a:ext uri="{FF2B5EF4-FFF2-40B4-BE49-F238E27FC236}">
                  <a16:creationId xmlns:a16="http://schemas.microsoft.com/office/drawing/2014/main" id="{4FB38493-DD2D-FF81-E17E-D3B408EA66F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7" y="3994592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6~10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979" name="제목 1">
              <a:extLst>
                <a:ext uri="{FF2B5EF4-FFF2-40B4-BE49-F238E27FC236}">
                  <a16:creationId xmlns:a16="http://schemas.microsoft.com/office/drawing/2014/main" id="{31650D1E-A313-4D46-C9CE-2825B68B2EA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6" y="4099772"/>
              <a:ext cx="230819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11~12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980" name="제목 1">
              <a:extLst>
                <a:ext uri="{FF2B5EF4-FFF2-40B4-BE49-F238E27FC236}">
                  <a16:creationId xmlns:a16="http://schemas.microsoft.com/office/drawing/2014/main" id="{3A583E8C-DF29-7FBC-AD5E-596A4A055E7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92" y="3893029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+ 5</a:t>
              </a:r>
            </a:p>
          </p:txBody>
        </p:sp>
        <p:sp>
          <p:nvSpPr>
            <p:cNvPr id="2981" name="제목 1">
              <a:extLst>
                <a:ext uri="{FF2B5EF4-FFF2-40B4-BE49-F238E27FC236}">
                  <a16:creationId xmlns:a16="http://schemas.microsoft.com/office/drawing/2014/main" id="{9ECD65D3-7FCD-36A6-B22C-E389C0647D4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92" y="3994592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+ 12</a:t>
              </a:r>
            </a:p>
          </p:txBody>
        </p:sp>
        <p:sp>
          <p:nvSpPr>
            <p:cNvPr id="2982" name="제목 1">
              <a:extLst>
                <a:ext uri="{FF2B5EF4-FFF2-40B4-BE49-F238E27FC236}">
                  <a16:creationId xmlns:a16="http://schemas.microsoft.com/office/drawing/2014/main" id="{AD9EC3D2-153C-D184-1F5A-DC979310494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89" y="4099772"/>
              <a:ext cx="702733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</a:t>
              </a: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20</a:t>
              </a: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&amp; </a:t>
              </a: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치명타 확률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+50%</a:t>
              </a:r>
            </a:p>
          </p:txBody>
        </p:sp>
        <p:pic>
          <p:nvPicPr>
            <p:cNvPr id="2983" name="Picture 10" descr="Story Icons - Free SVG &amp; PNG Story Images - Noun Project">
              <a:extLst>
                <a:ext uri="{FF2B5EF4-FFF2-40B4-BE49-F238E27FC236}">
                  <a16:creationId xmlns:a16="http://schemas.microsoft.com/office/drawing/2014/main" id="{F04C63B5-9F8E-2924-59CC-DEA8FA89D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086" y="3719560"/>
              <a:ext cx="97770" cy="9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84" name="그룹 2983">
            <a:extLst>
              <a:ext uri="{FF2B5EF4-FFF2-40B4-BE49-F238E27FC236}">
                <a16:creationId xmlns:a16="http://schemas.microsoft.com/office/drawing/2014/main" id="{0BE044E3-5717-893B-241C-0CCD19BED600}"/>
              </a:ext>
            </a:extLst>
          </p:cNvPr>
          <p:cNvGrpSpPr/>
          <p:nvPr/>
        </p:nvGrpSpPr>
        <p:grpSpPr>
          <a:xfrm>
            <a:off x="1845529" y="3769906"/>
            <a:ext cx="1356098" cy="666412"/>
            <a:chOff x="1728539" y="2855754"/>
            <a:chExt cx="1356098" cy="666412"/>
          </a:xfrm>
        </p:grpSpPr>
        <p:sp>
          <p:nvSpPr>
            <p:cNvPr id="2985" name="직사각형 2984">
              <a:extLst>
                <a:ext uri="{FF2B5EF4-FFF2-40B4-BE49-F238E27FC236}">
                  <a16:creationId xmlns:a16="http://schemas.microsoft.com/office/drawing/2014/main" id="{3440E63E-24EB-9645-39D6-E31FAE5BFBAA}"/>
                </a:ext>
              </a:extLst>
            </p:cNvPr>
            <p:cNvSpPr/>
            <p:nvPr/>
          </p:nvSpPr>
          <p:spPr>
            <a:xfrm>
              <a:off x="1728539" y="2855754"/>
              <a:ext cx="1356098" cy="66641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986" name="타원 2985">
              <a:extLst>
                <a:ext uri="{FF2B5EF4-FFF2-40B4-BE49-F238E27FC236}">
                  <a16:creationId xmlns:a16="http://schemas.microsoft.com/office/drawing/2014/main" id="{5D76404C-C596-B7A5-537B-571B4C40FF3C}"/>
                </a:ext>
              </a:extLst>
            </p:cNvPr>
            <p:cNvSpPr/>
            <p:nvPr/>
          </p:nvSpPr>
          <p:spPr>
            <a:xfrm>
              <a:off x="2907848" y="2866396"/>
              <a:ext cx="161253" cy="16125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87" name="직사각형 2986">
              <a:extLst>
                <a:ext uri="{FF2B5EF4-FFF2-40B4-BE49-F238E27FC236}">
                  <a16:creationId xmlns:a16="http://schemas.microsoft.com/office/drawing/2014/main" id="{152D2BEC-E8F2-56B3-94D5-272BB59EB4CD}"/>
                </a:ext>
              </a:extLst>
            </p:cNvPr>
            <p:cNvSpPr/>
            <p:nvPr/>
          </p:nvSpPr>
          <p:spPr>
            <a:xfrm>
              <a:off x="1774454" y="2897896"/>
              <a:ext cx="772387" cy="10635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b="1" dirty="0">
                  <a:solidFill>
                    <a:schemeClr val="tx1"/>
                  </a:solidFill>
                </a:rPr>
                <a:t>제 말 들으세요</a:t>
              </a:r>
            </a:p>
          </p:txBody>
        </p:sp>
        <p:sp>
          <p:nvSpPr>
            <p:cNvPr id="2988" name="제목 1">
              <a:extLst>
                <a:ext uri="{FF2B5EF4-FFF2-40B4-BE49-F238E27FC236}">
                  <a16:creationId xmlns:a16="http://schemas.microsoft.com/office/drawing/2014/main" id="{26129A3D-F034-57D8-974F-6B77037FBE8B}"/>
                </a:ext>
              </a:extLst>
            </p:cNvPr>
            <p:cNvSpPr txBox="1">
              <a:spLocks/>
            </p:cNvSpPr>
            <p:nvPr/>
          </p:nvSpPr>
          <p:spPr>
            <a:xfrm>
              <a:off x="1765658" y="3083448"/>
              <a:ext cx="1015439" cy="817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지혜의 충고를 전해 행운을 </a:t>
              </a: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+5 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증가시킨다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2989" name="Picture 2" descr="dice, game ">
              <a:extLst>
                <a:ext uri="{FF2B5EF4-FFF2-40B4-BE49-F238E27FC236}">
                  <a16:creationId xmlns:a16="http://schemas.microsoft.com/office/drawing/2014/main" id="{C9E748B1-843B-E6C6-90A7-EF8094ACA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69083" y="3201851"/>
              <a:ext cx="246683" cy="246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90" name="제목 1">
              <a:extLst>
                <a:ext uri="{FF2B5EF4-FFF2-40B4-BE49-F238E27FC236}">
                  <a16:creationId xmlns:a16="http://schemas.microsoft.com/office/drawing/2014/main" id="{63590C8C-BE8F-E509-06CA-8CD5001B6792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7" y="3179100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1~5 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991" name="제목 1">
              <a:extLst>
                <a:ext uri="{FF2B5EF4-FFF2-40B4-BE49-F238E27FC236}">
                  <a16:creationId xmlns:a16="http://schemas.microsoft.com/office/drawing/2014/main" id="{72D38BFF-CECC-D1F6-675D-CF57D437076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7" y="3286439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6~11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992" name="제목 1">
              <a:extLst>
                <a:ext uri="{FF2B5EF4-FFF2-40B4-BE49-F238E27FC236}">
                  <a16:creationId xmlns:a16="http://schemas.microsoft.com/office/drawing/2014/main" id="{A07D56DA-4E3A-B4D1-4778-9B9A76F88E92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6" y="3392367"/>
              <a:ext cx="230819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12~12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993" name="제목 1">
              <a:extLst>
                <a:ext uri="{FF2B5EF4-FFF2-40B4-BE49-F238E27FC236}">
                  <a16:creationId xmlns:a16="http://schemas.microsoft.com/office/drawing/2014/main" id="{E04EC408-7154-48C5-A2AB-06304195AE9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92" y="3179100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행운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</a:t>
              </a:r>
            </a:p>
          </p:txBody>
        </p:sp>
        <p:sp>
          <p:nvSpPr>
            <p:cNvPr id="2994" name="제목 1">
              <a:extLst>
                <a:ext uri="{FF2B5EF4-FFF2-40B4-BE49-F238E27FC236}">
                  <a16:creationId xmlns:a16="http://schemas.microsoft.com/office/drawing/2014/main" id="{28F1AC31-C7C0-8451-1686-1C8EAD6C0C9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92" y="3286439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행운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+ 2</a:t>
              </a:r>
            </a:p>
          </p:txBody>
        </p:sp>
        <p:sp>
          <p:nvSpPr>
            <p:cNvPr id="2995" name="제목 1">
              <a:extLst>
                <a:ext uri="{FF2B5EF4-FFF2-40B4-BE49-F238E27FC236}">
                  <a16:creationId xmlns:a16="http://schemas.microsoft.com/office/drawing/2014/main" id="{63B755F9-79DD-7E71-08F4-CBA43D7C76D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89" y="3392367"/>
              <a:ext cx="702733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행운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+ 5 &amp; </a:t>
              </a: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다음 턴 주사위 추가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(50%)</a:t>
              </a:r>
            </a:p>
          </p:txBody>
        </p:sp>
        <p:pic>
          <p:nvPicPr>
            <p:cNvPr id="2996" name="Picture 10" descr="Story Icons - Free SVG &amp; PNG Story Images - Noun Project">
              <a:extLst>
                <a:ext uri="{FF2B5EF4-FFF2-40B4-BE49-F238E27FC236}">
                  <a16:creationId xmlns:a16="http://schemas.microsoft.com/office/drawing/2014/main" id="{6FAAE2CC-6B6F-D25F-B4C6-88575CB28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086" y="3005316"/>
              <a:ext cx="97770" cy="9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97" name="그룹 2996">
            <a:extLst>
              <a:ext uri="{FF2B5EF4-FFF2-40B4-BE49-F238E27FC236}">
                <a16:creationId xmlns:a16="http://schemas.microsoft.com/office/drawing/2014/main" id="{1DFC4339-907B-3BBF-05B0-DE41343C4B14}"/>
              </a:ext>
            </a:extLst>
          </p:cNvPr>
          <p:cNvGrpSpPr/>
          <p:nvPr/>
        </p:nvGrpSpPr>
        <p:grpSpPr>
          <a:xfrm>
            <a:off x="392893" y="3772288"/>
            <a:ext cx="1356098" cy="666412"/>
            <a:chOff x="275846" y="2857723"/>
            <a:chExt cx="1356098" cy="666412"/>
          </a:xfrm>
        </p:grpSpPr>
        <p:sp>
          <p:nvSpPr>
            <p:cNvPr id="2998" name="직사각형 2997">
              <a:extLst>
                <a:ext uri="{FF2B5EF4-FFF2-40B4-BE49-F238E27FC236}">
                  <a16:creationId xmlns:a16="http://schemas.microsoft.com/office/drawing/2014/main" id="{BC52F092-86BC-14B9-C6CE-FAAA6F90777D}"/>
                </a:ext>
              </a:extLst>
            </p:cNvPr>
            <p:cNvSpPr/>
            <p:nvPr/>
          </p:nvSpPr>
          <p:spPr>
            <a:xfrm>
              <a:off x="275846" y="2857723"/>
              <a:ext cx="1356098" cy="666412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999" name="타원 2998">
              <a:extLst>
                <a:ext uri="{FF2B5EF4-FFF2-40B4-BE49-F238E27FC236}">
                  <a16:creationId xmlns:a16="http://schemas.microsoft.com/office/drawing/2014/main" id="{DBFD3FEC-58E9-B2F0-3607-B4B1B065F6DA}"/>
                </a:ext>
              </a:extLst>
            </p:cNvPr>
            <p:cNvSpPr/>
            <p:nvPr/>
          </p:nvSpPr>
          <p:spPr>
            <a:xfrm>
              <a:off x="1460869" y="2866396"/>
              <a:ext cx="161253" cy="16125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3000" name="Picture 2" descr="dice, game ">
              <a:extLst>
                <a:ext uri="{FF2B5EF4-FFF2-40B4-BE49-F238E27FC236}">
                  <a16:creationId xmlns:a16="http://schemas.microsoft.com/office/drawing/2014/main" id="{B9A5948A-5F4D-2208-77F1-0A6B6B0E6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8283" y="3201851"/>
              <a:ext cx="246683" cy="246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01" name="제목 1">
              <a:extLst>
                <a:ext uri="{FF2B5EF4-FFF2-40B4-BE49-F238E27FC236}">
                  <a16:creationId xmlns:a16="http://schemas.microsoft.com/office/drawing/2014/main" id="{49DAB0E8-9192-CFAF-E94A-BB192147177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59207" y="3188230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1~5 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3002" name="제목 1">
              <a:extLst>
                <a:ext uri="{FF2B5EF4-FFF2-40B4-BE49-F238E27FC236}">
                  <a16:creationId xmlns:a16="http://schemas.microsoft.com/office/drawing/2014/main" id="{1A2F368B-C3CA-5F80-2474-2229C411C5F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59207" y="3286439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6~11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3003" name="제목 1">
              <a:extLst>
                <a:ext uri="{FF2B5EF4-FFF2-40B4-BE49-F238E27FC236}">
                  <a16:creationId xmlns:a16="http://schemas.microsoft.com/office/drawing/2014/main" id="{8263549C-4864-F480-C6FB-1B11BAB28AC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59206" y="3382501"/>
              <a:ext cx="230819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12~12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3004" name="직사각형 3003">
              <a:extLst>
                <a:ext uri="{FF2B5EF4-FFF2-40B4-BE49-F238E27FC236}">
                  <a16:creationId xmlns:a16="http://schemas.microsoft.com/office/drawing/2014/main" id="{09A8DF2B-36D5-2454-905E-A21BF58CB350}"/>
                </a:ext>
              </a:extLst>
            </p:cNvPr>
            <p:cNvSpPr/>
            <p:nvPr/>
          </p:nvSpPr>
          <p:spPr>
            <a:xfrm>
              <a:off x="322304" y="2893513"/>
              <a:ext cx="647925" cy="10635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b="1" dirty="0" err="1">
                  <a:solidFill>
                    <a:schemeClr val="tx1"/>
                  </a:solidFill>
                </a:rPr>
                <a:t>으쯔라구요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3005" name="제목 1">
              <a:extLst>
                <a:ext uri="{FF2B5EF4-FFF2-40B4-BE49-F238E27FC236}">
                  <a16:creationId xmlns:a16="http://schemas.microsoft.com/office/drawing/2014/main" id="{FE06F4F3-DF47-4F1A-01BB-80147BAB62DF}"/>
                </a:ext>
              </a:extLst>
            </p:cNvPr>
            <p:cNvSpPr txBox="1">
              <a:spLocks/>
            </p:cNvSpPr>
            <p:nvPr/>
          </p:nvSpPr>
          <p:spPr>
            <a:xfrm>
              <a:off x="326678" y="3083448"/>
              <a:ext cx="1015439" cy="817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강력한 적의로 상대방에게 </a:t>
              </a:r>
              <a:r>
                <a:rPr lang="en-US" altLang="ko-KR" sz="6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19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의 피해를 입힌다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3006" name="제목 1">
              <a:extLst>
                <a:ext uri="{FF2B5EF4-FFF2-40B4-BE49-F238E27FC236}">
                  <a16:creationId xmlns:a16="http://schemas.microsoft.com/office/drawing/2014/main" id="{1D40B8BE-AB3F-1620-ED9E-0458973DD7C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17492" y="3188230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4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+ 2</a:t>
              </a:r>
            </a:p>
          </p:txBody>
        </p:sp>
        <p:sp>
          <p:nvSpPr>
            <p:cNvPr id="3007" name="제목 1">
              <a:extLst>
                <a:ext uri="{FF2B5EF4-FFF2-40B4-BE49-F238E27FC236}">
                  <a16:creationId xmlns:a16="http://schemas.microsoft.com/office/drawing/2014/main" id="{BEEA341C-858B-4D16-721F-754BC08DDCC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17492" y="3286439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4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+ 5</a:t>
              </a:r>
            </a:p>
          </p:txBody>
        </p:sp>
        <p:sp>
          <p:nvSpPr>
            <p:cNvPr id="2561" name="제목 1">
              <a:extLst>
                <a:ext uri="{FF2B5EF4-FFF2-40B4-BE49-F238E27FC236}">
                  <a16:creationId xmlns:a16="http://schemas.microsoft.com/office/drawing/2014/main" id="{A6EDAD4F-20B9-357B-C499-F7BF5200E42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17490" y="3382501"/>
              <a:ext cx="63357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+ 10 / 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치명타 확률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+5%`</a:t>
              </a:r>
            </a:p>
          </p:txBody>
        </p:sp>
        <p:pic>
          <p:nvPicPr>
            <p:cNvPr id="2562" name="Picture 10" descr="Story Icons - Free SVG &amp; PNG Story Images - Noun Project">
              <a:extLst>
                <a:ext uri="{FF2B5EF4-FFF2-40B4-BE49-F238E27FC236}">
                  <a16:creationId xmlns:a16="http://schemas.microsoft.com/office/drawing/2014/main" id="{B3840213-5F32-121B-AD37-0B2075EFE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610" y="3005316"/>
              <a:ext cx="97770" cy="9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64" name="Picture 42" descr="12-Sided Opaque Dice (d12) - Blue - Dice Game Depot">
            <a:extLst>
              <a:ext uri="{FF2B5EF4-FFF2-40B4-BE49-F238E27FC236}">
                <a16:creationId xmlns:a16="http://schemas.microsoft.com/office/drawing/2014/main" id="{9571DF4C-1A42-E552-7D10-739C304B9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18667" y1="57333" x2="30222" y2="81778"/>
                        <a14:backgroundMark x1="29333" y1="77333" x2="35556" y2="85333"/>
                        <a14:backgroundMark x1="30222" y1="74222" x2="33333" y2="84444"/>
                        <a14:backgroundMark x1="29778" y1="73333" x2="36000" y2="86667"/>
                        <a14:backgroundMark x1="31556" y1="75556" x2="38222" y2="85333"/>
                        <a14:backgroundMark x1="31111" y1="75556" x2="38222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3772">
            <a:off x="1141797" y="1972308"/>
            <a:ext cx="932766" cy="93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6" name="그림 2565">
            <a:extLst>
              <a:ext uri="{FF2B5EF4-FFF2-40B4-BE49-F238E27FC236}">
                <a16:creationId xmlns:a16="http://schemas.microsoft.com/office/drawing/2014/main" id="{3CE8649E-134C-B329-3AA7-41051087AD3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320" t="56039" r="47129" b="33001"/>
          <a:stretch/>
        </p:blipFill>
        <p:spPr>
          <a:xfrm>
            <a:off x="2745846" y="997079"/>
            <a:ext cx="2380611" cy="666410"/>
          </a:xfrm>
          <a:prstGeom prst="rect">
            <a:avLst/>
          </a:prstGeom>
        </p:spPr>
      </p:pic>
      <p:pic>
        <p:nvPicPr>
          <p:cNvPr id="3115" name="그림 3114">
            <a:extLst>
              <a:ext uri="{FF2B5EF4-FFF2-40B4-BE49-F238E27FC236}">
                <a16:creationId xmlns:a16="http://schemas.microsoft.com/office/drawing/2014/main" id="{D8815994-51A9-9829-5C78-95455E9E0C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2792" t="84292" r="34391" b="3056"/>
          <a:stretch/>
        </p:blipFill>
        <p:spPr>
          <a:xfrm>
            <a:off x="281623" y="5362140"/>
            <a:ext cx="2171135" cy="1181182"/>
          </a:xfrm>
          <a:prstGeom prst="rect">
            <a:avLst/>
          </a:prstGeom>
        </p:spPr>
      </p:pic>
      <p:pic>
        <p:nvPicPr>
          <p:cNvPr id="3118" name="Picture 42" descr="12-Sided Opaque Dice (d12) - Blue - Dice Game Depot">
            <a:extLst>
              <a:ext uri="{FF2B5EF4-FFF2-40B4-BE49-F238E27FC236}">
                <a16:creationId xmlns:a16="http://schemas.microsoft.com/office/drawing/2014/main" id="{0FC14071-4759-0AB6-B803-7931505CB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18667" y1="57333" x2="30222" y2="81778"/>
                        <a14:backgroundMark x1="29333" y1="77333" x2="35556" y2="85333"/>
                        <a14:backgroundMark x1="30222" y1="74222" x2="33333" y2="84444"/>
                        <a14:backgroundMark x1="29778" y1="73333" x2="36000" y2="86667"/>
                        <a14:backgroundMark x1="31556" y1="75556" x2="38222" y2="85333"/>
                        <a14:backgroundMark x1="31111" y1="75556" x2="38222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3772">
            <a:off x="3206045" y="5502394"/>
            <a:ext cx="932766" cy="93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50" name="직사각형 2949">
            <a:extLst>
              <a:ext uri="{FF2B5EF4-FFF2-40B4-BE49-F238E27FC236}">
                <a16:creationId xmlns:a16="http://schemas.microsoft.com/office/drawing/2014/main" id="{6535B66F-BAC1-3A46-F51D-8E85B20034CF}"/>
              </a:ext>
            </a:extLst>
          </p:cNvPr>
          <p:cNvSpPr/>
          <p:nvPr/>
        </p:nvSpPr>
        <p:spPr>
          <a:xfrm>
            <a:off x="2795916" y="1057275"/>
            <a:ext cx="450756" cy="579835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47" name="직선 연결선 2948">
            <a:extLst>
              <a:ext uri="{FF2B5EF4-FFF2-40B4-BE49-F238E27FC236}">
                <a16:creationId xmlns:a16="http://schemas.microsoft.com/office/drawing/2014/main" id="{CE36AF1F-0BBE-8C95-5B79-6216A77499A8}"/>
              </a:ext>
            </a:extLst>
          </p:cNvPr>
          <p:cNvCxnSpPr>
            <a:cxnSpLocks/>
            <a:stCxn id="2679" idx="3"/>
            <a:endCxn id="2950" idx="1"/>
          </p:cNvCxnSpPr>
          <p:nvPr/>
        </p:nvCxnSpPr>
        <p:spPr>
          <a:xfrm flipV="1">
            <a:off x="1498601" y="1347193"/>
            <a:ext cx="1297315" cy="162817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1" name="직사각형 3120">
            <a:extLst>
              <a:ext uri="{FF2B5EF4-FFF2-40B4-BE49-F238E27FC236}">
                <a16:creationId xmlns:a16="http://schemas.microsoft.com/office/drawing/2014/main" id="{8C41F9BE-C446-654B-3605-034A09ABD933}"/>
              </a:ext>
            </a:extLst>
          </p:cNvPr>
          <p:cNvSpPr/>
          <p:nvPr/>
        </p:nvSpPr>
        <p:spPr>
          <a:xfrm>
            <a:off x="281623" y="2169448"/>
            <a:ext cx="1623629" cy="818687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70" name="Picture 2" descr="Decree ">
            <a:extLst>
              <a:ext uri="{FF2B5EF4-FFF2-40B4-BE49-F238E27FC236}">
                <a16:creationId xmlns:a16="http://schemas.microsoft.com/office/drawing/2014/main" id="{EE9BA83E-C890-D2DB-08FB-0D49185E7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2463">
            <a:off x="1570112" y="235795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2" name="직사각형 3121">
            <a:extLst>
              <a:ext uri="{FF2B5EF4-FFF2-40B4-BE49-F238E27FC236}">
                <a16:creationId xmlns:a16="http://schemas.microsoft.com/office/drawing/2014/main" id="{D46DA461-7891-6B1F-36B9-2281D1C1546E}"/>
              </a:ext>
            </a:extLst>
          </p:cNvPr>
          <p:cNvSpPr/>
          <p:nvPr/>
        </p:nvSpPr>
        <p:spPr>
          <a:xfrm>
            <a:off x="401779" y="3768690"/>
            <a:ext cx="1341842" cy="67660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4" name="직사각형 3123">
            <a:extLst>
              <a:ext uri="{FF2B5EF4-FFF2-40B4-BE49-F238E27FC236}">
                <a16:creationId xmlns:a16="http://schemas.microsoft.com/office/drawing/2014/main" id="{112EC237-BB52-DF84-67CC-54053B32B8FA}"/>
              </a:ext>
            </a:extLst>
          </p:cNvPr>
          <p:cNvSpPr/>
          <p:nvPr/>
        </p:nvSpPr>
        <p:spPr>
          <a:xfrm>
            <a:off x="281623" y="5373709"/>
            <a:ext cx="2171133" cy="118118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16" name="Picture 42" descr="12-Sided Opaque Dice (d12) - Blue - Dice Game Depot">
            <a:extLst>
              <a:ext uri="{FF2B5EF4-FFF2-40B4-BE49-F238E27FC236}">
                <a16:creationId xmlns:a16="http://schemas.microsoft.com/office/drawing/2014/main" id="{808B80E1-B378-D893-CFD9-EA32445AE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18667" y1="57333" x2="30222" y2="81778"/>
                        <a14:backgroundMark x1="29333" y1="77333" x2="35556" y2="85333"/>
                        <a14:backgroundMark x1="30222" y1="74222" x2="33333" y2="84444"/>
                        <a14:backgroundMark x1="29778" y1="73333" x2="36000" y2="86667"/>
                        <a14:backgroundMark x1="31556" y1="75556" x2="38222" y2="85333"/>
                        <a14:backgroundMark x1="31111" y1="75556" x2="38222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3772">
            <a:off x="1700707" y="5237966"/>
            <a:ext cx="932766" cy="93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7" name="Picture 2" descr="Decree ">
            <a:extLst>
              <a:ext uri="{FF2B5EF4-FFF2-40B4-BE49-F238E27FC236}">
                <a16:creationId xmlns:a16="http://schemas.microsoft.com/office/drawing/2014/main" id="{08DA5095-CA5B-E411-AFE4-8D42DAE8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2463">
            <a:off x="2128355" y="5596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53" name="직사각형 2952">
            <a:extLst>
              <a:ext uri="{FF2B5EF4-FFF2-40B4-BE49-F238E27FC236}">
                <a16:creationId xmlns:a16="http://schemas.microsoft.com/office/drawing/2014/main" id="{FBF52F8C-7C88-B7ED-5979-B0ECD7A2207B}"/>
              </a:ext>
            </a:extLst>
          </p:cNvPr>
          <p:cNvSpPr/>
          <p:nvPr/>
        </p:nvSpPr>
        <p:spPr>
          <a:xfrm>
            <a:off x="2803493" y="957416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3125" name="직사각형 3124">
            <a:extLst>
              <a:ext uri="{FF2B5EF4-FFF2-40B4-BE49-F238E27FC236}">
                <a16:creationId xmlns:a16="http://schemas.microsoft.com/office/drawing/2014/main" id="{9B246538-4C0E-6FDD-1509-64CC2228E581}"/>
              </a:ext>
            </a:extLst>
          </p:cNvPr>
          <p:cNvSpPr/>
          <p:nvPr/>
        </p:nvSpPr>
        <p:spPr>
          <a:xfrm>
            <a:off x="281623" y="2075996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3127" name="직사각형 3126">
            <a:extLst>
              <a:ext uri="{FF2B5EF4-FFF2-40B4-BE49-F238E27FC236}">
                <a16:creationId xmlns:a16="http://schemas.microsoft.com/office/drawing/2014/main" id="{E5A0DEFC-8ABA-5B18-1E72-AB7547718618}"/>
              </a:ext>
            </a:extLst>
          </p:cNvPr>
          <p:cNvSpPr/>
          <p:nvPr/>
        </p:nvSpPr>
        <p:spPr>
          <a:xfrm>
            <a:off x="401779" y="3664600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1-3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3128" name="직사각형 3127">
            <a:extLst>
              <a:ext uri="{FF2B5EF4-FFF2-40B4-BE49-F238E27FC236}">
                <a16:creationId xmlns:a16="http://schemas.microsoft.com/office/drawing/2014/main" id="{8948DFA7-4E75-FBC1-5EB5-D5F161FCEE34}"/>
              </a:ext>
            </a:extLst>
          </p:cNvPr>
          <p:cNvSpPr/>
          <p:nvPr/>
        </p:nvSpPr>
        <p:spPr>
          <a:xfrm>
            <a:off x="281623" y="5280818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1-4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3129" name="직사각형 3128">
            <a:extLst>
              <a:ext uri="{FF2B5EF4-FFF2-40B4-BE49-F238E27FC236}">
                <a16:creationId xmlns:a16="http://schemas.microsoft.com/office/drawing/2014/main" id="{30C9B457-0ACB-DE48-E48A-0DA7D3F60F19}"/>
              </a:ext>
            </a:extLst>
          </p:cNvPr>
          <p:cNvSpPr/>
          <p:nvPr/>
        </p:nvSpPr>
        <p:spPr>
          <a:xfrm>
            <a:off x="6292046" y="1087754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pic>
        <p:nvPicPr>
          <p:cNvPr id="3130" name="Picture 42" descr="12-Sided Opaque Dice (d12) - Blue - Dice Game Depot">
            <a:extLst>
              <a:ext uri="{FF2B5EF4-FFF2-40B4-BE49-F238E27FC236}">
                <a16:creationId xmlns:a16="http://schemas.microsoft.com/office/drawing/2014/main" id="{E6FF8A17-BF4A-1A48-2ED8-CAAB6A35A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18667" y1="57333" x2="30222" y2="81778"/>
                        <a14:backgroundMark x1="29333" y1="77333" x2="35556" y2="85333"/>
                        <a14:backgroundMark x1="30222" y1="74222" x2="33333" y2="84444"/>
                        <a14:backgroundMark x1="29778" y1="73333" x2="36000" y2="86667"/>
                        <a14:backgroundMark x1="31556" y1="75556" x2="38222" y2="85333"/>
                        <a14:backgroundMark x1="31111" y1="75556" x2="38222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3772">
            <a:off x="2735266" y="1153732"/>
            <a:ext cx="526523" cy="5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9" name="Picture 2" descr="Decree ">
            <a:extLst>
              <a:ext uri="{FF2B5EF4-FFF2-40B4-BE49-F238E27FC236}">
                <a16:creationId xmlns:a16="http://schemas.microsoft.com/office/drawing/2014/main" id="{D7C0B02A-53A0-3016-F013-F15EE5E97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2463">
            <a:off x="2926489" y="1341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2" name="직사각형 3131">
            <a:extLst>
              <a:ext uri="{FF2B5EF4-FFF2-40B4-BE49-F238E27FC236}">
                <a16:creationId xmlns:a16="http://schemas.microsoft.com/office/drawing/2014/main" id="{C4F9CB94-23B0-2E48-7EC8-FCD324167408}"/>
              </a:ext>
            </a:extLst>
          </p:cNvPr>
          <p:cNvSpPr/>
          <p:nvPr/>
        </p:nvSpPr>
        <p:spPr>
          <a:xfrm>
            <a:off x="6286913" y="1370998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1-2</a:t>
            </a:r>
          </a:p>
        </p:txBody>
      </p:sp>
      <p:sp>
        <p:nvSpPr>
          <p:cNvPr id="3133" name="직사각형 3132">
            <a:extLst>
              <a:ext uri="{FF2B5EF4-FFF2-40B4-BE49-F238E27FC236}">
                <a16:creationId xmlns:a16="http://schemas.microsoft.com/office/drawing/2014/main" id="{445ABD06-3439-5598-A7F7-B7D915A550B6}"/>
              </a:ext>
            </a:extLst>
          </p:cNvPr>
          <p:cNvSpPr/>
          <p:nvPr/>
        </p:nvSpPr>
        <p:spPr>
          <a:xfrm>
            <a:off x="6286913" y="1637698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1-3</a:t>
            </a:r>
          </a:p>
        </p:txBody>
      </p:sp>
      <p:sp>
        <p:nvSpPr>
          <p:cNvPr id="3135" name="직사각형 3134">
            <a:extLst>
              <a:ext uri="{FF2B5EF4-FFF2-40B4-BE49-F238E27FC236}">
                <a16:creationId xmlns:a16="http://schemas.microsoft.com/office/drawing/2014/main" id="{24D442AA-65D6-F06D-9293-E9EAF99EAC86}"/>
              </a:ext>
            </a:extLst>
          </p:cNvPr>
          <p:cNvSpPr/>
          <p:nvPr/>
        </p:nvSpPr>
        <p:spPr>
          <a:xfrm>
            <a:off x="6286913" y="2050470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1-4</a:t>
            </a:r>
          </a:p>
        </p:txBody>
      </p:sp>
      <p:sp>
        <p:nvSpPr>
          <p:cNvPr id="3136" name="타원 3135">
            <a:extLst>
              <a:ext uri="{FF2B5EF4-FFF2-40B4-BE49-F238E27FC236}">
                <a16:creationId xmlns:a16="http://schemas.microsoft.com/office/drawing/2014/main" id="{E6ED4A01-A38A-EC77-8BF8-B6EC945A5A1E}"/>
              </a:ext>
            </a:extLst>
          </p:cNvPr>
          <p:cNvSpPr/>
          <p:nvPr/>
        </p:nvSpPr>
        <p:spPr>
          <a:xfrm>
            <a:off x="6156204" y="77297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34690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8BAC5C-292E-DF62-EF70-3B43CDE7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81" y="730318"/>
            <a:ext cx="3445309" cy="18950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7E9B77-D88D-D92C-3B8B-76FBADF54656}"/>
              </a:ext>
            </a:extLst>
          </p:cNvPr>
          <p:cNvSpPr/>
          <p:nvPr/>
        </p:nvSpPr>
        <p:spPr>
          <a:xfrm>
            <a:off x="261890" y="2804483"/>
            <a:ext cx="1043391" cy="660719"/>
          </a:xfrm>
          <a:prstGeom prst="rect">
            <a:avLst/>
          </a:prstGeom>
          <a:solidFill>
            <a:schemeClr val="bg2">
              <a:lumMod val="2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1-2 /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강화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–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주사위 소모 방식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_2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3" y="739525"/>
            <a:ext cx="5882225" cy="2750650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단축키 사용</a:t>
            </a: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[1], [2], [3], [4], [5]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숫자 패드로 사용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선택한 주사위 상호 작용에 따른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선택 팝업 창 생성</a:t>
            </a: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강화 선택 시 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해당 주사위 적용 시 강화될 효과 미리보기 제공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강화 희망 스킬 선택 시 주사위 소모 및 강화 효과 적용</a:t>
            </a: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개연성 증가 선택 시</a:t>
            </a:r>
            <a:b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별도의 확인 절차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X</a:t>
            </a:r>
            <a:b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선택과 동시에 개연성 증가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턴 종료 시 강화 효과 초기화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강화를 한 상태라 해도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턴 종료 시 강화 효과 초기화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953" name="직사각형 2952">
            <a:extLst>
              <a:ext uri="{FF2B5EF4-FFF2-40B4-BE49-F238E27FC236}">
                <a16:creationId xmlns:a16="http://schemas.microsoft.com/office/drawing/2014/main" id="{FBF52F8C-7C88-B7ED-5979-B0ECD7A2207B}"/>
              </a:ext>
            </a:extLst>
          </p:cNvPr>
          <p:cNvSpPr/>
          <p:nvPr/>
        </p:nvSpPr>
        <p:spPr>
          <a:xfrm>
            <a:off x="6254784" y="1218949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2947" name="직선 연결선 2948">
            <a:extLst>
              <a:ext uri="{FF2B5EF4-FFF2-40B4-BE49-F238E27FC236}">
                <a16:creationId xmlns:a16="http://schemas.microsoft.com/office/drawing/2014/main" id="{CE36AF1F-0BBE-8C95-5B79-6216A77499A8}"/>
              </a:ext>
            </a:extLst>
          </p:cNvPr>
          <p:cNvCxnSpPr>
            <a:cxnSpLocks/>
            <a:endCxn id="2561" idx="1"/>
          </p:cNvCxnSpPr>
          <p:nvPr/>
        </p:nvCxnSpPr>
        <p:spPr>
          <a:xfrm>
            <a:off x="1239577" y="2994916"/>
            <a:ext cx="337557" cy="588066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5BECF2-68D5-831E-7317-D577A17FAC3C}"/>
              </a:ext>
            </a:extLst>
          </p:cNvPr>
          <p:cNvGrpSpPr/>
          <p:nvPr/>
        </p:nvGrpSpPr>
        <p:grpSpPr>
          <a:xfrm>
            <a:off x="339264" y="2865989"/>
            <a:ext cx="888643" cy="537707"/>
            <a:chOff x="1023870" y="5074276"/>
            <a:chExt cx="888643" cy="5377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F4FCC4-C451-DAA7-D06B-E7D165D1978C}"/>
                </a:ext>
              </a:extLst>
            </p:cNvPr>
            <p:cNvSpPr/>
            <p:nvPr/>
          </p:nvSpPr>
          <p:spPr>
            <a:xfrm>
              <a:off x="1023870" y="5074276"/>
              <a:ext cx="888643" cy="2446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스킬 강화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5AD2AD3-C820-EE34-5744-B79D507604DD}"/>
                </a:ext>
              </a:extLst>
            </p:cNvPr>
            <p:cNvSpPr/>
            <p:nvPr/>
          </p:nvSpPr>
          <p:spPr>
            <a:xfrm>
              <a:off x="1023870" y="5367284"/>
              <a:ext cx="888643" cy="2446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개연성 증가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91B0C1-0988-9C6C-3B2E-9F7BB5BCBBEC}"/>
              </a:ext>
            </a:extLst>
          </p:cNvPr>
          <p:cNvSpPr/>
          <p:nvPr/>
        </p:nvSpPr>
        <p:spPr>
          <a:xfrm>
            <a:off x="1335761" y="1809686"/>
            <a:ext cx="787535" cy="212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4" name="직사각형 2953">
            <a:extLst>
              <a:ext uri="{FF2B5EF4-FFF2-40B4-BE49-F238E27FC236}">
                <a16:creationId xmlns:a16="http://schemas.microsoft.com/office/drawing/2014/main" id="{89D1F520-797D-9830-C938-8370A45C5F60}"/>
              </a:ext>
            </a:extLst>
          </p:cNvPr>
          <p:cNvSpPr/>
          <p:nvPr/>
        </p:nvSpPr>
        <p:spPr>
          <a:xfrm>
            <a:off x="1571244" y="3594565"/>
            <a:ext cx="1356098" cy="6664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955" name="직사각형 2954">
            <a:extLst>
              <a:ext uri="{FF2B5EF4-FFF2-40B4-BE49-F238E27FC236}">
                <a16:creationId xmlns:a16="http://schemas.microsoft.com/office/drawing/2014/main" id="{767465A3-0BFF-E6ED-1F30-B6736D60C4A8}"/>
              </a:ext>
            </a:extLst>
          </p:cNvPr>
          <p:cNvSpPr/>
          <p:nvPr/>
        </p:nvSpPr>
        <p:spPr>
          <a:xfrm>
            <a:off x="4480562" y="2885265"/>
            <a:ext cx="1356098" cy="6664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957" name="직사각형 2956">
            <a:extLst>
              <a:ext uri="{FF2B5EF4-FFF2-40B4-BE49-F238E27FC236}">
                <a16:creationId xmlns:a16="http://schemas.microsoft.com/office/drawing/2014/main" id="{948F7883-B9D5-0361-FFA5-2F865123073E}"/>
              </a:ext>
            </a:extLst>
          </p:cNvPr>
          <p:cNvSpPr/>
          <p:nvPr/>
        </p:nvSpPr>
        <p:spPr>
          <a:xfrm>
            <a:off x="4480563" y="3594564"/>
            <a:ext cx="1356098" cy="66641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958" name="타원 2957">
            <a:extLst>
              <a:ext uri="{FF2B5EF4-FFF2-40B4-BE49-F238E27FC236}">
                <a16:creationId xmlns:a16="http://schemas.microsoft.com/office/drawing/2014/main" id="{E745324B-E49D-AC85-7039-35092E9128B4}"/>
              </a:ext>
            </a:extLst>
          </p:cNvPr>
          <p:cNvSpPr/>
          <p:nvPr/>
        </p:nvSpPr>
        <p:spPr>
          <a:xfrm>
            <a:off x="5657114" y="3607164"/>
            <a:ext cx="161253" cy="16125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7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59" name="직사각형 2958">
            <a:extLst>
              <a:ext uri="{FF2B5EF4-FFF2-40B4-BE49-F238E27FC236}">
                <a16:creationId xmlns:a16="http://schemas.microsoft.com/office/drawing/2014/main" id="{9EEF2F65-0352-F3B8-E364-6FB34E1DEB6D}"/>
              </a:ext>
            </a:extLst>
          </p:cNvPr>
          <p:cNvSpPr/>
          <p:nvPr/>
        </p:nvSpPr>
        <p:spPr>
          <a:xfrm>
            <a:off x="4520670" y="3632827"/>
            <a:ext cx="772387" cy="10635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00" b="1" dirty="0" err="1">
                <a:solidFill>
                  <a:schemeClr val="tx1"/>
                </a:solidFill>
              </a:rPr>
              <a:t>레게노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960" name="제목 1">
            <a:extLst>
              <a:ext uri="{FF2B5EF4-FFF2-40B4-BE49-F238E27FC236}">
                <a16:creationId xmlns:a16="http://schemas.microsoft.com/office/drawing/2014/main" id="{B6C3E95A-87AC-A60E-E6D2-2083ACA3D5D7}"/>
              </a:ext>
            </a:extLst>
          </p:cNvPr>
          <p:cNvSpPr txBox="1">
            <a:spLocks/>
          </p:cNvSpPr>
          <p:nvPr/>
        </p:nvSpPr>
        <p:spPr>
          <a:xfrm>
            <a:off x="4523897" y="3801123"/>
            <a:ext cx="1134080" cy="81754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50%</a:t>
            </a:r>
            <a:r>
              <a:rPr lang="ko-KR" altLang="en-US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의 확률로 적의 공격력을 </a:t>
            </a:r>
            <a:endParaRPr lang="en-US" altLang="ko-KR" sz="4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3</a:t>
            </a:r>
            <a:r>
              <a:rPr lang="ko-KR" altLang="en-US" sz="6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턴간 </a:t>
            </a:r>
            <a:r>
              <a:rPr lang="en-US" altLang="ko-KR" sz="6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50%</a:t>
            </a:r>
            <a:r>
              <a:rPr lang="ko-KR" altLang="en-US" sz="6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감소 시킵니다</a:t>
            </a:r>
            <a:r>
              <a:rPr lang="en-US" altLang="ko-KR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pic>
        <p:nvPicPr>
          <p:cNvPr id="2961" name="Picture 2" descr="dice, game ">
            <a:extLst>
              <a:ext uri="{FF2B5EF4-FFF2-40B4-BE49-F238E27FC236}">
                <a16:creationId xmlns:a16="http://schemas.microsoft.com/office/drawing/2014/main" id="{7B468451-B2B2-B720-913B-D9AF8736A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27322" y="3954644"/>
            <a:ext cx="246683" cy="24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2" name="제목 1">
            <a:extLst>
              <a:ext uri="{FF2B5EF4-FFF2-40B4-BE49-F238E27FC236}">
                <a16:creationId xmlns:a16="http://schemas.microsoft.com/office/drawing/2014/main" id="{AAF5FBD1-5BFC-1E63-C291-38220F8A9A6A}"/>
              </a:ext>
            </a:extLst>
          </p:cNvPr>
          <p:cNvSpPr txBox="1">
            <a:spLocks/>
          </p:cNvSpPr>
          <p:nvPr/>
        </p:nvSpPr>
        <p:spPr>
          <a:xfrm flipH="1">
            <a:off x="4858246" y="3932065"/>
            <a:ext cx="231406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5~6</a:t>
            </a:r>
            <a:endParaRPr lang="en-US" altLang="ko-KR" sz="3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963" name="제목 1">
            <a:extLst>
              <a:ext uri="{FF2B5EF4-FFF2-40B4-BE49-F238E27FC236}">
                <a16:creationId xmlns:a16="http://schemas.microsoft.com/office/drawing/2014/main" id="{CA46356E-23B5-240B-6615-EF5C0A06B27C}"/>
              </a:ext>
            </a:extLst>
          </p:cNvPr>
          <p:cNvSpPr txBox="1">
            <a:spLocks/>
          </p:cNvSpPr>
          <p:nvPr/>
        </p:nvSpPr>
        <p:spPr>
          <a:xfrm flipH="1">
            <a:off x="4858246" y="4026281"/>
            <a:ext cx="231406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6~10</a:t>
            </a:r>
            <a:endParaRPr lang="en-US" altLang="ko-KR" sz="3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964" name="제목 1">
            <a:extLst>
              <a:ext uri="{FF2B5EF4-FFF2-40B4-BE49-F238E27FC236}">
                <a16:creationId xmlns:a16="http://schemas.microsoft.com/office/drawing/2014/main" id="{FC5951CC-08F6-576F-F5E8-1BC0BFD1F4B9}"/>
              </a:ext>
            </a:extLst>
          </p:cNvPr>
          <p:cNvSpPr txBox="1">
            <a:spLocks/>
          </p:cNvSpPr>
          <p:nvPr/>
        </p:nvSpPr>
        <p:spPr>
          <a:xfrm flipH="1">
            <a:off x="4858245" y="4142838"/>
            <a:ext cx="230819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11~12</a:t>
            </a:r>
            <a:endParaRPr lang="en-US" altLang="ko-KR" sz="3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965" name="제목 1">
            <a:extLst>
              <a:ext uri="{FF2B5EF4-FFF2-40B4-BE49-F238E27FC236}">
                <a16:creationId xmlns:a16="http://schemas.microsoft.com/office/drawing/2014/main" id="{991CAC52-8B7F-A14C-F1AE-E55DEB6A4E8C}"/>
              </a:ext>
            </a:extLst>
          </p:cNvPr>
          <p:cNvSpPr txBox="1">
            <a:spLocks/>
          </p:cNvSpPr>
          <p:nvPr/>
        </p:nvSpPr>
        <p:spPr>
          <a:xfrm flipH="1">
            <a:off x="5116531" y="3922540"/>
            <a:ext cx="461944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성공 확률 </a:t>
            </a:r>
            <a:r>
              <a:rPr lang="en-US" altLang="ko-KR" sz="5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+10%</a:t>
            </a:r>
          </a:p>
        </p:txBody>
      </p:sp>
      <p:sp>
        <p:nvSpPr>
          <p:cNvPr id="2966" name="제목 1">
            <a:extLst>
              <a:ext uri="{FF2B5EF4-FFF2-40B4-BE49-F238E27FC236}">
                <a16:creationId xmlns:a16="http://schemas.microsoft.com/office/drawing/2014/main" id="{BB054E14-35F5-B230-0989-79A3F9639D16}"/>
              </a:ext>
            </a:extLst>
          </p:cNvPr>
          <p:cNvSpPr txBox="1">
            <a:spLocks/>
          </p:cNvSpPr>
          <p:nvPr/>
        </p:nvSpPr>
        <p:spPr>
          <a:xfrm flipH="1">
            <a:off x="5116531" y="4016756"/>
            <a:ext cx="461944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성공 확률 </a:t>
            </a:r>
            <a:r>
              <a:rPr lang="en-US" altLang="ko-KR" sz="5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+ 10%</a:t>
            </a:r>
          </a:p>
        </p:txBody>
      </p:sp>
      <p:sp>
        <p:nvSpPr>
          <p:cNvPr id="2967" name="제목 1">
            <a:extLst>
              <a:ext uri="{FF2B5EF4-FFF2-40B4-BE49-F238E27FC236}">
                <a16:creationId xmlns:a16="http://schemas.microsoft.com/office/drawing/2014/main" id="{C8C78CA7-1DF0-8DFE-14EB-CD4D28DD1E62}"/>
              </a:ext>
            </a:extLst>
          </p:cNvPr>
          <p:cNvSpPr txBox="1">
            <a:spLocks/>
          </p:cNvSpPr>
          <p:nvPr/>
        </p:nvSpPr>
        <p:spPr>
          <a:xfrm flipH="1">
            <a:off x="5116527" y="4133313"/>
            <a:ext cx="516101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성공 확률 </a:t>
            </a:r>
            <a:r>
              <a:rPr lang="en-US" altLang="ko-KR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+ 10%</a:t>
            </a:r>
            <a:br>
              <a:rPr lang="en-US" altLang="ko-KR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ko-KR" altLang="en-US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공격력 감소 효과 </a:t>
            </a:r>
            <a:r>
              <a:rPr lang="en-US" altLang="ko-KR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+10%</a:t>
            </a:r>
          </a:p>
        </p:txBody>
      </p:sp>
      <p:pic>
        <p:nvPicPr>
          <p:cNvPr id="2968" name="Picture 10" descr="Story Icons - Free SVG &amp; PNG Story Images - Noun Project">
            <a:extLst>
              <a:ext uri="{FF2B5EF4-FFF2-40B4-BE49-F238E27FC236}">
                <a16:creationId xmlns:a16="http://schemas.microsoft.com/office/drawing/2014/main" id="{31386038-31FC-F10F-BF32-2C404A859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930" y="3749071"/>
            <a:ext cx="97770" cy="9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" name="직사각형 2969">
            <a:extLst>
              <a:ext uri="{FF2B5EF4-FFF2-40B4-BE49-F238E27FC236}">
                <a16:creationId xmlns:a16="http://schemas.microsoft.com/office/drawing/2014/main" id="{F49EA847-C3DE-3BCD-4712-77CA1CCBE642}"/>
              </a:ext>
            </a:extLst>
          </p:cNvPr>
          <p:cNvSpPr/>
          <p:nvPr/>
        </p:nvSpPr>
        <p:spPr>
          <a:xfrm>
            <a:off x="3025904" y="3594565"/>
            <a:ext cx="1356098" cy="66641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971" name="타원 2970">
            <a:extLst>
              <a:ext uri="{FF2B5EF4-FFF2-40B4-BE49-F238E27FC236}">
                <a16:creationId xmlns:a16="http://schemas.microsoft.com/office/drawing/2014/main" id="{C8FCF372-4F3A-F0A0-02E4-89403E71C4F9}"/>
              </a:ext>
            </a:extLst>
          </p:cNvPr>
          <p:cNvSpPr/>
          <p:nvPr/>
        </p:nvSpPr>
        <p:spPr>
          <a:xfrm>
            <a:off x="4205213" y="3607164"/>
            <a:ext cx="161253" cy="16125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6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72" name="직사각형 2971">
            <a:extLst>
              <a:ext uri="{FF2B5EF4-FFF2-40B4-BE49-F238E27FC236}">
                <a16:creationId xmlns:a16="http://schemas.microsoft.com/office/drawing/2014/main" id="{909D6D6A-9D4C-DF4F-B54A-B1D2B1808F6E}"/>
              </a:ext>
            </a:extLst>
          </p:cNvPr>
          <p:cNvSpPr/>
          <p:nvPr/>
        </p:nvSpPr>
        <p:spPr>
          <a:xfrm>
            <a:off x="3071819" y="3632827"/>
            <a:ext cx="772387" cy="10635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00" b="1" dirty="0" err="1">
                <a:solidFill>
                  <a:schemeClr val="tx1"/>
                </a:solidFill>
              </a:rPr>
              <a:t>등짝</a:t>
            </a:r>
            <a:r>
              <a:rPr lang="ko-KR" altLang="en-US" sz="600" b="1" dirty="0">
                <a:solidFill>
                  <a:schemeClr val="tx1"/>
                </a:solidFill>
              </a:rPr>
              <a:t> 스매시</a:t>
            </a:r>
          </a:p>
        </p:txBody>
      </p:sp>
      <p:sp>
        <p:nvSpPr>
          <p:cNvPr id="2973" name="제목 1">
            <a:extLst>
              <a:ext uri="{FF2B5EF4-FFF2-40B4-BE49-F238E27FC236}">
                <a16:creationId xmlns:a16="http://schemas.microsoft.com/office/drawing/2014/main" id="{95CE61CF-F7A9-EF58-DAB9-7C55901C94D0}"/>
              </a:ext>
            </a:extLst>
          </p:cNvPr>
          <p:cNvSpPr txBox="1">
            <a:spLocks/>
          </p:cNvSpPr>
          <p:nvPr/>
        </p:nvSpPr>
        <p:spPr>
          <a:xfrm>
            <a:off x="3063023" y="3801123"/>
            <a:ext cx="1015439" cy="81754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진심을 담은 강한 스파이크로 </a:t>
            </a:r>
            <a:r>
              <a:rPr lang="en-US" altLang="ko-KR" sz="6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25</a:t>
            </a:r>
            <a:r>
              <a:rPr lang="ko-KR" altLang="en-US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의</a:t>
            </a:r>
            <a:r>
              <a:rPr lang="en-US" altLang="ko-KR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피해를 입힌다</a:t>
            </a:r>
            <a:r>
              <a:rPr lang="en-US" altLang="ko-KR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pic>
        <p:nvPicPr>
          <p:cNvPr id="2974" name="Picture 2" descr="dice, game ">
            <a:extLst>
              <a:ext uri="{FF2B5EF4-FFF2-40B4-BE49-F238E27FC236}">
                <a16:creationId xmlns:a16="http://schemas.microsoft.com/office/drawing/2014/main" id="{F7F286E1-6F39-3943-EE40-7B0F69E3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6448" y="3919526"/>
            <a:ext cx="246683" cy="24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5" name="제목 1">
            <a:extLst>
              <a:ext uri="{FF2B5EF4-FFF2-40B4-BE49-F238E27FC236}">
                <a16:creationId xmlns:a16="http://schemas.microsoft.com/office/drawing/2014/main" id="{63B7B113-8737-24C9-1165-E48210987F04}"/>
              </a:ext>
            </a:extLst>
          </p:cNvPr>
          <p:cNvSpPr txBox="1">
            <a:spLocks/>
          </p:cNvSpPr>
          <p:nvPr/>
        </p:nvSpPr>
        <p:spPr>
          <a:xfrm flipH="1">
            <a:off x="3397372" y="3922540"/>
            <a:ext cx="231406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3~5</a:t>
            </a:r>
            <a:endParaRPr lang="en-US" altLang="ko-KR" sz="3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976" name="제목 1">
            <a:extLst>
              <a:ext uri="{FF2B5EF4-FFF2-40B4-BE49-F238E27FC236}">
                <a16:creationId xmlns:a16="http://schemas.microsoft.com/office/drawing/2014/main" id="{58721F6F-4394-BB6A-F250-160EFC34B863}"/>
              </a:ext>
            </a:extLst>
          </p:cNvPr>
          <p:cNvSpPr txBox="1">
            <a:spLocks/>
          </p:cNvSpPr>
          <p:nvPr/>
        </p:nvSpPr>
        <p:spPr>
          <a:xfrm flipH="1">
            <a:off x="3397372" y="4024103"/>
            <a:ext cx="231406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6~10</a:t>
            </a:r>
            <a:endParaRPr lang="en-US" altLang="ko-KR" sz="3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977" name="제목 1">
            <a:extLst>
              <a:ext uri="{FF2B5EF4-FFF2-40B4-BE49-F238E27FC236}">
                <a16:creationId xmlns:a16="http://schemas.microsoft.com/office/drawing/2014/main" id="{646275F9-26F0-5DFF-89C4-6F3EE76D61C6}"/>
              </a:ext>
            </a:extLst>
          </p:cNvPr>
          <p:cNvSpPr txBox="1">
            <a:spLocks/>
          </p:cNvSpPr>
          <p:nvPr/>
        </p:nvSpPr>
        <p:spPr>
          <a:xfrm flipH="1">
            <a:off x="3397371" y="4129283"/>
            <a:ext cx="230819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11~12</a:t>
            </a:r>
            <a:endParaRPr lang="en-US" altLang="ko-KR" sz="3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978" name="제목 1">
            <a:extLst>
              <a:ext uri="{FF2B5EF4-FFF2-40B4-BE49-F238E27FC236}">
                <a16:creationId xmlns:a16="http://schemas.microsoft.com/office/drawing/2014/main" id="{A90F6992-1145-DEF8-1CBC-4ECBBF389E8E}"/>
              </a:ext>
            </a:extLst>
          </p:cNvPr>
          <p:cNvSpPr txBox="1">
            <a:spLocks/>
          </p:cNvSpPr>
          <p:nvPr/>
        </p:nvSpPr>
        <p:spPr>
          <a:xfrm flipH="1">
            <a:off x="3655657" y="3922540"/>
            <a:ext cx="320634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공격력 </a:t>
            </a:r>
            <a:r>
              <a:rPr lang="en-US" altLang="ko-KR" sz="5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+ 5</a:t>
            </a:r>
          </a:p>
        </p:txBody>
      </p:sp>
      <p:sp>
        <p:nvSpPr>
          <p:cNvPr id="2979" name="제목 1">
            <a:extLst>
              <a:ext uri="{FF2B5EF4-FFF2-40B4-BE49-F238E27FC236}">
                <a16:creationId xmlns:a16="http://schemas.microsoft.com/office/drawing/2014/main" id="{1118C18A-5EF0-E0C4-328D-6969A469AA83}"/>
              </a:ext>
            </a:extLst>
          </p:cNvPr>
          <p:cNvSpPr txBox="1">
            <a:spLocks/>
          </p:cNvSpPr>
          <p:nvPr/>
        </p:nvSpPr>
        <p:spPr>
          <a:xfrm flipH="1">
            <a:off x="3655657" y="4024103"/>
            <a:ext cx="320634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공격력 </a:t>
            </a:r>
            <a:r>
              <a:rPr lang="en-US" altLang="ko-KR" sz="5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+ 12</a:t>
            </a:r>
          </a:p>
        </p:txBody>
      </p:sp>
      <p:sp>
        <p:nvSpPr>
          <p:cNvPr id="2980" name="제목 1">
            <a:extLst>
              <a:ext uri="{FF2B5EF4-FFF2-40B4-BE49-F238E27FC236}">
                <a16:creationId xmlns:a16="http://schemas.microsoft.com/office/drawing/2014/main" id="{9103FC15-C022-E7AF-0C99-366A4B215CE3}"/>
              </a:ext>
            </a:extLst>
          </p:cNvPr>
          <p:cNvSpPr txBox="1">
            <a:spLocks/>
          </p:cNvSpPr>
          <p:nvPr/>
        </p:nvSpPr>
        <p:spPr>
          <a:xfrm flipH="1">
            <a:off x="3655654" y="4129283"/>
            <a:ext cx="702733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공격력 </a:t>
            </a:r>
            <a:r>
              <a:rPr lang="en-US" altLang="ko-KR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</a:t>
            </a:r>
            <a:r>
              <a:rPr lang="ko-KR" altLang="en-US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20</a:t>
            </a:r>
            <a:r>
              <a:rPr lang="ko-KR" altLang="en-US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&amp; </a:t>
            </a:r>
            <a:r>
              <a:rPr lang="ko-KR" altLang="en-US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치명타 확률 </a:t>
            </a:r>
            <a:r>
              <a:rPr lang="en-US" altLang="ko-KR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+50%</a:t>
            </a:r>
          </a:p>
        </p:txBody>
      </p:sp>
      <p:pic>
        <p:nvPicPr>
          <p:cNvPr id="2981" name="Picture 10" descr="Story Icons - Free SVG &amp; PNG Story Images - Noun Project">
            <a:extLst>
              <a:ext uri="{FF2B5EF4-FFF2-40B4-BE49-F238E27FC236}">
                <a16:creationId xmlns:a16="http://schemas.microsoft.com/office/drawing/2014/main" id="{6B55B50D-9260-A99F-71A9-682D3C362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1" y="3749071"/>
            <a:ext cx="97770" cy="9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83" name="직사각형 2982">
            <a:extLst>
              <a:ext uri="{FF2B5EF4-FFF2-40B4-BE49-F238E27FC236}">
                <a16:creationId xmlns:a16="http://schemas.microsoft.com/office/drawing/2014/main" id="{064CA9E3-436D-6F54-412C-A337F0D6253E}"/>
              </a:ext>
            </a:extLst>
          </p:cNvPr>
          <p:cNvSpPr/>
          <p:nvPr/>
        </p:nvSpPr>
        <p:spPr>
          <a:xfrm>
            <a:off x="3025904" y="2885265"/>
            <a:ext cx="1356098" cy="66641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984" name="타원 2983">
            <a:extLst>
              <a:ext uri="{FF2B5EF4-FFF2-40B4-BE49-F238E27FC236}">
                <a16:creationId xmlns:a16="http://schemas.microsoft.com/office/drawing/2014/main" id="{19714B54-90C9-06F7-47A3-8E0D151816C2}"/>
              </a:ext>
            </a:extLst>
          </p:cNvPr>
          <p:cNvSpPr/>
          <p:nvPr/>
        </p:nvSpPr>
        <p:spPr>
          <a:xfrm>
            <a:off x="4205213" y="2895907"/>
            <a:ext cx="161253" cy="16125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85" name="직사각형 2984">
            <a:extLst>
              <a:ext uri="{FF2B5EF4-FFF2-40B4-BE49-F238E27FC236}">
                <a16:creationId xmlns:a16="http://schemas.microsoft.com/office/drawing/2014/main" id="{4C0BF54E-4A0E-38CE-A88B-7D04F539D6B8}"/>
              </a:ext>
            </a:extLst>
          </p:cNvPr>
          <p:cNvSpPr/>
          <p:nvPr/>
        </p:nvSpPr>
        <p:spPr>
          <a:xfrm>
            <a:off x="3071819" y="2927407"/>
            <a:ext cx="772387" cy="10635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제 말 들으세요</a:t>
            </a:r>
          </a:p>
        </p:txBody>
      </p:sp>
      <p:sp>
        <p:nvSpPr>
          <p:cNvPr id="2986" name="제목 1">
            <a:extLst>
              <a:ext uri="{FF2B5EF4-FFF2-40B4-BE49-F238E27FC236}">
                <a16:creationId xmlns:a16="http://schemas.microsoft.com/office/drawing/2014/main" id="{468A9778-050C-0C97-99CF-11CF5C31CED4}"/>
              </a:ext>
            </a:extLst>
          </p:cNvPr>
          <p:cNvSpPr txBox="1">
            <a:spLocks/>
          </p:cNvSpPr>
          <p:nvPr/>
        </p:nvSpPr>
        <p:spPr>
          <a:xfrm>
            <a:off x="3063023" y="3112959"/>
            <a:ext cx="1015439" cy="81754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지혜의 충고를 전해 행운을 </a:t>
            </a:r>
            <a:r>
              <a:rPr lang="en-US" altLang="ko-KR" sz="6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+5 </a:t>
            </a:r>
            <a:r>
              <a:rPr lang="ko-KR" altLang="en-US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증가시킨다</a:t>
            </a:r>
            <a:r>
              <a:rPr lang="en-US" altLang="ko-KR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pic>
        <p:nvPicPr>
          <p:cNvPr id="2987" name="Picture 2" descr="dice, game ">
            <a:extLst>
              <a:ext uri="{FF2B5EF4-FFF2-40B4-BE49-F238E27FC236}">
                <a16:creationId xmlns:a16="http://schemas.microsoft.com/office/drawing/2014/main" id="{6E055CD0-B898-FD48-6873-3A17A0D43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6448" y="3231362"/>
            <a:ext cx="246683" cy="24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88" name="제목 1">
            <a:extLst>
              <a:ext uri="{FF2B5EF4-FFF2-40B4-BE49-F238E27FC236}">
                <a16:creationId xmlns:a16="http://schemas.microsoft.com/office/drawing/2014/main" id="{915307F3-22A0-C36C-E90E-55A15C50C5D8}"/>
              </a:ext>
            </a:extLst>
          </p:cNvPr>
          <p:cNvSpPr txBox="1">
            <a:spLocks/>
          </p:cNvSpPr>
          <p:nvPr/>
        </p:nvSpPr>
        <p:spPr>
          <a:xfrm flipH="1">
            <a:off x="3397372" y="3208611"/>
            <a:ext cx="231406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1~5 </a:t>
            </a:r>
            <a:endParaRPr lang="en-US" altLang="ko-KR" sz="3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989" name="제목 1">
            <a:extLst>
              <a:ext uri="{FF2B5EF4-FFF2-40B4-BE49-F238E27FC236}">
                <a16:creationId xmlns:a16="http://schemas.microsoft.com/office/drawing/2014/main" id="{4E00858C-B715-7A8A-87E7-40E112B1D613}"/>
              </a:ext>
            </a:extLst>
          </p:cNvPr>
          <p:cNvSpPr txBox="1">
            <a:spLocks/>
          </p:cNvSpPr>
          <p:nvPr/>
        </p:nvSpPr>
        <p:spPr>
          <a:xfrm flipH="1">
            <a:off x="3397372" y="3315950"/>
            <a:ext cx="231406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6~11</a:t>
            </a:r>
            <a:endParaRPr lang="en-US" altLang="ko-KR" sz="3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990" name="제목 1">
            <a:extLst>
              <a:ext uri="{FF2B5EF4-FFF2-40B4-BE49-F238E27FC236}">
                <a16:creationId xmlns:a16="http://schemas.microsoft.com/office/drawing/2014/main" id="{B539097A-227D-BD37-0868-55CE4665F1BC}"/>
              </a:ext>
            </a:extLst>
          </p:cNvPr>
          <p:cNvSpPr txBox="1">
            <a:spLocks/>
          </p:cNvSpPr>
          <p:nvPr/>
        </p:nvSpPr>
        <p:spPr>
          <a:xfrm flipH="1">
            <a:off x="3397371" y="3421878"/>
            <a:ext cx="230819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12~12</a:t>
            </a:r>
            <a:endParaRPr lang="en-US" altLang="ko-KR" sz="3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991" name="제목 1">
            <a:extLst>
              <a:ext uri="{FF2B5EF4-FFF2-40B4-BE49-F238E27FC236}">
                <a16:creationId xmlns:a16="http://schemas.microsoft.com/office/drawing/2014/main" id="{00852F8A-6934-9B52-1B6D-578936FE9410}"/>
              </a:ext>
            </a:extLst>
          </p:cNvPr>
          <p:cNvSpPr txBox="1">
            <a:spLocks/>
          </p:cNvSpPr>
          <p:nvPr/>
        </p:nvSpPr>
        <p:spPr>
          <a:xfrm flipH="1">
            <a:off x="3655657" y="3208611"/>
            <a:ext cx="320634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행운 </a:t>
            </a:r>
            <a:r>
              <a:rPr lang="en-US" altLang="ko-KR" sz="5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+ 1</a:t>
            </a:r>
          </a:p>
        </p:txBody>
      </p:sp>
      <p:sp>
        <p:nvSpPr>
          <p:cNvPr id="2992" name="제목 1">
            <a:extLst>
              <a:ext uri="{FF2B5EF4-FFF2-40B4-BE49-F238E27FC236}">
                <a16:creationId xmlns:a16="http://schemas.microsoft.com/office/drawing/2014/main" id="{22E4EB94-8088-1088-56AD-2226E039A56E}"/>
              </a:ext>
            </a:extLst>
          </p:cNvPr>
          <p:cNvSpPr txBox="1">
            <a:spLocks/>
          </p:cNvSpPr>
          <p:nvPr/>
        </p:nvSpPr>
        <p:spPr>
          <a:xfrm flipH="1">
            <a:off x="3655657" y="3315950"/>
            <a:ext cx="320634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행운 </a:t>
            </a:r>
            <a:r>
              <a:rPr lang="en-US" altLang="ko-KR" sz="5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+ 2</a:t>
            </a:r>
          </a:p>
        </p:txBody>
      </p:sp>
      <p:sp>
        <p:nvSpPr>
          <p:cNvPr id="2993" name="제목 1">
            <a:extLst>
              <a:ext uri="{FF2B5EF4-FFF2-40B4-BE49-F238E27FC236}">
                <a16:creationId xmlns:a16="http://schemas.microsoft.com/office/drawing/2014/main" id="{327738DE-6743-902C-5DC3-261F363F3DE3}"/>
              </a:ext>
            </a:extLst>
          </p:cNvPr>
          <p:cNvSpPr txBox="1">
            <a:spLocks/>
          </p:cNvSpPr>
          <p:nvPr/>
        </p:nvSpPr>
        <p:spPr>
          <a:xfrm flipH="1">
            <a:off x="3655654" y="3421878"/>
            <a:ext cx="702733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행운 </a:t>
            </a:r>
            <a:r>
              <a:rPr lang="en-US" altLang="ko-KR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+ 5 &amp; </a:t>
            </a:r>
            <a:r>
              <a:rPr lang="ko-KR" altLang="en-US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다음 턴 주사위 추가 </a:t>
            </a:r>
            <a:r>
              <a:rPr lang="en-US" altLang="ko-KR" sz="3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(50%)</a:t>
            </a:r>
          </a:p>
        </p:txBody>
      </p:sp>
      <p:pic>
        <p:nvPicPr>
          <p:cNvPr id="2994" name="Picture 10" descr="Story Icons - Free SVG &amp; PNG Story Images - Noun Project">
            <a:extLst>
              <a:ext uri="{FF2B5EF4-FFF2-40B4-BE49-F238E27FC236}">
                <a16:creationId xmlns:a16="http://schemas.microsoft.com/office/drawing/2014/main" id="{26DB3FB3-D157-D2BF-B07B-CEF5A190E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1" y="3034827"/>
            <a:ext cx="97770" cy="9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6" name="직사각형 2995">
            <a:extLst>
              <a:ext uri="{FF2B5EF4-FFF2-40B4-BE49-F238E27FC236}">
                <a16:creationId xmlns:a16="http://schemas.microsoft.com/office/drawing/2014/main" id="{07E0C011-3543-6B16-1E28-79C828D5160D}"/>
              </a:ext>
            </a:extLst>
          </p:cNvPr>
          <p:cNvSpPr/>
          <p:nvPr/>
        </p:nvSpPr>
        <p:spPr>
          <a:xfrm>
            <a:off x="1570887" y="2885266"/>
            <a:ext cx="1356098" cy="66641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997" name="타원 2996">
            <a:extLst>
              <a:ext uri="{FF2B5EF4-FFF2-40B4-BE49-F238E27FC236}">
                <a16:creationId xmlns:a16="http://schemas.microsoft.com/office/drawing/2014/main" id="{147AA838-2B1D-79FC-931C-9D07480A89DB}"/>
              </a:ext>
            </a:extLst>
          </p:cNvPr>
          <p:cNvSpPr/>
          <p:nvPr/>
        </p:nvSpPr>
        <p:spPr>
          <a:xfrm>
            <a:off x="2757878" y="2895907"/>
            <a:ext cx="161253" cy="16125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2998" name="Picture 2" descr="dice, game ">
            <a:extLst>
              <a:ext uri="{FF2B5EF4-FFF2-40B4-BE49-F238E27FC236}">
                <a16:creationId xmlns:a16="http://schemas.microsoft.com/office/drawing/2014/main" id="{30548E8F-EC43-93DA-DB8E-50A61FC9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5292" y="3231362"/>
            <a:ext cx="246683" cy="24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9" name="제목 1">
            <a:extLst>
              <a:ext uri="{FF2B5EF4-FFF2-40B4-BE49-F238E27FC236}">
                <a16:creationId xmlns:a16="http://schemas.microsoft.com/office/drawing/2014/main" id="{3009455B-DEE5-ECA4-78EC-63DCA0C9298C}"/>
              </a:ext>
            </a:extLst>
          </p:cNvPr>
          <p:cNvSpPr txBox="1">
            <a:spLocks/>
          </p:cNvSpPr>
          <p:nvPr/>
        </p:nvSpPr>
        <p:spPr>
          <a:xfrm flipH="1">
            <a:off x="1956216" y="3217741"/>
            <a:ext cx="231406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1~5 </a:t>
            </a:r>
            <a:endParaRPr lang="en-US" altLang="ko-KR" sz="3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3000" name="제목 1">
            <a:extLst>
              <a:ext uri="{FF2B5EF4-FFF2-40B4-BE49-F238E27FC236}">
                <a16:creationId xmlns:a16="http://schemas.microsoft.com/office/drawing/2014/main" id="{D92AF248-19DE-B2B6-6AF0-8980BC3CCD22}"/>
              </a:ext>
            </a:extLst>
          </p:cNvPr>
          <p:cNvSpPr txBox="1">
            <a:spLocks/>
          </p:cNvSpPr>
          <p:nvPr/>
        </p:nvSpPr>
        <p:spPr>
          <a:xfrm flipH="1">
            <a:off x="1956216" y="3315950"/>
            <a:ext cx="231406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6~11</a:t>
            </a:r>
            <a:endParaRPr lang="en-US" altLang="ko-KR" sz="3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3001" name="제목 1">
            <a:extLst>
              <a:ext uri="{FF2B5EF4-FFF2-40B4-BE49-F238E27FC236}">
                <a16:creationId xmlns:a16="http://schemas.microsoft.com/office/drawing/2014/main" id="{E7DDE76E-14D5-6CFF-7B21-6276E706FC8C}"/>
              </a:ext>
            </a:extLst>
          </p:cNvPr>
          <p:cNvSpPr txBox="1">
            <a:spLocks/>
          </p:cNvSpPr>
          <p:nvPr/>
        </p:nvSpPr>
        <p:spPr>
          <a:xfrm flipH="1">
            <a:off x="1956215" y="3412012"/>
            <a:ext cx="230819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12~12</a:t>
            </a:r>
            <a:endParaRPr lang="en-US" altLang="ko-KR" sz="3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3002" name="직사각형 3001">
            <a:extLst>
              <a:ext uri="{FF2B5EF4-FFF2-40B4-BE49-F238E27FC236}">
                <a16:creationId xmlns:a16="http://schemas.microsoft.com/office/drawing/2014/main" id="{F6C8DAE2-6323-DF8F-6234-5046F7C52CC4}"/>
              </a:ext>
            </a:extLst>
          </p:cNvPr>
          <p:cNvSpPr/>
          <p:nvPr/>
        </p:nvSpPr>
        <p:spPr>
          <a:xfrm>
            <a:off x="1619313" y="2923024"/>
            <a:ext cx="647925" cy="10635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00" b="1" dirty="0" err="1">
                <a:solidFill>
                  <a:schemeClr val="tx1"/>
                </a:solidFill>
              </a:rPr>
              <a:t>으쯔라구요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003" name="제목 1">
            <a:extLst>
              <a:ext uri="{FF2B5EF4-FFF2-40B4-BE49-F238E27FC236}">
                <a16:creationId xmlns:a16="http://schemas.microsoft.com/office/drawing/2014/main" id="{EB02320A-B0AF-AE53-8F82-4ECB8C33E9F8}"/>
              </a:ext>
            </a:extLst>
          </p:cNvPr>
          <p:cNvSpPr txBox="1">
            <a:spLocks/>
          </p:cNvSpPr>
          <p:nvPr/>
        </p:nvSpPr>
        <p:spPr>
          <a:xfrm>
            <a:off x="1623687" y="3112959"/>
            <a:ext cx="1015439" cy="81754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강력한 적의로 상대방에게 </a:t>
            </a:r>
            <a:r>
              <a:rPr lang="en-US" altLang="ko-KR" sz="6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12</a:t>
            </a:r>
            <a:r>
              <a:rPr lang="ko-KR" altLang="en-US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의 피해를 입힌다</a:t>
            </a:r>
            <a:r>
              <a:rPr lang="en-US" altLang="ko-KR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3004" name="제목 1">
            <a:extLst>
              <a:ext uri="{FF2B5EF4-FFF2-40B4-BE49-F238E27FC236}">
                <a16:creationId xmlns:a16="http://schemas.microsoft.com/office/drawing/2014/main" id="{EE8E7EB6-02D6-8D4D-8205-20174EAAE514}"/>
              </a:ext>
            </a:extLst>
          </p:cNvPr>
          <p:cNvSpPr txBox="1">
            <a:spLocks/>
          </p:cNvSpPr>
          <p:nvPr/>
        </p:nvSpPr>
        <p:spPr>
          <a:xfrm flipH="1">
            <a:off x="2214501" y="3217741"/>
            <a:ext cx="320634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공격력 </a:t>
            </a:r>
            <a:r>
              <a:rPr lang="en-US" altLang="ko-KR" sz="5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+ 2</a:t>
            </a:r>
          </a:p>
        </p:txBody>
      </p:sp>
      <p:sp>
        <p:nvSpPr>
          <p:cNvPr id="3005" name="제목 1">
            <a:extLst>
              <a:ext uri="{FF2B5EF4-FFF2-40B4-BE49-F238E27FC236}">
                <a16:creationId xmlns:a16="http://schemas.microsoft.com/office/drawing/2014/main" id="{72911EC5-54B5-F887-4969-C84209D511E6}"/>
              </a:ext>
            </a:extLst>
          </p:cNvPr>
          <p:cNvSpPr txBox="1">
            <a:spLocks/>
          </p:cNvSpPr>
          <p:nvPr/>
        </p:nvSpPr>
        <p:spPr>
          <a:xfrm flipH="1">
            <a:off x="2214501" y="3315950"/>
            <a:ext cx="320634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공격력 </a:t>
            </a:r>
            <a:r>
              <a:rPr lang="en-US" altLang="ko-KR" sz="5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+ 5</a:t>
            </a:r>
          </a:p>
        </p:txBody>
      </p:sp>
      <p:sp>
        <p:nvSpPr>
          <p:cNvPr id="3006" name="제목 1">
            <a:extLst>
              <a:ext uri="{FF2B5EF4-FFF2-40B4-BE49-F238E27FC236}">
                <a16:creationId xmlns:a16="http://schemas.microsoft.com/office/drawing/2014/main" id="{47D6D41A-CE7D-D885-4281-6FF1FEBAC810}"/>
              </a:ext>
            </a:extLst>
          </p:cNvPr>
          <p:cNvSpPr txBox="1">
            <a:spLocks/>
          </p:cNvSpPr>
          <p:nvPr/>
        </p:nvSpPr>
        <p:spPr>
          <a:xfrm flipH="1">
            <a:off x="2214499" y="3412012"/>
            <a:ext cx="633574" cy="8774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공격력 </a:t>
            </a:r>
            <a:r>
              <a:rPr lang="en-US" altLang="ko-KR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+ 10 / </a:t>
            </a:r>
            <a:r>
              <a:rPr lang="ko-KR" altLang="en-US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치명타 확률</a:t>
            </a:r>
            <a:r>
              <a:rPr lang="en-US" altLang="ko-KR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+5%`</a:t>
            </a:r>
          </a:p>
        </p:txBody>
      </p:sp>
      <p:pic>
        <p:nvPicPr>
          <p:cNvPr id="3007" name="Picture 10" descr="Story Icons - Free SVG &amp; PNG Story Images - Noun Project">
            <a:extLst>
              <a:ext uri="{FF2B5EF4-FFF2-40B4-BE49-F238E27FC236}">
                <a16:creationId xmlns:a16="http://schemas.microsoft.com/office/drawing/2014/main" id="{CBB58F1A-2A79-498C-870B-CBB02EF0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19" y="3034827"/>
            <a:ext cx="97770" cy="9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1" name="직사각형 2560">
            <a:extLst>
              <a:ext uri="{FF2B5EF4-FFF2-40B4-BE49-F238E27FC236}">
                <a16:creationId xmlns:a16="http://schemas.microsoft.com/office/drawing/2014/main" id="{E3234D8F-1BCC-03B6-21D9-40324F92F48A}"/>
              </a:ext>
            </a:extLst>
          </p:cNvPr>
          <p:cNvSpPr/>
          <p:nvPr/>
        </p:nvSpPr>
        <p:spPr>
          <a:xfrm>
            <a:off x="1577134" y="2899274"/>
            <a:ext cx="4272019" cy="1367415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2" name="Picture 2" descr="Decree ">
            <a:extLst>
              <a:ext uri="{FF2B5EF4-FFF2-40B4-BE49-F238E27FC236}">
                <a16:creationId xmlns:a16="http://schemas.microsoft.com/office/drawing/2014/main" id="{83E2EA57-391D-F499-A733-A1D486C0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2463">
            <a:off x="2636179" y="298013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4" name="직사각형 2563">
            <a:extLst>
              <a:ext uri="{FF2B5EF4-FFF2-40B4-BE49-F238E27FC236}">
                <a16:creationId xmlns:a16="http://schemas.microsoft.com/office/drawing/2014/main" id="{1F39DF1E-8CA5-2B88-FFA6-D945F355F6FA}"/>
              </a:ext>
            </a:extLst>
          </p:cNvPr>
          <p:cNvSpPr/>
          <p:nvPr/>
        </p:nvSpPr>
        <p:spPr>
          <a:xfrm>
            <a:off x="1581797" y="2785312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565" name="타원 2564">
            <a:extLst>
              <a:ext uri="{FF2B5EF4-FFF2-40B4-BE49-F238E27FC236}">
                <a16:creationId xmlns:a16="http://schemas.microsoft.com/office/drawing/2014/main" id="{4D5DBC51-92A1-C70A-DD4E-3DE9891265F7}"/>
              </a:ext>
            </a:extLst>
          </p:cNvPr>
          <p:cNvSpPr/>
          <p:nvPr/>
        </p:nvSpPr>
        <p:spPr>
          <a:xfrm>
            <a:off x="6156204" y="77297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622" name="직사각형 2621">
            <a:extLst>
              <a:ext uri="{FF2B5EF4-FFF2-40B4-BE49-F238E27FC236}">
                <a16:creationId xmlns:a16="http://schemas.microsoft.com/office/drawing/2014/main" id="{16C11588-A207-343E-2E26-2B072D730874}"/>
              </a:ext>
            </a:extLst>
          </p:cNvPr>
          <p:cNvSpPr/>
          <p:nvPr/>
        </p:nvSpPr>
        <p:spPr>
          <a:xfrm>
            <a:off x="1570887" y="5233571"/>
            <a:ext cx="1356098" cy="6664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623" name="직사각형 2622">
            <a:extLst>
              <a:ext uri="{FF2B5EF4-FFF2-40B4-BE49-F238E27FC236}">
                <a16:creationId xmlns:a16="http://schemas.microsoft.com/office/drawing/2014/main" id="{990BC027-5D14-5869-55BB-2A93CE687451}"/>
              </a:ext>
            </a:extLst>
          </p:cNvPr>
          <p:cNvSpPr/>
          <p:nvPr/>
        </p:nvSpPr>
        <p:spPr>
          <a:xfrm>
            <a:off x="4480205" y="4524271"/>
            <a:ext cx="1356098" cy="6664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2624" name="그룹 2623">
            <a:extLst>
              <a:ext uri="{FF2B5EF4-FFF2-40B4-BE49-F238E27FC236}">
                <a16:creationId xmlns:a16="http://schemas.microsoft.com/office/drawing/2014/main" id="{924429FB-AC3C-9492-E2C3-79178F2FA984}"/>
              </a:ext>
            </a:extLst>
          </p:cNvPr>
          <p:cNvGrpSpPr/>
          <p:nvPr/>
        </p:nvGrpSpPr>
        <p:grpSpPr>
          <a:xfrm>
            <a:off x="4480206" y="5233570"/>
            <a:ext cx="1356098" cy="666412"/>
            <a:chOff x="3183198" y="3565053"/>
            <a:chExt cx="1356098" cy="666412"/>
          </a:xfrm>
        </p:grpSpPr>
        <p:sp>
          <p:nvSpPr>
            <p:cNvPr id="2625" name="직사각형 2624">
              <a:extLst>
                <a:ext uri="{FF2B5EF4-FFF2-40B4-BE49-F238E27FC236}">
                  <a16:creationId xmlns:a16="http://schemas.microsoft.com/office/drawing/2014/main" id="{A2C7AD75-865E-CB53-1828-16A4EC59BB52}"/>
                </a:ext>
              </a:extLst>
            </p:cNvPr>
            <p:cNvSpPr/>
            <p:nvPr/>
          </p:nvSpPr>
          <p:spPr>
            <a:xfrm>
              <a:off x="3183198" y="3565053"/>
              <a:ext cx="1356098" cy="66641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26" name="타원 2625">
              <a:extLst>
                <a:ext uri="{FF2B5EF4-FFF2-40B4-BE49-F238E27FC236}">
                  <a16:creationId xmlns:a16="http://schemas.microsoft.com/office/drawing/2014/main" id="{5C8309E4-2E96-BDF9-D04A-A3CF38EF8324}"/>
                </a:ext>
              </a:extLst>
            </p:cNvPr>
            <p:cNvSpPr/>
            <p:nvPr/>
          </p:nvSpPr>
          <p:spPr>
            <a:xfrm>
              <a:off x="4359749" y="3577653"/>
              <a:ext cx="161253" cy="16125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7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27" name="직사각형 2626">
              <a:extLst>
                <a:ext uri="{FF2B5EF4-FFF2-40B4-BE49-F238E27FC236}">
                  <a16:creationId xmlns:a16="http://schemas.microsoft.com/office/drawing/2014/main" id="{ED88C313-538F-7F66-15A5-D50E4475CA0B}"/>
                </a:ext>
              </a:extLst>
            </p:cNvPr>
            <p:cNvSpPr/>
            <p:nvPr/>
          </p:nvSpPr>
          <p:spPr>
            <a:xfrm>
              <a:off x="3223305" y="3603316"/>
              <a:ext cx="772387" cy="10635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b="1" dirty="0" err="1">
                  <a:solidFill>
                    <a:schemeClr val="tx1"/>
                  </a:solidFill>
                </a:rPr>
                <a:t>레게노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628" name="제목 1">
              <a:extLst>
                <a:ext uri="{FF2B5EF4-FFF2-40B4-BE49-F238E27FC236}">
                  <a16:creationId xmlns:a16="http://schemas.microsoft.com/office/drawing/2014/main" id="{F682F4EC-F6E1-6732-2AA4-B4FD055C66B9}"/>
                </a:ext>
              </a:extLst>
            </p:cNvPr>
            <p:cNvSpPr txBox="1">
              <a:spLocks/>
            </p:cNvSpPr>
            <p:nvPr/>
          </p:nvSpPr>
          <p:spPr>
            <a:xfrm>
              <a:off x="3226532" y="3771612"/>
              <a:ext cx="1134080" cy="817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50%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의 확률로 적의 공격력을 </a:t>
              </a:r>
              <a:endParaRPr lang="en-US" altLang="ko-KR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3</a:t>
              </a:r>
              <a:r>
                <a:rPr lang="ko-KR" altLang="en-US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턴간 </a:t>
              </a: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50%</a:t>
              </a:r>
              <a:r>
                <a:rPr lang="ko-KR" altLang="en-US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감소 시킵니다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2629" name="Picture 2" descr="dice, game ">
              <a:extLst>
                <a:ext uri="{FF2B5EF4-FFF2-40B4-BE49-F238E27FC236}">
                  <a16:creationId xmlns:a16="http://schemas.microsoft.com/office/drawing/2014/main" id="{106B69F9-6DAA-F8F2-5E47-AD50A75D0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29957" y="3925133"/>
              <a:ext cx="246683" cy="246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0" name="제목 1">
              <a:extLst>
                <a:ext uri="{FF2B5EF4-FFF2-40B4-BE49-F238E27FC236}">
                  <a16:creationId xmlns:a16="http://schemas.microsoft.com/office/drawing/2014/main" id="{D5BCA38E-0070-7AE8-A849-1EF7D72F6A1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560881" y="3902554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5~6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631" name="제목 1">
              <a:extLst>
                <a:ext uri="{FF2B5EF4-FFF2-40B4-BE49-F238E27FC236}">
                  <a16:creationId xmlns:a16="http://schemas.microsoft.com/office/drawing/2014/main" id="{47AEA039-17C9-376B-E281-BE04ACACD1C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560881" y="3996770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6~10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632" name="제목 1">
              <a:extLst>
                <a:ext uri="{FF2B5EF4-FFF2-40B4-BE49-F238E27FC236}">
                  <a16:creationId xmlns:a16="http://schemas.microsoft.com/office/drawing/2014/main" id="{999B65F9-9692-1EFD-1817-5F87B8AF1CB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560880" y="4113327"/>
              <a:ext cx="230819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11~12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633" name="제목 1">
              <a:extLst>
                <a:ext uri="{FF2B5EF4-FFF2-40B4-BE49-F238E27FC236}">
                  <a16:creationId xmlns:a16="http://schemas.microsoft.com/office/drawing/2014/main" id="{F7FD9425-3908-7A48-0741-10C804B575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819166" y="3893029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성공 확률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+10%</a:t>
              </a:r>
            </a:p>
          </p:txBody>
        </p:sp>
        <p:sp>
          <p:nvSpPr>
            <p:cNvPr id="2634" name="제목 1">
              <a:extLst>
                <a:ext uri="{FF2B5EF4-FFF2-40B4-BE49-F238E27FC236}">
                  <a16:creationId xmlns:a16="http://schemas.microsoft.com/office/drawing/2014/main" id="{D8EA44A2-6B75-389F-F404-2C3ABDD8D7C2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819166" y="3987245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성공 확률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+ 10%</a:t>
              </a:r>
            </a:p>
          </p:txBody>
        </p:sp>
        <p:sp>
          <p:nvSpPr>
            <p:cNvPr id="2635" name="제목 1">
              <a:extLst>
                <a:ext uri="{FF2B5EF4-FFF2-40B4-BE49-F238E27FC236}">
                  <a16:creationId xmlns:a16="http://schemas.microsoft.com/office/drawing/2014/main" id="{71E4EA80-9260-EF9C-2749-EC97C9A19BA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819162" y="4103802"/>
              <a:ext cx="516101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성공 확률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+ 10%</a:t>
              </a:r>
              <a:b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</a:b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감소 효과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+10%</a:t>
              </a:r>
            </a:p>
          </p:txBody>
        </p:sp>
        <p:pic>
          <p:nvPicPr>
            <p:cNvPr id="2636" name="Picture 10" descr="Story Icons - Free SVG &amp; PNG Story Images - Noun Project">
              <a:extLst>
                <a:ext uri="{FF2B5EF4-FFF2-40B4-BE49-F238E27FC236}">
                  <a16:creationId xmlns:a16="http://schemas.microsoft.com/office/drawing/2014/main" id="{15029D8E-DDA9-B835-D68C-2805C0C9C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565" y="3719560"/>
              <a:ext cx="97770" cy="9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37" name="그룹 2636">
            <a:extLst>
              <a:ext uri="{FF2B5EF4-FFF2-40B4-BE49-F238E27FC236}">
                <a16:creationId xmlns:a16="http://schemas.microsoft.com/office/drawing/2014/main" id="{F1CD33B0-F72B-6A76-552D-DF73B837CFF8}"/>
              </a:ext>
            </a:extLst>
          </p:cNvPr>
          <p:cNvGrpSpPr/>
          <p:nvPr/>
        </p:nvGrpSpPr>
        <p:grpSpPr>
          <a:xfrm>
            <a:off x="3025547" y="5233571"/>
            <a:ext cx="1356098" cy="666412"/>
            <a:chOff x="1728539" y="3565054"/>
            <a:chExt cx="1356098" cy="666412"/>
          </a:xfrm>
        </p:grpSpPr>
        <p:sp>
          <p:nvSpPr>
            <p:cNvPr id="2638" name="직사각형 2637">
              <a:extLst>
                <a:ext uri="{FF2B5EF4-FFF2-40B4-BE49-F238E27FC236}">
                  <a16:creationId xmlns:a16="http://schemas.microsoft.com/office/drawing/2014/main" id="{F583E1B0-D2C0-40D8-8BD4-4808B45FE092}"/>
                </a:ext>
              </a:extLst>
            </p:cNvPr>
            <p:cNvSpPr/>
            <p:nvPr/>
          </p:nvSpPr>
          <p:spPr>
            <a:xfrm>
              <a:off x="1728539" y="3565054"/>
              <a:ext cx="1356098" cy="66641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39" name="타원 2638">
              <a:extLst>
                <a:ext uri="{FF2B5EF4-FFF2-40B4-BE49-F238E27FC236}">
                  <a16:creationId xmlns:a16="http://schemas.microsoft.com/office/drawing/2014/main" id="{70968153-32F6-F38B-285F-1541F0FC2509}"/>
                </a:ext>
              </a:extLst>
            </p:cNvPr>
            <p:cNvSpPr/>
            <p:nvPr/>
          </p:nvSpPr>
          <p:spPr>
            <a:xfrm>
              <a:off x="2907848" y="3577653"/>
              <a:ext cx="161253" cy="16125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6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40" name="직사각형 2639">
              <a:extLst>
                <a:ext uri="{FF2B5EF4-FFF2-40B4-BE49-F238E27FC236}">
                  <a16:creationId xmlns:a16="http://schemas.microsoft.com/office/drawing/2014/main" id="{4A29793C-7161-0550-FD60-821C5B3B6F39}"/>
                </a:ext>
              </a:extLst>
            </p:cNvPr>
            <p:cNvSpPr/>
            <p:nvPr/>
          </p:nvSpPr>
          <p:spPr>
            <a:xfrm>
              <a:off x="1774454" y="3603316"/>
              <a:ext cx="772387" cy="10635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b="1" dirty="0" err="1">
                  <a:solidFill>
                    <a:schemeClr val="tx1"/>
                  </a:solidFill>
                </a:rPr>
                <a:t>등짝</a:t>
              </a:r>
              <a:r>
                <a:rPr lang="ko-KR" altLang="en-US" sz="600" b="1" dirty="0">
                  <a:solidFill>
                    <a:schemeClr val="tx1"/>
                  </a:solidFill>
                </a:rPr>
                <a:t> 스매시</a:t>
              </a:r>
            </a:p>
          </p:txBody>
        </p:sp>
        <p:sp>
          <p:nvSpPr>
            <p:cNvPr id="2641" name="제목 1">
              <a:extLst>
                <a:ext uri="{FF2B5EF4-FFF2-40B4-BE49-F238E27FC236}">
                  <a16:creationId xmlns:a16="http://schemas.microsoft.com/office/drawing/2014/main" id="{39A22342-71BB-8AE8-F431-00F6401CB429}"/>
                </a:ext>
              </a:extLst>
            </p:cNvPr>
            <p:cNvSpPr txBox="1">
              <a:spLocks/>
            </p:cNvSpPr>
            <p:nvPr/>
          </p:nvSpPr>
          <p:spPr>
            <a:xfrm>
              <a:off x="1765658" y="3771612"/>
              <a:ext cx="1015439" cy="817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진심을 담은 강한 스파이크로 </a:t>
              </a: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25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의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피해를 입힌다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2642" name="Picture 2" descr="dice, game ">
              <a:extLst>
                <a:ext uri="{FF2B5EF4-FFF2-40B4-BE49-F238E27FC236}">
                  <a16:creationId xmlns:a16="http://schemas.microsoft.com/office/drawing/2014/main" id="{146D8BCA-1F32-DADC-D344-B293BEFF2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69083" y="3890015"/>
              <a:ext cx="246683" cy="246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43" name="제목 1">
              <a:extLst>
                <a:ext uri="{FF2B5EF4-FFF2-40B4-BE49-F238E27FC236}">
                  <a16:creationId xmlns:a16="http://schemas.microsoft.com/office/drawing/2014/main" id="{7BED946F-C8CA-B7F8-316B-E44096EE5C3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7" y="3893029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3~5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644" name="제목 1">
              <a:extLst>
                <a:ext uri="{FF2B5EF4-FFF2-40B4-BE49-F238E27FC236}">
                  <a16:creationId xmlns:a16="http://schemas.microsoft.com/office/drawing/2014/main" id="{2D3962A3-FF0C-1417-061C-4954CAE5745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7" y="3994592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6~10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645" name="제목 1">
              <a:extLst>
                <a:ext uri="{FF2B5EF4-FFF2-40B4-BE49-F238E27FC236}">
                  <a16:creationId xmlns:a16="http://schemas.microsoft.com/office/drawing/2014/main" id="{74B6FEF8-CE75-3077-6706-D55FBAFE19A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6" y="4099772"/>
              <a:ext cx="230819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11~12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646" name="제목 1">
              <a:extLst>
                <a:ext uri="{FF2B5EF4-FFF2-40B4-BE49-F238E27FC236}">
                  <a16:creationId xmlns:a16="http://schemas.microsoft.com/office/drawing/2014/main" id="{1D85DD4F-9CB0-F12D-A17C-C709104139A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92" y="3893029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+ 5</a:t>
              </a:r>
            </a:p>
          </p:txBody>
        </p:sp>
        <p:sp>
          <p:nvSpPr>
            <p:cNvPr id="2647" name="제목 1">
              <a:extLst>
                <a:ext uri="{FF2B5EF4-FFF2-40B4-BE49-F238E27FC236}">
                  <a16:creationId xmlns:a16="http://schemas.microsoft.com/office/drawing/2014/main" id="{1A3C4C0C-4253-E6E4-8EC9-F18F54DA4F2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92" y="3994592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+ 12</a:t>
              </a:r>
            </a:p>
          </p:txBody>
        </p:sp>
        <p:sp>
          <p:nvSpPr>
            <p:cNvPr id="2648" name="제목 1">
              <a:extLst>
                <a:ext uri="{FF2B5EF4-FFF2-40B4-BE49-F238E27FC236}">
                  <a16:creationId xmlns:a16="http://schemas.microsoft.com/office/drawing/2014/main" id="{3EE31836-58B2-36AB-EBEB-FFC3FDE403F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89" y="4099772"/>
              <a:ext cx="702733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</a:t>
              </a: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20</a:t>
              </a: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&amp; </a:t>
              </a: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치명타 확률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+50%</a:t>
              </a:r>
            </a:p>
          </p:txBody>
        </p:sp>
        <p:pic>
          <p:nvPicPr>
            <p:cNvPr id="2649" name="Picture 10" descr="Story Icons - Free SVG &amp; PNG Story Images - Noun Project">
              <a:extLst>
                <a:ext uri="{FF2B5EF4-FFF2-40B4-BE49-F238E27FC236}">
                  <a16:creationId xmlns:a16="http://schemas.microsoft.com/office/drawing/2014/main" id="{5DE076E3-26C6-DF51-3C9B-E5ECE31EF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086" y="3719560"/>
              <a:ext cx="97770" cy="9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50" name="그룹 2649">
            <a:extLst>
              <a:ext uri="{FF2B5EF4-FFF2-40B4-BE49-F238E27FC236}">
                <a16:creationId xmlns:a16="http://schemas.microsoft.com/office/drawing/2014/main" id="{4F246522-3523-C116-20D7-706CC44E764B}"/>
              </a:ext>
            </a:extLst>
          </p:cNvPr>
          <p:cNvGrpSpPr/>
          <p:nvPr/>
        </p:nvGrpSpPr>
        <p:grpSpPr>
          <a:xfrm>
            <a:off x="3025547" y="4524271"/>
            <a:ext cx="1356098" cy="666412"/>
            <a:chOff x="1728539" y="2855754"/>
            <a:chExt cx="1356098" cy="666412"/>
          </a:xfrm>
        </p:grpSpPr>
        <p:sp>
          <p:nvSpPr>
            <p:cNvPr id="2651" name="직사각형 2650">
              <a:extLst>
                <a:ext uri="{FF2B5EF4-FFF2-40B4-BE49-F238E27FC236}">
                  <a16:creationId xmlns:a16="http://schemas.microsoft.com/office/drawing/2014/main" id="{ACFE3D8C-9361-9874-DB0A-55BD8C872765}"/>
                </a:ext>
              </a:extLst>
            </p:cNvPr>
            <p:cNvSpPr/>
            <p:nvPr/>
          </p:nvSpPr>
          <p:spPr>
            <a:xfrm>
              <a:off x="1728539" y="2855754"/>
              <a:ext cx="1356098" cy="66641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52" name="타원 2651">
              <a:extLst>
                <a:ext uri="{FF2B5EF4-FFF2-40B4-BE49-F238E27FC236}">
                  <a16:creationId xmlns:a16="http://schemas.microsoft.com/office/drawing/2014/main" id="{59F6EE55-CB21-F206-8F61-FB8E3DC2E74E}"/>
                </a:ext>
              </a:extLst>
            </p:cNvPr>
            <p:cNvSpPr/>
            <p:nvPr/>
          </p:nvSpPr>
          <p:spPr>
            <a:xfrm>
              <a:off x="2907848" y="2866396"/>
              <a:ext cx="161253" cy="16125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53" name="직사각형 2652">
              <a:extLst>
                <a:ext uri="{FF2B5EF4-FFF2-40B4-BE49-F238E27FC236}">
                  <a16:creationId xmlns:a16="http://schemas.microsoft.com/office/drawing/2014/main" id="{10B87DFA-298E-ECE5-83B7-15103286E121}"/>
                </a:ext>
              </a:extLst>
            </p:cNvPr>
            <p:cNvSpPr/>
            <p:nvPr/>
          </p:nvSpPr>
          <p:spPr>
            <a:xfrm>
              <a:off x="1774454" y="2897896"/>
              <a:ext cx="772387" cy="10635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b="1" dirty="0">
                  <a:solidFill>
                    <a:schemeClr val="tx1"/>
                  </a:solidFill>
                </a:rPr>
                <a:t>제 말 들으세요</a:t>
              </a:r>
            </a:p>
          </p:txBody>
        </p:sp>
        <p:sp>
          <p:nvSpPr>
            <p:cNvPr id="2654" name="제목 1">
              <a:extLst>
                <a:ext uri="{FF2B5EF4-FFF2-40B4-BE49-F238E27FC236}">
                  <a16:creationId xmlns:a16="http://schemas.microsoft.com/office/drawing/2014/main" id="{29F0624A-4BFB-F5AD-05F4-1F97013DDF03}"/>
                </a:ext>
              </a:extLst>
            </p:cNvPr>
            <p:cNvSpPr txBox="1">
              <a:spLocks/>
            </p:cNvSpPr>
            <p:nvPr/>
          </p:nvSpPr>
          <p:spPr>
            <a:xfrm>
              <a:off x="1765658" y="3083448"/>
              <a:ext cx="1015439" cy="817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지혜의 충고를 전해 행운을 </a:t>
              </a: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+5 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증가시킨다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2655" name="Picture 2" descr="dice, game ">
              <a:extLst>
                <a:ext uri="{FF2B5EF4-FFF2-40B4-BE49-F238E27FC236}">
                  <a16:creationId xmlns:a16="http://schemas.microsoft.com/office/drawing/2014/main" id="{4B3AAFBF-2380-0CB1-4DD5-88CE6BF071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69083" y="3201851"/>
              <a:ext cx="246683" cy="246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56" name="제목 1">
              <a:extLst>
                <a:ext uri="{FF2B5EF4-FFF2-40B4-BE49-F238E27FC236}">
                  <a16:creationId xmlns:a16="http://schemas.microsoft.com/office/drawing/2014/main" id="{9C4BBA10-29ED-3A08-CF4C-DF31BBCF393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7" y="3179100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1~5 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657" name="제목 1">
              <a:extLst>
                <a:ext uri="{FF2B5EF4-FFF2-40B4-BE49-F238E27FC236}">
                  <a16:creationId xmlns:a16="http://schemas.microsoft.com/office/drawing/2014/main" id="{F08D56BC-8A4A-BA67-CAAD-432630B3B3F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7" y="3286439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6~11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658" name="제목 1">
              <a:extLst>
                <a:ext uri="{FF2B5EF4-FFF2-40B4-BE49-F238E27FC236}">
                  <a16:creationId xmlns:a16="http://schemas.microsoft.com/office/drawing/2014/main" id="{2872FC47-018C-A8AA-534C-50F23B0516C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6" y="3392367"/>
              <a:ext cx="230819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12~12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659" name="제목 1">
              <a:extLst>
                <a:ext uri="{FF2B5EF4-FFF2-40B4-BE49-F238E27FC236}">
                  <a16:creationId xmlns:a16="http://schemas.microsoft.com/office/drawing/2014/main" id="{80FE3F24-4E7C-D4E8-D59F-9642C894FC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92" y="3179100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행운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</a:t>
              </a:r>
            </a:p>
          </p:txBody>
        </p:sp>
        <p:sp>
          <p:nvSpPr>
            <p:cNvPr id="2660" name="제목 1">
              <a:extLst>
                <a:ext uri="{FF2B5EF4-FFF2-40B4-BE49-F238E27FC236}">
                  <a16:creationId xmlns:a16="http://schemas.microsoft.com/office/drawing/2014/main" id="{34FC2D2C-5555-34F1-62D7-DF07A11C7F5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92" y="3286439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행운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+ 2</a:t>
              </a:r>
            </a:p>
          </p:txBody>
        </p:sp>
        <p:sp>
          <p:nvSpPr>
            <p:cNvPr id="2661" name="제목 1">
              <a:extLst>
                <a:ext uri="{FF2B5EF4-FFF2-40B4-BE49-F238E27FC236}">
                  <a16:creationId xmlns:a16="http://schemas.microsoft.com/office/drawing/2014/main" id="{404DE923-604A-8754-37CF-A7549442C4D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89" y="3392367"/>
              <a:ext cx="702733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행운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+ 5 &amp; </a:t>
              </a: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다음 턴 주사위 추가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(50%)</a:t>
              </a:r>
            </a:p>
          </p:txBody>
        </p:sp>
        <p:pic>
          <p:nvPicPr>
            <p:cNvPr id="2662" name="Picture 10" descr="Story Icons - Free SVG &amp; PNG Story Images - Noun Project">
              <a:extLst>
                <a:ext uri="{FF2B5EF4-FFF2-40B4-BE49-F238E27FC236}">
                  <a16:creationId xmlns:a16="http://schemas.microsoft.com/office/drawing/2014/main" id="{0F0EB1AF-DAC4-BF46-4DFE-CF896E829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086" y="3005316"/>
              <a:ext cx="97770" cy="9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63" name="그룹 2662">
            <a:extLst>
              <a:ext uri="{FF2B5EF4-FFF2-40B4-BE49-F238E27FC236}">
                <a16:creationId xmlns:a16="http://schemas.microsoft.com/office/drawing/2014/main" id="{CCDBE31E-71EB-D5E5-E718-82B87B1BF85F}"/>
              </a:ext>
            </a:extLst>
          </p:cNvPr>
          <p:cNvGrpSpPr/>
          <p:nvPr/>
        </p:nvGrpSpPr>
        <p:grpSpPr>
          <a:xfrm>
            <a:off x="1572911" y="4526653"/>
            <a:ext cx="1356098" cy="666412"/>
            <a:chOff x="275846" y="2857723"/>
            <a:chExt cx="1356098" cy="666412"/>
          </a:xfrm>
        </p:grpSpPr>
        <p:sp>
          <p:nvSpPr>
            <p:cNvPr id="2664" name="직사각형 2663">
              <a:extLst>
                <a:ext uri="{FF2B5EF4-FFF2-40B4-BE49-F238E27FC236}">
                  <a16:creationId xmlns:a16="http://schemas.microsoft.com/office/drawing/2014/main" id="{36A7CF8B-CBAB-91BE-EAA9-911A12F6EAC2}"/>
                </a:ext>
              </a:extLst>
            </p:cNvPr>
            <p:cNvSpPr/>
            <p:nvPr/>
          </p:nvSpPr>
          <p:spPr>
            <a:xfrm>
              <a:off x="275846" y="2857723"/>
              <a:ext cx="1356098" cy="666412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665" name="타원 2664">
              <a:extLst>
                <a:ext uri="{FF2B5EF4-FFF2-40B4-BE49-F238E27FC236}">
                  <a16:creationId xmlns:a16="http://schemas.microsoft.com/office/drawing/2014/main" id="{0D2229C4-5072-2DF8-7546-A51168254E4B}"/>
                </a:ext>
              </a:extLst>
            </p:cNvPr>
            <p:cNvSpPr/>
            <p:nvPr/>
          </p:nvSpPr>
          <p:spPr>
            <a:xfrm>
              <a:off x="1460869" y="2866396"/>
              <a:ext cx="161253" cy="16125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2666" name="Picture 2" descr="dice, game ">
              <a:extLst>
                <a:ext uri="{FF2B5EF4-FFF2-40B4-BE49-F238E27FC236}">
                  <a16:creationId xmlns:a16="http://schemas.microsoft.com/office/drawing/2014/main" id="{AEA5935F-7E22-87D5-4AAF-62D780228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8283" y="3201851"/>
              <a:ext cx="246683" cy="246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7" name="제목 1">
              <a:extLst>
                <a:ext uri="{FF2B5EF4-FFF2-40B4-BE49-F238E27FC236}">
                  <a16:creationId xmlns:a16="http://schemas.microsoft.com/office/drawing/2014/main" id="{8FE7B925-1BCF-0619-F963-614AF60CE91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59207" y="3188230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1~5 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668" name="제목 1">
              <a:extLst>
                <a:ext uri="{FF2B5EF4-FFF2-40B4-BE49-F238E27FC236}">
                  <a16:creationId xmlns:a16="http://schemas.microsoft.com/office/drawing/2014/main" id="{5B558D6E-28B1-B3CA-7F9E-5F0831DA36B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59207" y="3286439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6~11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669" name="제목 1">
              <a:extLst>
                <a:ext uri="{FF2B5EF4-FFF2-40B4-BE49-F238E27FC236}">
                  <a16:creationId xmlns:a16="http://schemas.microsoft.com/office/drawing/2014/main" id="{25DDA5AC-ACB3-9289-896A-4989C92CCAA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59206" y="3382501"/>
              <a:ext cx="230819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12~12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670" name="직사각형 2669">
              <a:extLst>
                <a:ext uri="{FF2B5EF4-FFF2-40B4-BE49-F238E27FC236}">
                  <a16:creationId xmlns:a16="http://schemas.microsoft.com/office/drawing/2014/main" id="{9C3F0B3C-8FBA-3273-9775-981582C4200C}"/>
                </a:ext>
              </a:extLst>
            </p:cNvPr>
            <p:cNvSpPr/>
            <p:nvPr/>
          </p:nvSpPr>
          <p:spPr>
            <a:xfrm>
              <a:off x="322304" y="2893513"/>
              <a:ext cx="647925" cy="10635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b="1" dirty="0" err="1">
                  <a:solidFill>
                    <a:schemeClr val="tx1"/>
                  </a:solidFill>
                </a:rPr>
                <a:t>으쯔라구요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671" name="제목 1">
              <a:extLst>
                <a:ext uri="{FF2B5EF4-FFF2-40B4-BE49-F238E27FC236}">
                  <a16:creationId xmlns:a16="http://schemas.microsoft.com/office/drawing/2014/main" id="{E4A9E5B0-D6B6-38B0-1712-AE2B72562EA0}"/>
                </a:ext>
              </a:extLst>
            </p:cNvPr>
            <p:cNvSpPr txBox="1">
              <a:spLocks/>
            </p:cNvSpPr>
            <p:nvPr/>
          </p:nvSpPr>
          <p:spPr>
            <a:xfrm>
              <a:off x="326678" y="3083448"/>
              <a:ext cx="1015439" cy="817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강력한 적의로 상대방에게 </a:t>
              </a:r>
              <a:r>
                <a:rPr lang="en-US" altLang="ko-KR" sz="6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19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의 피해를 입힌다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672" name="제목 1">
              <a:extLst>
                <a:ext uri="{FF2B5EF4-FFF2-40B4-BE49-F238E27FC236}">
                  <a16:creationId xmlns:a16="http://schemas.microsoft.com/office/drawing/2014/main" id="{3B9E35C0-4560-0EEF-418C-9E2CCDA9AC7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17492" y="3188230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4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+ 2</a:t>
              </a:r>
            </a:p>
          </p:txBody>
        </p:sp>
        <p:sp>
          <p:nvSpPr>
            <p:cNvPr id="2673" name="제목 1">
              <a:extLst>
                <a:ext uri="{FF2B5EF4-FFF2-40B4-BE49-F238E27FC236}">
                  <a16:creationId xmlns:a16="http://schemas.microsoft.com/office/drawing/2014/main" id="{0BB8EA9E-97F7-FE8E-60D5-3EE00318AF4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17492" y="3286439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4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+ 5</a:t>
              </a:r>
            </a:p>
          </p:txBody>
        </p:sp>
        <p:sp>
          <p:nvSpPr>
            <p:cNvPr id="2674" name="제목 1">
              <a:extLst>
                <a:ext uri="{FF2B5EF4-FFF2-40B4-BE49-F238E27FC236}">
                  <a16:creationId xmlns:a16="http://schemas.microsoft.com/office/drawing/2014/main" id="{4DDB1632-B9BC-905D-BE00-C6C06C1EB64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17490" y="3382501"/>
              <a:ext cx="63357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+ 10 / 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치명타 확률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+5%`</a:t>
              </a:r>
            </a:p>
          </p:txBody>
        </p:sp>
        <p:pic>
          <p:nvPicPr>
            <p:cNvPr id="2675" name="Picture 10" descr="Story Icons - Free SVG &amp; PNG Story Images - Noun Project">
              <a:extLst>
                <a:ext uri="{FF2B5EF4-FFF2-40B4-BE49-F238E27FC236}">
                  <a16:creationId xmlns:a16="http://schemas.microsoft.com/office/drawing/2014/main" id="{44C04D05-AD9B-F33F-EA8B-F28FDA76B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610" y="3005316"/>
              <a:ext cx="97770" cy="9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76" name="직사각형 2675">
            <a:extLst>
              <a:ext uri="{FF2B5EF4-FFF2-40B4-BE49-F238E27FC236}">
                <a16:creationId xmlns:a16="http://schemas.microsoft.com/office/drawing/2014/main" id="{6997529C-1BF2-8CB8-8112-8BA39EE40E4D}"/>
              </a:ext>
            </a:extLst>
          </p:cNvPr>
          <p:cNvSpPr/>
          <p:nvPr/>
        </p:nvSpPr>
        <p:spPr>
          <a:xfrm>
            <a:off x="1581797" y="4523055"/>
            <a:ext cx="1341842" cy="67660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7" name="직사각형 2676">
            <a:extLst>
              <a:ext uri="{FF2B5EF4-FFF2-40B4-BE49-F238E27FC236}">
                <a16:creationId xmlns:a16="http://schemas.microsoft.com/office/drawing/2014/main" id="{70CA378C-97FE-BAB4-2D88-CDD31BA27E04}"/>
              </a:ext>
            </a:extLst>
          </p:cNvPr>
          <p:cNvSpPr/>
          <p:nvPr/>
        </p:nvSpPr>
        <p:spPr>
          <a:xfrm>
            <a:off x="1581797" y="4418965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1-3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2681" name="직선 연결선 2948">
            <a:extLst>
              <a:ext uri="{FF2B5EF4-FFF2-40B4-BE49-F238E27FC236}">
                <a16:creationId xmlns:a16="http://schemas.microsoft.com/office/drawing/2014/main" id="{7361EBD6-4F61-D4ED-0718-55E7B91567E2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865168" y="1940122"/>
            <a:ext cx="782780" cy="945943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8" name="직사각형 3007">
            <a:extLst>
              <a:ext uri="{FF2B5EF4-FFF2-40B4-BE49-F238E27FC236}">
                <a16:creationId xmlns:a16="http://schemas.microsoft.com/office/drawing/2014/main" id="{33A79576-3F18-3863-C2EF-5A4416406899}"/>
              </a:ext>
            </a:extLst>
          </p:cNvPr>
          <p:cNvSpPr/>
          <p:nvPr/>
        </p:nvSpPr>
        <p:spPr>
          <a:xfrm>
            <a:off x="257743" y="2709715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</a:p>
        </p:txBody>
      </p:sp>
      <p:sp>
        <p:nvSpPr>
          <p:cNvPr id="3009" name="직사각형 3008">
            <a:extLst>
              <a:ext uri="{FF2B5EF4-FFF2-40B4-BE49-F238E27FC236}">
                <a16:creationId xmlns:a16="http://schemas.microsoft.com/office/drawing/2014/main" id="{09868FCA-358E-E593-134B-3AEEFF34B81E}"/>
              </a:ext>
            </a:extLst>
          </p:cNvPr>
          <p:cNvSpPr/>
          <p:nvPr/>
        </p:nvSpPr>
        <p:spPr>
          <a:xfrm>
            <a:off x="6254784" y="1642766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3010" name="직사각형 3009">
            <a:extLst>
              <a:ext uri="{FF2B5EF4-FFF2-40B4-BE49-F238E27FC236}">
                <a16:creationId xmlns:a16="http://schemas.microsoft.com/office/drawing/2014/main" id="{767D3013-E64C-B3ED-1653-43C235219F7A}"/>
              </a:ext>
            </a:extLst>
          </p:cNvPr>
          <p:cNvSpPr/>
          <p:nvPr/>
        </p:nvSpPr>
        <p:spPr>
          <a:xfrm>
            <a:off x="6254784" y="1776342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1-3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BF6A098-2F3F-EA2E-D59A-9A2C9BB3A986}"/>
              </a:ext>
            </a:extLst>
          </p:cNvPr>
          <p:cNvSpPr/>
          <p:nvPr/>
        </p:nvSpPr>
        <p:spPr>
          <a:xfrm>
            <a:off x="1268708" y="1733920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77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6C1D0B87-8C62-1637-6267-CCCC30A5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0" y="1092504"/>
            <a:ext cx="5571569" cy="306456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2-1 /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사용 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3" y="739525"/>
            <a:ext cx="5882225" cy="2750650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상호작용을 통한 스킬 시전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상호작용 방식</a:t>
            </a:r>
            <a:b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1.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원하는 스킬 슬롯을 클릭해서 시전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2.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가장 낮은 </a:t>
            </a:r>
            <a:r>
              <a:rPr lang="ko-KR" altLang="en-US" sz="900" dirty="0" err="1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티어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부터 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[Q], [W], [E], [A], [S], [D]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단축키 사용을 통한 시전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사용 시 적용 사항 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요구 개연성 소모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사용한 캐릭터의 스킬 별 피로도 감소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시전 이후 적용 사항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동일 </a:t>
            </a:r>
            <a:r>
              <a:rPr lang="ko-KR" altLang="en-US" sz="900" dirty="0" err="1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페이즈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내 중복 사용 방지를 위한 시전 스킬 비활성화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비 활성화 효과적용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다음 턴 종료 시 초기화</a:t>
            </a: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개연성 소모를 통한 다른 스킬 슬롯의 영향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개연성 부족으로 인해 사용이 불가능한 경우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요구 개연성 텍스트 강조 효과 등을 통해 사용 불가 시각화 정보 제공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</a:t>
            </a: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정보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900" dirty="0" err="1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BattleSkill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개연성 소모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피로도 소모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Hero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565" name="타원 2564">
            <a:extLst>
              <a:ext uri="{FF2B5EF4-FFF2-40B4-BE49-F238E27FC236}">
                <a16:creationId xmlns:a16="http://schemas.microsoft.com/office/drawing/2014/main" id="{4D5DBC51-92A1-C70A-DD4E-3DE9891265F7}"/>
              </a:ext>
            </a:extLst>
          </p:cNvPr>
          <p:cNvSpPr/>
          <p:nvPr/>
        </p:nvSpPr>
        <p:spPr>
          <a:xfrm>
            <a:off x="6156204" y="77297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013" name="직사각형 3012">
            <a:extLst>
              <a:ext uri="{FF2B5EF4-FFF2-40B4-BE49-F238E27FC236}">
                <a16:creationId xmlns:a16="http://schemas.microsoft.com/office/drawing/2014/main" id="{000769F1-745E-8B53-EBAF-A2D224A7E136}"/>
              </a:ext>
            </a:extLst>
          </p:cNvPr>
          <p:cNvSpPr/>
          <p:nvPr/>
        </p:nvSpPr>
        <p:spPr>
          <a:xfrm>
            <a:off x="273879" y="3120789"/>
            <a:ext cx="2896812" cy="1007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4" name="타원 3013">
            <a:extLst>
              <a:ext uri="{FF2B5EF4-FFF2-40B4-BE49-F238E27FC236}">
                <a16:creationId xmlns:a16="http://schemas.microsoft.com/office/drawing/2014/main" id="{AEFAD7F3-29C8-F141-7C67-95ECFF3CB6D8}"/>
              </a:ext>
            </a:extLst>
          </p:cNvPr>
          <p:cNvSpPr/>
          <p:nvPr/>
        </p:nvSpPr>
        <p:spPr>
          <a:xfrm>
            <a:off x="213676" y="3060069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039CE6-56D2-FA31-AB07-56372C0C6009}"/>
              </a:ext>
            </a:extLst>
          </p:cNvPr>
          <p:cNvGrpSpPr/>
          <p:nvPr/>
        </p:nvGrpSpPr>
        <p:grpSpPr>
          <a:xfrm>
            <a:off x="273879" y="4404212"/>
            <a:ext cx="1356098" cy="666412"/>
            <a:chOff x="1728539" y="2855754"/>
            <a:chExt cx="1356098" cy="666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6F93BBB-C834-1C2A-C160-CB9F165402ED}"/>
                </a:ext>
              </a:extLst>
            </p:cNvPr>
            <p:cNvSpPr/>
            <p:nvPr/>
          </p:nvSpPr>
          <p:spPr>
            <a:xfrm>
              <a:off x="1728539" y="2855754"/>
              <a:ext cx="1356098" cy="6664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042A29-1455-0FAF-CE54-48866EE8E900}"/>
                </a:ext>
              </a:extLst>
            </p:cNvPr>
            <p:cNvSpPr/>
            <p:nvPr/>
          </p:nvSpPr>
          <p:spPr>
            <a:xfrm>
              <a:off x="2907848" y="2866396"/>
              <a:ext cx="161253" cy="16125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08FA39-BEB5-BD64-92A2-EC5EA5867957}"/>
                </a:ext>
              </a:extLst>
            </p:cNvPr>
            <p:cNvSpPr/>
            <p:nvPr/>
          </p:nvSpPr>
          <p:spPr>
            <a:xfrm>
              <a:off x="1774454" y="2897896"/>
              <a:ext cx="772387" cy="10635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b="1" dirty="0">
                  <a:solidFill>
                    <a:schemeClr val="tx1"/>
                  </a:solidFill>
                </a:rPr>
                <a:t>제 말 들으세요</a:t>
              </a: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ECFDD316-23DF-9CE3-1ECF-CD2C73A99AEA}"/>
                </a:ext>
              </a:extLst>
            </p:cNvPr>
            <p:cNvSpPr txBox="1">
              <a:spLocks/>
            </p:cNvSpPr>
            <p:nvPr/>
          </p:nvSpPr>
          <p:spPr>
            <a:xfrm>
              <a:off x="1765658" y="3083448"/>
              <a:ext cx="1015439" cy="817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지혜의 충고를 전해 행운을 </a:t>
              </a: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+5 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증가시킨다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11" name="Picture 2" descr="dice, game ">
              <a:extLst>
                <a:ext uri="{FF2B5EF4-FFF2-40B4-BE49-F238E27FC236}">
                  <a16:creationId xmlns:a16="http://schemas.microsoft.com/office/drawing/2014/main" id="{085A9A84-4D3F-55FF-E3E2-33CFE8279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69083" y="3201851"/>
              <a:ext cx="246683" cy="246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5EDD0F37-5D08-7B8F-C1A7-0F31C72990E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7" y="3179100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1~5 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51C62EA0-C310-0169-7E07-F4C3B38C404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7" y="3286439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6~11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D996D5BC-6C5F-F8DB-E728-D421429C90E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6" y="3392367"/>
              <a:ext cx="230819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12~12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C8AEE557-2D04-67FB-4E4B-B2FEE2519012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92" y="3179100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행운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</a:t>
              </a:r>
            </a:p>
          </p:txBody>
        </p: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573C85B9-3B2B-3B4C-B795-626EAC482C3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92" y="3286439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행운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+ 2</a:t>
              </a:r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1A41FE5E-8F1A-5DC7-40E4-0DB47970DF1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89" y="3392367"/>
              <a:ext cx="702733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행운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+ 5 &amp; </a:t>
              </a: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다음 턴 주사위 추가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(50%)</a:t>
              </a:r>
            </a:p>
          </p:txBody>
        </p:sp>
        <p:pic>
          <p:nvPicPr>
            <p:cNvPr id="18" name="Picture 10" descr="Story Icons - Free SVG &amp; PNG Story Images - Noun Project">
              <a:extLst>
                <a:ext uri="{FF2B5EF4-FFF2-40B4-BE49-F238E27FC236}">
                  <a16:creationId xmlns:a16="http://schemas.microsoft.com/office/drawing/2014/main" id="{3F5D44D9-6344-A69B-CB49-34B2FFF6E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086" y="3005316"/>
              <a:ext cx="97770" cy="9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81C1C5-EDEB-061F-00EF-F39416C61E75}"/>
              </a:ext>
            </a:extLst>
          </p:cNvPr>
          <p:cNvSpPr/>
          <p:nvPr/>
        </p:nvSpPr>
        <p:spPr>
          <a:xfrm>
            <a:off x="273879" y="4404213"/>
            <a:ext cx="1356096" cy="66641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EA0264-3C49-D1DE-703E-0C0DC48B86F5}"/>
              </a:ext>
            </a:extLst>
          </p:cNvPr>
          <p:cNvGrpSpPr/>
          <p:nvPr/>
        </p:nvGrpSpPr>
        <p:grpSpPr>
          <a:xfrm>
            <a:off x="1750381" y="4404212"/>
            <a:ext cx="1356098" cy="666412"/>
            <a:chOff x="1728539" y="2855754"/>
            <a:chExt cx="1356098" cy="66641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DA86D91-11D5-E8A8-4161-A52567B40E1C}"/>
                </a:ext>
              </a:extLst>
            </p:cNvPr>
            <p:cNvSpPr/>
            <p:nvPr/>
          </p:nvSpPr>
          <p:spPr>
            <a:xfrm>
              <a:off x="1728539" y="2855754"/>
              <a:ext cx="1356098" cy="66641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F1FB30F-51B8-5690-CFAC-F50825392B73}"/>
                </a:ext>
              </a:extLst>
            </p:cNvPr>
            <p:cNvSpPr/>
            <p:nvPr/>
          </p:nvSpPr>
          <p:spPr>
            <a:xfrm>
              <a:off x="2907848" y="2866396"/>
              <a:ext cx="161253" cy="16125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3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4192171-C87C-1C21-2F92-F9388B58B2E3}"/>
                </a:ext>
              </a:extLst>
            </p:cNvPr>
            <p:cNvSpPr/>
            <p:nvPr/>
          </p:nvSpPr>
          <p:spPr>
            <a:xfrm>
              <a:off x="1774454" y="2897896"/>
              <a:ext cx="772387" cy="10635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b="1" dirty="0">
                  <a:solidFill>
                    <a:schemeClr val="tx1"/>
                  </a:solidFill>
                </a:rPr>
                <a:t>제 말 들으세요</a:t>
              </a:r>
            </a:p>
          </p:txBody>
        </p:sp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102D7081-92FD-E835-41F6-08B3C1526148}"/>
                </a:ext>
              </a:extLst>
            </p:cNvPr>
            <p:cNvSpPr txBox="1">
              <a:spLocks/>
            </p:cNvSpPr>
            <p:nvPr/>
          </p:nvSpPr>
          <p:spPr>
            <a:xfrm>
              <a:off x="1765658" y="3083448"/>
              <a:ext cx="1015439" cy="817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지혜의 충고를 전해 행운을 </a:t>
              </a: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+5 </a:t>
              </a:r>
              <a:r>
                <a:rPr lang="ko-KR" altLang="en-US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증가시킨다</a:t>
              </a:r>
              <a:r>
                <a:rPr lang="en-US" altLang="ko-KR" sz="4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26" name="Picture 2" descr="dice, game ">
              <a:extLst>
                <a:ext uri="{FF2B5EF4-FFF2-40B4-BE49-F238E27FC236}">
                  <a16:creationId xmlns:a16="http://schemas.microsoft.com/office/drawing/2014/main" id="{5D2096E8-3595-ABA4-8F7C-931AFCACE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69083" y="3201851"/>
              <a:ext cx="246683" cy="246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D68F2E05-9C53-B8D1-667D-301C686D114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7" y="3179100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1~5 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33DEA9B4-0B24-EA21-3E85-F0C039D1CA7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7" y="3286439"/>
              <a:ext cx="231406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6~11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9" name="제목 1">
              <a:extLst>
                <a:ext uri="{FF2B5EF4-FFF2-40B4-BE49-F238E27FC236}">
                  <a16:creationId xmlns:a16="http://schemas.microsoft.com/office/drawing/2014/main" id="{2AAEEF72-F36A-DFE3-0E31-EE734A18BD5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100006" y="3392367"/>
              <a:ext cx="230819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12~12</a:t>
              </a:r>
              <a:endParaRPr lang="en-US" altLang="ko-KR" sz="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2A2A2061-366D-FE49-76F7-A4809438399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92" y="3179100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행운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+ 1</a:t>
              </a:r>
            </a:p>
          </p:txBody>
        </p:sp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1768DDA9-44AA-6AA6-BCE9-95167B36871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92" y="3286439"/>
              <a:ext cx="320634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행운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+ 2</a:t>
              </a:r>
            </a:p>
          </p:txBody>
        </p:sp>
        <p:sp>
          <p:nvSpPr>
            <p:cNvPr id="32" name="제목 1">
              <a:extLst>
                <a:ext uri="{FF2B5EF4-FFF2-40B4-BE49-F238E27FC236}">
                  <a16:creationId xmlns:a16="http://schemas.microsoft.com/office/drawing/2014/main" id="{E006FA4B-19B1-B46F-95BC-4080B87A639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58289" y="3392367"/>
              <a:ext cx="702733" cy="87746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행운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+ 5 &amp; </a:t>
              </a:r>
              <a:r>
                <a:rPr lang="ko-KR" altLang="en-US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다음 턴 주사위 추가 </a:t>
              </a:r>
              <a:r>
                <a:rPr lang="en-US" altLang="ko-KR" sz="35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(50%)</a:t>
              </a:r>
            </a:p>
          </p:txBody>
        </p:sp>
        <p:pic>
          <p:nvPicPr>
            <p:cNvPr id="33" name="Picture 10" descr="Story Icons - Free SVG &amp; PNG Story Images - Noun Project">
              <a:extLst>
                <a:ext uri="{FF2B5EF4-FFF2-40B4-BE49-F238E27FC236}">
                  <a16:creationId xmlns:a16="http://schemas.microsoft.com/office/drawing/2014/main" id="{A8BA7F59-D7BA-D9A0-E52A-CE101F9DC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086" y="3005316"/>
              <a:ext cx="97770" cy="9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EE891F-9902-3670-5BDB-D23FFBA41676}"/>
              </a:ext>
            </a:extLst>
          </p:cNvPr>
          <p:cNvSpPr/>
          <p:nvPr/>
        </p:nvSpPr>
        <p:spPr>
          <a:xfrm>
            <a:off x="1750381" y="4404213"/>
            <a:ext cx="1356096" cy="66641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cxnSp>
        <p:nvCxnSpPr>
          <p:cNvPr id="36" name="직선 연결선 2948">
            <a:extLst>
              <a:ext uri="{FF2B5EF4-FFF2-40B4-BE49-F238E27FC236}">
                <a16:creationId xmlns:a16="http://schemas.microsoft.com/office/drawing/2014/main" id="{A7165979-1E94-4A72-F0AC-9E122C40639D}"/>
              </a:ext>
            </a:extLst>
          </p:cNvPr>
          <p:cNvCxnSpPr>
            <a:cxnSpLocks/>
            <a:stCxn id="3013" idx="2"/>
            <a:endCxn id="3" idx="0"/>
          </p:cNvCxnSpPr>
          <p:nvPr/>
        </p:nvCxnSpPr>
        <p:spPr>
          <a:xfrm rot="5400000">
            <a:off x="1199299" y="3881226"/>
            <a:ext cx="275615" cy="770358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2948">
            <a:extLst>
              <a:ext uri="{FF2B5EF4-FFF2-40B4-BE49-F238E27FC236}">
                <a16:creationId xmlns:a16="http://schemas.microsoft.com/office/drawing/2014/main" id="{86FA1BCB-FF15-890B-2A27-C17CD5286601}"/>
              </a:ext>
            </a:extLst>
          </p:cNvPr>
          <p:cNvCxnSpPr>
            <a:cxnSpLocks/>
            <a:stCxn id="3013" idx="2"/>
            <a:endCxn id="22" idx="0"/>
          </p:cNvCxnSpPr>
          <p:nvPr/>
        </p:nvCxnSpPr>
        <p:spPr>
          <a:xfrm rot="16200000" flipH="1">
            <a:off x="1937550" y="3913332"/>
            <a:ext cx="275614" cy="706145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3FA0E4-858D-7181-E018-18CCF9393C0A}"/>
              </a:ext>
            </a:extLst>
          </p:cNvPr>
          <p:cNvSpPr/>
          <p:nvPr/>
        </p:nvSpPr>
        <p:spPr>
          <a:xfrm>
            <a:off x="271520" y="4309844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23C955-C0B0-A285-0598-F1A23B23A038}"/>
              </a:ext>
            </a:extLst>
          </p:cNvPr>
          <p:cNvSpPr/>
          <p:nvPr/>
        </p:nvSpPr>
        <p:spPr>
          <a:xfrm>
            <a:off x="1754852" y="4309844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65D71C-3169-FE25-5BB0-6D3932B4B690}"/>
              </a:ext>
            </a:extLst>
          </p:cNvPr>
          <p:cNvSpPr/>
          <p:nvPr/>
        </p:nvSpPr>
        <p:spPr>
          <a:xfrm>
            <a:off x="6254784" y="3060069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4C2970D-A472-9A3B-5820-9C494738FB6E}"/>
              </a:ext>
            </a:extLst>
          </p:cNvPr>
          <p:cNvSpPr/>
          <p:nvPr/>
        </p:nvSpPr>
        <p:spPr>
          <a:xfrm>
            <a:off x="6254784" y="2482219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3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E68A0532-39D4-0E51-BFF7-70DD72605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9" y="1094751"/>
            <a:ext cx="5575275" cy="306660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2-2 /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개연성 부족 시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3" y="739525"/>
            <a:ext cx="5882225" cy="2750650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개연성 부족으로 인해 사용 불가 스킬 상호작용 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개연성 부족 알림 팝업 창 생성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[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확인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버튼 클릭 시 팝업 창 삭제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953" name="직사각형 2952">
            <a:extLst>
              <a:ext uri="{FF2B5EF4-FFF2-40B4-BE49-F238E27FC236}">
                <a16:creationId xmlns:a16="http://schemas.microsoft.com/office/drawing/2014/main" id="{FBF52F8C-7C88-B7ED-5979-B0ECD7A2207B}"/>
              </a:ext>
            </a:extLst>
          </p:cNvPr>
          <p:cNvSpPr/>
          <p:nvPr/>
        </p:nvSpPr>
        <p:spPr>
          <a:xfrm>
            <a:off x="6254784" y="1078005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565" name="타원 2564">
            <a:extLst>
              <a:ext uri="{FF2B5EF4-FFF2-40B4-BE49-F238E27FC236}">
                <a16:creationId xmlns:a16="http://schemas.microsoft.com/office/drawing/2014/main" id="{4D5DBC51-92A1-C70A-DD4E-3DE9891265F7}"/>
              </a:ext>
            </a:extLst>
          </p:cNvPr>
          <p:cNvSpPr/>
          <p:nvPr/>
        </p:nvSpPr>
        <p:spPr>
          <a:xfrm>
            <a:off x="6156204" y="77297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6B82ED-8724-14A4-D66C-2BC8469DA713}"/>
              </a:ext>
            </a:extLst>
          </p:cNvPr>
          <p:cNvSpPr/>
          <p:nvPr/>
        </p:nvSpPr>
        <p:spPr>
          <a:xfrm>
            <a:off x="296776" y="4414234"/>
            <a:ext cx="2896812" cy="1516100"/>
          </a:xfrm>
          <a:prstGeom prst="rect">
            <a:avLst/>
          </a:prstGeom>
          <a:solidFill>
            <a:schemeClr val="bg2">
              <a:lumMod val="2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EA4DF-D5E6-DF3C-29A8-26A9B50A9615}"/>
              </a:ext>
            </a:extLst>
          </p:cNvPr>
          <p:cNvSpPr/>
          <p:nvPr/>
        </p:nvSpPr>
        <p:spPr>
          <a:xfrm>
            <a:off x="1300860" y="5394169"/>
            <a:ext cx="888643" cy="2446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F9C0D-6FF1-E091-38B1-0755B174C021}"/>
              </a:ext>
            </a:extLst>
          </p:cNvPr>
          <p:cNvSpPr/>
          <p:nvPr/>
        </p:nvSpPr>
        <p:spPr>
          <a:xfrm>
            <a:off x="292629" y="4319465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F0B998-170E-AADF-4B42-55CA6177F6D7}"/>
              </a:ext>
            </a:extLst>
          </p:cNvPr>
          <p:cNvSpPr/>
          <p:nvPr/>
        </p:nvSpPr>
        <p:spPr>
          <a:xfrm>
            <a:off x="792739" y="4858004"/>
            <a:ext cx="1904885" cy="24469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/>
              <a:t>개연성이 </a:t>
            </a:r>
            <a:r>
              <a:rPr lang="ko-KR" altLang="en-US" sz="1400" dirty="0"/>
              <a:t>부족합니다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16" name="직선 연결선 2948">
            <a:extLst>
              <a:ext uri="{FF2B5EF4-FFF2-40B4-BE49-F238E27FC236}">
                <a16:creationId xmlns:a16="http://schemas.microsoft.com/office/drawing/2014/main" id="{D6229136-7B6C-26D1-610A-0341115D402F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1743585" y="3604051"/>
            <a:ext cx="1597" cy="810183"/>
          </a:xfrm>
          <a:prstGeom prst="straightConnector1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809E1C1C-71BC-2BEB-A2CA-A75FF9C0F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944" y="3127170"/>
            <a:ext cx="933382" cy="47688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E0E1EEF-51CF-A52F-113C-BD9AEEC5780D}"/>
              </a:ext>
            </a:extLst>
          </p:cNvPr>
          <p:cNvSpPr/>
          <p:nvPr/>
        </p:nvSpPr>
        <p:spPr>
          <a:xfrm>
            <a:off x="1286895" y="3150806"/>
            <a:ext cx="913380" cy="453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6387940-C174-C78F-2D99-23227205646C}"/>
              </a:ext>
            </a:extLst>
          </p:cNvPr>
          <p:cNvSpPr/>
          <p:nvPr/>
        </p:nvSpPr>
        <p:spPr>
          <a:xfrm>
            <a:off x="1225700" y="309008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1E4DF03D-6819-9345-58AC-A8178E2CF687}"/>
              </a:ext>
            </a:extLst>
          </p:cNvPr>
          <p:cNvSpPr txBox="1">
            <a:spLocks/>
          </p:cNvSpPr>
          <p:nvPr/>
        </p:nvSpPr>
        <p:spPr>
          <a:xfrm>
            <a:off x="3440433" y="4812782"/>
            <a:ext cx="839205" cy="34150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8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GameText</a:t>
            </a: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endParaRPr lang="en-US" altLang="ko-KR" sz="6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6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UI_RequireCostPopup</a:t>
            </a:r>
            <a:endParaRPr lang="en-US" altLang="ko-KR" sz="6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cxnSp>
        <p:nvCxnSpPr>
          <p:cNvPr id="33" name="직선 연결선 2948">
            <a:extLst>
              <a:ext uri="{FF2B5EF4-FFF2-40B4-BE49-F238E27FC236}">
                <a16:creationId xmlns:a16="http://schemas.microsoft.com/office/drawing/2014/main" id="{4863462A-1A33-66ED-DCEF-ABA860966FEE}"/>
              </a:ext>
            </a:extLst>
          </p:cNvPr>
          <p:cNvCxnSpPr>
            <a:cxnSpLocks/>
            <a:stCxn id="12" idx="3"/>
            <a:endCxn id="32" idx="1"/>
          </p:cNvCxnSpPr>
          <p:nvPr/>
        </p:nvCxnSpPr>
        <p:spPr>
          <a:xfrm>
            <a:off x="2697624" y="4980354"/>
            <a:ext cx="742809" cy="3182"/>
          </a:xfrm>
          <a:prstGeom prst="straightConnector1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제목 1">
            <a:extLst>
              <a:ext uri="{FF2B5EF4-FFF2-40B4-BE49-F238E27FC236}">
                <a16:creationId xmlns:a16="http://schemas.microsoft.com/office/drawing/2014/main" id="{9CA9607E-2FC0-3BE0-A109-1596AAB2BBF5}"/>
              </a:ext>
            </a:extLst>
          </p:cNvPr>
          <p:cNvSpPr txBox="1">
            <a:spLocks/>
          </p:cNvSpPr>
          <p:nvPr/>
        </p:nvSpPr>
        <p:spPr>
          <a:xfrm>
            <a:off x="3440433" y="5381749"/>
            <a:ext cx="839205" cy="282237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8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GameText</a:t>
            </a:r>
            <a:r>
              <a:rPr lang="en-US" altLang="ko-KR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8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endParaRPr lang="en-US" altLang="ko-KR" sz="6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6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UI_ConFirm</a:t>
            </a:r>
            <a:endParaRPr lang="en-US" altLang="ko-KR" sz="6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cxnSp>
        <p:nvCxnSpPr>
          <p:cNvPr id="44" name="직선 연결선 2948">
            <a:extLst>
              <a:ext uri="{FF2B5EF4-FFF2-40B4-BE49-F238E27FC236}">
                <a16:creationId xmlns:a16="http://schemas.microsoft.com/office/drawing/2014/main" id="{3BEA69EB-E53E-D532-E05E-A1B2AEF12557}"/>
              </a:ext>
            </a:extLst>
          </p:cNvPr>
          <p:cNvCxnSpPr>
            <a:cxnSpLocks/>
            <a:stCxn id="9" idx="3"/>
            <a:endCxn id="43" idx="1"/>
          </p:cNvCxnSpPr>
          <p:nvPr/>
        </p:nvCxnSpPr>
        <p:spPr>
          <a:xfrm>
            <a:off x="2189503" y="5516519"/>
            <a:ext cx="1250930" cy="6349"/>
          </a:xfrm>
          <a:prstGeom prst="straightConnector1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73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78DDCDB6-F6AF-5DB9-79D7-34D0670BE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81" y="1091946"/>
            <a:ext cx="5574849" cy="3066371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2-3 /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피로도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3" y="739525"/>
            <a:ext cx="5882225" cy="2750650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사용을 통한 피로도 저하</a:t>
            </a: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사용 이후 적용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피로도 감소</a:t>
            </a: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피로도가 일정 구간 이하로 내려갈 경우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해당 캐릭터의 스킬의 성능 저하 발생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별 저하 구간 및 폭 상이</a:t>
            </a: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성능 저하 발생 시 표기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주요 성능 저하 요소 강조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별 피로도 소모량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	&gt; </a:t>
            </a:r>
            <a:r>
              <a:rPr lang="en-US" altLang="ko-KR" sz="900" dirty="0" err="1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BattleSkill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별 피로도 총량</a:t>
            </a: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	&gt; Hero </a:t>
            </a:r>
            <a:r>
              <a:rPr lang="ko-KR" altLang="en-US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</a:t>
            </a:r>
            <a:b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	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565" name="타원 2564">
            <a:extLst>
              <a:ext uri="{FF2B5EF4-FFF2-40B4-BE49-F238E27FC236}">
                <a16:creationId xmlns:a16="http://schemas.microsoft.com/office/drawing/2014/main" id="{4D5DBC51-92A1-C70A-DD4E-3DE9891265F7}"/>
              </a:ext>
            </a:extLst>
          </p:cNvPr>
          <p:cNvSpPr/>
          <p:nvPr/>
        </p:nvSpPr>
        <p:spPr>
          <a:xfrm>
            <a:off x="6156204" y="77297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8C9A5E-CB8A-A4E6-088E-E59C0C196FB5}"/>
              </a:ext>
            </a:extLst>
          </p:cNvPr>
          <p:cNvSpPr/>
          <p:nvPr/>
        </p:nvSpPr>
        <p:spPr>
          <a:xfrm>
            <a:off x="707448" y="2791397"/>
            <a:ext cx="1349952" cy="186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73C9701-9A15-76B6-9820-65EC93720C8D}"/>
              </a:ext>
            </a:extLst>
          </p:cNvPr>
          <p:cNvSpPr/>
          <p:nvPr/>
        </p:nvSpPr>
        <p:spPr>
          <a:xfrm>
            <a:off x="646728" y="274337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DC698CB-CC97-CA31-86EE-A32ADCF37FFA}"/>
              </a:ext>
            </a:extLst>
          </p:cNvPr>
          <p:cNvGrpSpPr/>
          <p:nvPr/>
        </p:nvGrpSpPr>
        <p:grpSpPr>
          <a:xfrm>
            <a:off x="273879" y="4361832"/>
            <a:ext cx="1638994" cy="805432"/>
            <a:chOff x="2803033" y="4414450"/>
            <a:chExt cx="1491708" cy="73305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7D4233-D0FA-2013-8DBA-707A9245AD8B}"/>
                </a:ext>
              </a:extLst>
            </p:cNvPr>
            <p:cNvSpPr/>
            <p:nvPr/>
          </p:nvSpPr>
          <p:spPr>
            <a:xfrm>
              <a:off x="2803033" y="4414450"/>
              <a:ext cx="1491708" cy="733053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8576949-3B7F-7C97-B078-374D815EEACA}"/>
                </a:ext>
              </a:extLst>
            </p:cNvPr>
            <p:cNvSpPr/>
            <p:nvPr/>
          </p:nvSpPr>
          <p:spPr>
            <a:xfrm>
              <a:off x="4039326" y="4452307"/>
              <a:ext cx="177378" cy="1773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52244E-B883-16A5-ADFD-8E68B4424DE7}"/>
                </a:ext>
              </a:extLst>
            </p:cNvPr>
            <p:cNvSpPr/>
            <p:nvPr/>
          </p:nvSpPr>
          <p:spPr>
            <a:xfrm>
              <a:off x="2872325" y="4480715"/>
              <a:ext cx="849626" cy="11699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00" b="1" dirty="0" err="1">
                  <a:solidFill>
                    <a:schemeClr val="tx1"/>
                  </a:solidFill>
                </a:rPr>
                <a:t>레게노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42335B40-CBD9-4987-1ADE-A6A9FE911D45}"/>
                </a:ext>
              </a:extLst>
            </p:cNvPr>
            <p:cNvSpPr txBox="1">
              <a:spLocks/>
            </p:cNvSpPr>
            <p:nvPr/>
          </p:nvSpPr>
          <p:spPr>
            <a:xfrm>
              <a:off x="2857468" y="4650242"/>
              <a:ext cx="1247488" cy="89929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b="1" dirty="0">
                  <a:solidFill>
                    <a:srgbClr val="7030A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40%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의 확률로 적의 공격력을 </a:t>
              </a: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b="1" dirty="0">
                  <a:solidFill>
                    <a:srgbClr val="7030A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3</a:t>
              </a:r>
              <a:r>
                <a:rPr lang="ko-KR" altLang="en-US" sz="700" b="1" dirty="0">
                  <a:solidFill>
                    <a:srgbClr val="7030A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턴</a:t>
              </a:r>
              <a:r>
                <a:rPr lang="ko-KR" altLang="en-US" sz="7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간 </a:t>
              </a:r>
              <a:r>
                <a:rPr lang="en-US" altLang="ko-KR" sz="700" b="1" dirty="0">
                  <a:solidFill>
                    <a:srgbClr val="7030A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40%</a:t>
              </a:r>
              <a:r>
                <a:rPr lang="ko-KR" altLang="en-US" sz="700" b="1" dirty="0">
                  <a:solidFill>
                    <a:srgbClr val="7030A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감소 시킵니다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11" name="Picture 2" descr="dice, game ">
              <a:extLst>
                <a:ext uri="{FF2B5EF4-FFF2-40B4-BE49-F238E27FC236}">
                  <a16:creationId xmlns:a16="http://schemas.microsoft.com/office/drawing/2014/main" id="{B0A40931-7E38-F119-4575-86D86BA0C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91695" y="4781948"/>
              <a:ext cx="298486" cy="29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34F31AFB-269D-F046-32C8-58C73D6F13E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236951" y="4780884"/>
              <a:ext cx="254547" cy="965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5~6</a:t>
              </a:r>
              <a:endParaRPr lang="en-US" altLang="ko-KR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E285B791-7A63-FE7C-ABCE-7C7D3E28C45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236951" y="4875100"/>
              <a:ext cx="254547" cy="965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6~10</a:t>
              </a:r>
              <a:endParaRPr lang="en-US" altLang="ko-KR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9A9E8A19-AF43-B7FC-AF29-A90811AD6472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236979" y="4991657"/>
              <a:ext cx="253901" cy="965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11~12</a:t>
              </a:r>
              <a:endParaRPr lang="en-US" altLang="ko-KR" sz="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A4E2E670-7F1A-9B89-02EC-EAC30210C34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521807" y="4778502"/>
              <a:ext cx="508138" cy="965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성공 확률 </a:t>
              </a:r>
              <a:r>
                <a:rPr lang="en-US" altLang="ko-KR" sz="500" dirty="0">
                  <a:solidFill>
                    <a:srgbClr val="7030A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+8%</a:t>
              </a:r>
            </a:p>
          </p:txBody>
        </p: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C1AD165B-9681-9C3D-5F7A-7CDEC08F55F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521807" y="4872718"/>
              <a:ext cx="508138" cy="965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성공 확률 </a:t>
              </a:r>
              <a:r>
                <a:rPr lang="en-US" altLang="ko-KR" sz="500" dirty="0">
                  <a:solidFill>
                    <a:srgbClr val="7030A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+ 8%</a:t>
              </a:r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1EF2AE43-7754-21FE-A541-9EE1A2E2EE4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519095" y="4989275"/>
              <a:ext cx="567711" cy="965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성공 확률 </a:t>
              </a:r>
              <a:r>
                <a:rPr lang="en-US" altLang="ko-KR" sz="500" dirty="0">
                  <a:solidFill>
                    <a:srgbClr val="7030A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+8%</a:t>
              </a:r>
              <a:b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</a:b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공격력 감소 효과 </a:t>
              </a:r>
              <a:r>
                <a:rPr lang="en-US" altLang="ko-KR" sz="500" dirty="0">
                  <a:solidFill>
                    <a:srgbClr val="7030A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+8%</a:t>
              </a:r>
            </a:p>
          </p:txBody>
        </p:sp>
        <p:pic>
          <p:nvPicPr>
            <p:cNvPr id="18" name="Picture 10" descr="Story Icons - Free SVG &amp; PNG Story Images - Noun Project">
              <a:extLst>
                <a:ext uri="{FF2B5EF4-FFF2-40B4-BE49-F238E27FC236}">
                  <a16:creationId xmlns:a16="http://schemas.microsoft.com/office/drawing/2014/main" id="{77C3610B-071B-80EC-E63B-909BF6CE07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939" y="4592011"/>
              <a:ext cx="118302" cy="118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C8968C-BD08-A017-451C-77DC2FACC3DB}"/>
              </a:ext>
            </a:extLst>
          </p:cNvPr>
          <p:cNvSpPr/>
          <p:nvPr/>
        </p:nvSpPr>
        <p:spPr>
          <a:xfrm>
            <a:off x="279235" y="4361832"/>
            <a:ext cx="1634936" cy="81319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C7A224-91EA-FFB0-655B-039DF8F832BA}"/>
              </a:ext>
            </a:extLst>
          </p:cNvPr>
          <p:cNvSpPr/>
          <p:nvPr/>
        </p:nvSpPr>
        <p:spPr>
          <a:xfrm>
            <a:off x="273879" y="4266210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118B5F-D41F-0D40-9919-F629B063B815}"/>
              </a:ext>
            </a:extLst>
          </p:cNvPr>
          <p:cNvSpPr/>
          <p:nvPr/>
        </p:nvSpPr>
        <p:spPr>
          <a:xfrm>
            <a:off x="6254784" y="2039470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2948">
            <a:extLst>
              <a:ext uri="{FF2B5EF4-FFF2-40B4-BE49-F238E27FC236}">
                <a16:creationId xmlns:a16="http://schemas.microsoft.com/office/drawing/2014/main" id="{6D535B5A-AE8B-F2EB-F105-420BFB90F16D}"/>
              </a:ext>
            </a:extLst>
          </p:cNvPr>
          <p:cNvCxnSpPr>
            <a:cxnSpLocks/>
            <a:endCxn id="2" idx="2"/>
          </p:cNvCxnSpPr>
          <p:nvPr/>
        </p:nvCxnSpPr>
        <p:spPr>
          <a:xfrm rot="5400000" flipH="1" flipV="1">
            <a:off x="525498" y="3549357"/>
            <a:ext cx="1428131" cy="285721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28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17458</TotalTime>
  <Words>2273</Words>
  <Application>Microsoft Office PowerPoint</Application>
  <PresentationFormat>와이드스크린</PresentationFormat>
  <Paragraphs>465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나눔스퀘어_ac Light</vt:lpstr>
      <vt:lpstr>나눔스퀘어OTF_ac Light</vt:lpstr>
      <vt:lpstr>맑은 고딕</vt:lpstr>
      <vt:lpstr>빛의 계승자 Regular</vt:lpstr>
      <vt:lpstr>Arial</vt:lpstr>
      <vt:lpstr>Wingdings</vt:lpstr>
      <vt:lpstr>Office 테마</vt:lpstr>
      <vt:lpstr>WK 전투 페이즈</vt:lpstr>
      <vt:lpstr>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치웅</dc:creator>
  <cp:lastModifiedBy>치웅 한</cp:lastModifiedBy>
  <cp:revision>139</cp:revision>
  <dcterms:created xsi:type="dcterms:W3CDTF">2021-09-09T05:46:45Z</dcterms:created>
  <dcterms:modified xsi:type="dcterms:W3CDTF">2023-09-27T12:26:05Z</dcterms:modified>
</cp:coreProperties>
</file>