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369" r:id="rId4"/>
    <p:sldId id="373" r:id="rId5"/>
    <p:sldId id="375" r:id="rId6"/>
    <p:sldId id="374" r:id="rId7"/>
    <p:sldId id="372" r:id="rId8"/>
    <p:sldId id="3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185"/>
    <a:srgbClr val="263E42"/>
    <a:srgbClr val="262626"/>
    <a:srgbClr val="2C313D"/>
    <a:srgbClr val="ED7D31"/>
    <a:srgbClr val="2D333E"/>
    <a:srgbClr val="70AD47"/>
    <a:srgbClr val="FFFFFF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9" autoAdjust="0"/>
    <p:restoredTop sz="97384" autoAdjust="0"/>
  </p:normalViewPr>
  <p:slideViewPr>
    <p:cSldViewPr snapToGrid="0">
      <p:cViewPr varScale="1">
        <p:scale>
          <a:sx n="159" d="100"/>
          <a:sy n="159" d="100"/>
        </p:scale>
        <p:origin x="1206" y="138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1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7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로비 관련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34412"/>
              </p:ext>
            </p:extLst>
          </p:nvPr>
        </p:nvGraphicFramePr>
        <p:xfrm>
          <a:off x="276224" y="780626"/>
          <a:ext cx="104350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05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필드 구성 방식 변경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세계관 별 배경 및 캐릭터 배치 구분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&gt;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넓은 필드 구성 내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동일한 캐릭터만 배치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06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406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레퍼런스 자료 및 기획 방향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372E81-58AB-E5DC-74EA-34F8F6A592EC}"/>
              </a:ext>
            </a:extLst>
          </p:cNvPr>
          <p:cNvGrpSpPr/>
          <p:nvPr/>
        </p:nvGrpSpPr>
        <p:grpSpPr>
          <a:xfrm>
            <a:off x="1232346" y="1112338"/>
            <a:ext cx="9727307" cy="4633324"/>
            <a:chOff x="985501" y="3599815"/>
            <a:chExt cx="9727307" cy="46333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F8566A-C926-BB55-CEE2-201BA8F45695}"/>
                </a:ext>
              </a:extLst>
            </p:cNvPr>
            <p:cNvSpPr/>
            <p:nvPr/>
          </p:nvSpPr>
          <p:spPr>
            <a:xfrm>
              <a:off x="985501" y="5866863"/>
              <a:ext cx="5232152" cy="236627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최초 게임 진입 시 마주하는 화면으로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다양한 컨텐츠에 진입할 수 있는 기능을 담은 구간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게임에서의 메인 로비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게임을 틀어 둔 상태에서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획득한 캐릭터 및 해금한 컨텐츠를 시각적인 확인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애정 및 하우징 시스템을 통한 감성과 보상 부여를 통해 접속 유지 및 </a:t>
              </a:r>
              <a:r>
                <a:rPr lang="ko-KR" altLang="en-US" sz="800" dirty="0" err="1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리텐션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확보 유도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플랫폼과 다른 지향점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접속할 수 없는 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PC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플랫폼 특성 상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보이는 것 뿐만 아닌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실질적인 의미가 필요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보상과 같은 형태보다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게임의 주요 이야기와 연결시켜 호기심 자극 및 애정 캐릭터 배치를 통한 캐릭터 애정 감성</a:t>
              </a:r>
              <a:endParaRPr lang="ko-KR" altLang="en-US" sz="8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일종의 트로피 전시관 형태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자신이 클리어 한 메인 스토리 내에서의 일종의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전리품 개념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으로 작용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그 중 캐릭터 포인트 부여를 통해 자신이 꺼내고 싶은 캐릭터 선택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별도의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이야기 전달 방식으로의 활용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호감도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획득에 따른 상호작용 보기 증가 등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6B4807-55B5-47B7-C0E8-0ED92B0E7114}"/>
                </a:ext>
              </a:extLst>
            </p:cNvPr>
            <p:cNvGrpSpPr/>
            <p:nvPr/>
          </p:nvGrpSpPr>
          <p:grpSpPr>
            <a:xfrm>
              <a:off x="985501" y="3599815"/>
              <a:ext cx="9727307" cy="2222031"/>
              <a:chOff x="276225" y="1256665"/>
              <a:chExt cx="9727307" cy="2222031"/>
            </a:xfrm>
          </p:grpSpPr>
          <p:pic>
            <p:nvPicPr>
              <p:cNvPr id="1026" name="Picture 2" descr="이미지">
                <a:extLst>
                  <a:ext uri="{FF2B5EF4-FFF2-40B4-BE49-F238E27FC236}">
                    <a16:creationId xmlns:a16="http://schemas.microsoft.com/office/drawing/2014/main" id="{94510707-5B39-E810-9220-097EAE9A4A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5927" y="1256666"/>
                <a:ext cx="2937605" cy="1650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이미지">
                <a:extLst>
                  <a:ext uri="{FF2B5EF4-FFF2-40B4-BE49-F238E27FC236}">
                    <a16:creationId xmlns:a16="http://schemas.microsoft.com/office/drawing/2014/main" id="{C40C5078-E926-6E26-18F9-436BBD69C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7678" y="1256665"/>
                <a:ext cx="3533972" cy="164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2022.08.19(금) | 쿠키런 킹덤 졸업 방송 - 헥사 방송일지">
                <a:extLst>
                  <a:ext uri="{FF2B5EF4-FFF2-40B4-BE49-F238E27FC236}">
                    <a16:creationId xmlns:a16="http://schemas.microsoft.com/office/drawing/2014/main" id="{4B0BF3CB-47A2-4FF7-0FCD-FA4EE4623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5" y="1261381"/>
                <a:ext cx="2924177" cy="164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F355A-F6D8-51BE-019F-D5D4C56D3668}"/>
                  </a:ext>
                </a:extLst>
              </p:cNvPr>
              <p:cNvSpPr/>
              <p:nvPr/>
            </p:nvSpPr>
            <p:spPr>
              <a:xfrm>
                <a:off x="738959" y="2910501"/>
                <a:ext cx="1998709" cy="56819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쿠키런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킹덤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건설 및 개척을 통한 하우징 시스템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C8EEFB-DD94-509D-F558-8E0D23B24889}"/>
                  </a:ext>
                </a:extLst>
              </p:cNvPr>
              <p:cNvSpPr/>
              <p:nvPr/>
            </p:nvSpPr>
            <p:spPr>
              <a:xfrm>
                <a:off x="3981441" y="2907978"/>
                <a:ext cx="2206445" cy="5548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리버스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1999</a:t>
                </a: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뷰와 탑 뷰 사이의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진입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컨텐츠 진입 버튼 및 캐릭터 배치 기능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4799544-2737-ABBE-0D2B-8F0511AF856F}"/>
                  </a:ext>
                </a:extLst>
              </p:cNvPr>
              <p:cNvSpPr/>
              <p:nvPr/>
            </p:nvSpPr>
            <p:spPr>
              <a:xfrm>
                <a:off x="7435439" y="2910922"/>
                <a:ext cx="2198580" cy="54900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크루세이더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퀘스트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사이드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최초 게임 진입 시 마주하는 메인 로비 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모든 컨텐츠에 진입할 수 있는 기능 배치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기능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" y="2036927"/>
            <a:ext cx="4461137" cy="24999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394696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스토리 진입 버튼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F31F5F-D042-6F79-189B-09D4A38B33A7}"/>
              </a:ext>
            </a:extLst>
          </p:cNvPr>
          <p:cNvSpPr/>
          <p:nvPr/>
        </p:nvSpPr>
        <p:spPr>
          <a:xfrm>
            <a:off x="1625091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도감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543A9-E414-1DCC-B315-646BDAA3FC47}"/>
              </a:ext>
            </a:extLst>
          </p:cNvPr>
          <p:cNvSpPr/>
          <p:nvPr/>
        </p:nvSpPr>
        <p:spPr>
          <a:xfrm>
            <a:off x="2855485" y="971858"/>
            <a:ext cx="1052637" cy="25134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 정보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B06C2-7413-5A95-1EDB-FE5A9EC6E7AB}"/>
              </a:ext>
            </a:extLst>
          </p:cNvPr>
          <p:cNvSpPr/>
          <p:nvPr/>
        </p:nvSpPr>
        <p:spPr>
          <a:xfrm>
            <a:off x="394696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옵션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DE3FD-3FC8-BF2B-0A11-5F68881A361E}"/>
              </a:ext>
            </a:extLst>
          </p:cNvPr>
          <p:cNvSpPr/>
          <p:nvPr/>
        </p:nvSpPr>
        <p:spPr>
          <a:xfrm>
            <a:off x="1625091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화면 설정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494106-D9FC-4D9E-2612-17C1DCA303E6}"/>
              </a:ext>
            </a:extLst>
          </p:cNvPr>
          <p:cNvSpPr/>
          <p:nvPr/>
        </p:nvSpPr>
        <p:spPr>
          <a:xfrm>
            <a:off x="2855485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5456E-8A0C-DBA7-8AA6-6EF294D84DEB}"/>
              </a:ext>
            </a:extLst>
          </p:cNvPr>
          <p:cNvSpPr/>
          <p:nvPr/>
        </p:nvSpPr>
        <p:spPr>
          <a:xfrm>
            <a:off x="394696" y="1680083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캐릭터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EA0AF2-1B4E-F7FF-050F-518E7DCD0784}"/>
              </a:ext>
            </a:extLst>
          </p:cNvPr>
          <p:cNvSpPr/>
          <p:nvPr/>
        </p:nvSpPr>
        <p:spPr>
          <a:xfrm>
            <a:off x="333976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91D9DE-3158-39AE-3DE5-52F99946165E}"/>
              </a:ext>
            </a:extLst>
          </p:cNvPr>
          <p:cNvSpPr/>
          <p:nvPr/>
        </p:nvSpPr>
        <p:spPr>
          <a:xfrm>
            <a:off x="1555900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028502-4509-A570-820A-F3C33AAEED1E}"/>
              </a:ext>
            </a:extLst>
          </p:cNvPr>
          <p:cNvSpPr/>
          <p:nvPr/>
        </p:nvSpPr>
        <p:spPr>
          <a:xfrm>
            <a:off x="2794765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B5C6B8-3F49-E867-671C-B22043BCFCAA}"/>
              </a:ext>
            </a:extLst>
          </p:cNvPr>
          <p:cNvSpPr/>
          <p:nvPr/>
        </p:nvSpPr>
        <p:spPr>
          <a:xfrm>
            <a:off x="333976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AD847C-4CA4-352E-308B-F75FD5CC47E3}"/>
              </a:ext>
            </a:extLst>
          </p:cNvPr>
          <p:cNvSpPr/>
          <p:nvPr/>
        </p:nvSpPr>
        <p:spPr>
          <a:xfrm>
            <a:off x="1555900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E5E268-F10F-6DD7-B116-ED47BFC6D36E}"/>
              </a:ext>
            </a:extLst>
          </p:cNvPr>
          <p:cNvSpPr/>
          <p:nvPr/>
        </p:nvSpPr>
        <p:spPr>
          <a:xfrm>
            <a:off x="2794765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112F87-23AD-2F36-5AE3-D18EE33A562D}"/>
              </a:ext>
            </a:extLst>
          </p:cNvPr>
          <p:cNvSpPr/>
          <p:nvPr/>
        </p:nvSpPr>
        <p:spPr>
          <a:xfrm>
            <a:off x="333976" y="161936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09E939-86BC-0DC5-3D3F-8C29B6F9F161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F7F56CC-1A68-7FA1-4300-01778EDB8ACF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진입 버튼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세계관 선택 단계 진입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이후 세계관 및 챕터 선택을 통해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 Game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가능</a:t>
            </a:r>
            <a:r>
              <a:rPr lang="ko-KR" altLang="en-US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ko-KR" altLang="en-US" sz="5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도감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획득한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캐릭터의 정보를 확인할 수 있는 기능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호감도를 비롯한 캐릭터 고유의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효과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 스토리 등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유저 정보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접속한 유저의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정보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테두리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아이콘 등 획득한 치장품을 장착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존재 의의가 애매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치장품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전리품의 역할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r>
              <a:rPr lang="en-US" altLang="ko-KR" sz="7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옵션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종료 및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기타 설정 사항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그래픽을 비롯한 다른 게임과 동일한 형태의 옵션 설정 기능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상세 추가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어떤 로비 화면을 선택할 것인지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설정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 선택 등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커스텀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인 게임 내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에서 적용될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커스텀 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등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을 통해 로비에 배치된 캐릭터 모델링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터치 시 대화 상효작용이 가능한 형태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206C82-D08C-3435-9AAD-F71042545B20}"/>
              </a:ext>
            </a:extLst>
          </p:cNvPr>
          <p:cNvSpPr/>
          <p:nvPr/>
        </p:nvSpPr>
        <p:spPr>
          <a:xfrm>
            <a:off x="6142168" y="751959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DB4144-FB2B-58BD-40CC-611EC0ADBBE6}"/>
              </a:ext>
            </a:extLst>
          </p:cNvPr>
          <p:cNvSpPr/>
          <p:nvPr/>
        </p:nvSpPr>
        <p:spPr>
          <a:xfrm>
            <a:off x="6142168" y="121117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5816D1-8BD7-D52D-8915-9C7ADB5AD2CA}"/>
              </a:ext>
            </a:extLst>
          </p:cNvPr>
          <p:cNvSpPr/>
          <p:nvPr/>
        </p:nvSpPr>
        <p:spPr>
          <a:xfrm>
            <a:off x="6142168" y="180575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20E735-2945-A14C-D332-AD3FDFC5D3C6}"/>
              </a:ext>
            </a:extLst>
          </p:cNvPr>
          <p:cNvSpPr/>
          <p:nvPr/>
        </p:nvSpPr>
        <p:spPr>
          <a:xfrm>
            <a:off x="6142168" y="259984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54CECF-2304-4F1E-DB03-2842017006E4}"/>
              </a:ext>
            </a:extLst>
          </p:cNvPr>
          <p:cNvSpPr/>
          <p:nvPr/>
        </p:nvSpPr>
        <p:spPr>
          <a:xfrm>
            <a:off x="6142168" y="308110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F472E6-3DC5-77AE-6983-2886DBB4E1DF}"/>
              </a:ext>
            </a:extLst>
          </p:cNvPr>
          <p:cNvSpPr/>
          <p:nvPr/>
        </p:nvSpPr>
        <p:spPr>
          <a:xfrm>
            <a:off x="6142168" y="363741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77F15E-E757-D395-49F7-80BFB494AD19}"/>
              </a:ext>
            </a:extLst>
          </p:cNvPr>
          <p:cNvSpPr/>
          <p:nvPr/>
        </p:nvSpPr>
        <p:spPr>
          <a:xfrm>
            <a:off x="6142168" y="408487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138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1056422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필드 형태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443723-363E-9FE6-B812-EA7E55B8BE7C}"/>
              </a:ext>
            </a:extLst>
          </p:cNvPr>
          <p:cNvGrpSpPr/>
          <p:nvPr/>
        </p:nvGrpSpPr>
        <p:grpSpPr>
          <a:xfrm>
            <a:off x="394696" y="971858"/>
            <a:ext cx="4646535" cy="2603802"/>
            <a:chOff x="394696" y="971857"/>
            <a:chExt cx="5329518" cy="298652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4D7826-D095-93A8-9178-A31BF3C2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96" y="971857"/>
              <a:ext cx="5329518" cy="298652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79E42E-5233-B661-0EA1-B6DBBEF4333D}"/>
                </a:ext>
              </a:extLst>
            </p:cNvPr>
            <p:cNvSpPr/>
            <p:nvPr/>
          </p:nvSpPr>
          <p:spPr>
            <a:xfrm>
              <a:off x="998662" y="1276323"/>
              <a:ext cx="3886456" cy="2259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874E56-E9E4-55CF-795B-1E3E451D87C3}"/>
                </a:ext>
              </a:extLst>
            </p:cNvPr>
            <p:cNvSpPr/>
            <p:nvPr/>
          </p:nvSpPr>
          <p:spPr>
            <a:xfrm>
              <a:off x="1098884" y="1750614"/>
              <a:ext cx="916697" cy="353351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ko-KR" altLang="en-US" sz="700" dirty="0"/>
                <a:t>번 필드</a:t>
              </a:r>
              <a:endParaRPr lang="ko-KR" altLang="en-US" sz="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7AAF0-FAA1-AA9B-11B6-F7A6595FFCD7}"/>
                </a:ext>
              </a:extLst>
            </p:cNvPr>
            <p:cNvSpPr/>
            <p:nvPr/>
          </p:nvSpPr>
          <p:spPr>
            <a:xfrm>
              <a:off x="1108575" y="2182684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2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EA7E31-D341-EF81-95ED-C660DC8D2027}"/>
                </a:ext>
              </a:extLst>
            </p:cNvPr>
            <p:cNvSpPr/>
            <p:nvPr/>
          </p:nvSpPr>
          <p:spPr>
            <a:xfrm>
              <a:off x="1108575" y="2614753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3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3112A3-543C-3BE1-69DF-E4451EEB51A1}"/>
                </a:ext>
              </a:extLst>
            </p:cNvPr>
            <p:cNvSpPr/>
            <p:nvPr/>
          </p:nvSpPr>
          <p:spPr>
            <a:xfrm>
              <a:off x="1108575" y="3046824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4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C254357-215E-B6CA-ACDA-E3E7FB06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552" y="1373204"/>
              <a:ext cx="746399" cy="237227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396C76-2DBC-FF70-372B-3895773F5105}"/>
                </a:ext>
              </a:extLst>
            </p:cNvPr>
            <p:cNvCxnSpPr>
              <a:cxnSpLocks/>
            </p:cNvCxnSpPr>
            <p:nvPr/>
          </p:nvCxnSpPr>
          <p:spPr>
            <a:xfrm>
              <a:off x="2074358" y="1338562"/>
              <a:ext cx="0" cy="2123977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C64997-0A77-1B83-BC17-F2519EBD00B3}"/>
                </a:ext>
              </a:extLst>
            </p:cNvPr>
            <p:cNvSpPr/>
            <p:nvPr/>
          </p:nvSpPr>
          <p:spPr>
            <a:xfrm>
              <a:off x="2186593" y="1898295"/>
              <a:ext cx="365685" cy="439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9268BB6-6F06-ED24-3D0C-37CE90CCAC7F}"/>
                </a:ext>
              </a:extLst>
            </p:cNvPr>
            <p:cNvSpPr/>
            <p:nvPr/>
          </p:nvSpPr>
          <p:spPr>
            <a:xfrm>
              <a:off x="2186595" y="1434206"/>
              <a:ext cx="2649090" cy="146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BBF30C-D4C5-1288-F1FE-C13316F92384}"/>
                </a:ext>
              </a:extLst>
            </p:cNvPr>
            <p:cNvSpPr/>
            <p:nvPr/>
          </p:nvSpPr>
          <p:spPr>
            <a:xfrm>
              <a:off x="2206335" y="1328784"/>
              <a:ext cx="1248927" cy="8883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500" dirty="0"/>
                <a:t>캐릭터 배치 가능 인원 </a:t>
              </a:r>
              <a:r>
                <a:rPr lang="en-US" altLang="ko-KR" sz="500" dirty="0"/>
                <a:t>1 / 15</a:t>
              </a:r>
              <a:endParaRPr lang="ko-KR" altLang="en-US" sz="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A1E7802-922C-3B08-EC2A-4E78FE25164D}"/>
                </a:ext>
              </a:extLst>
            </p:cNvPr>
            <p:cNvSpPr/>
            <p:nvPr/>
          </p:nvSpPr>
          <p:spPr>
            <a:xfrm>
              <a:off x="2206335" y="1452452"/>
              <a:ext cx="230766" cy="11024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C68782-E38C-04EA-2925-A64555580F3B}"/>
                </a:ext>
              </a:extLst>
            </p:cNvPr>
            <p:cNvSpPr/>
            <p:nvPr/>
          </p:nvSpPr>
          <p:spPr>
            <a:xfrm>
              <a:off x="2587928" y="1898295"/>
              <a:ext cx="365685" cy="439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pic>
          <p:nvPicPr>
            <p:cNvPr id="2050" name="Picture 2" descr="Check mark ">
              <a:extLst>
                <a:ext uri="{FF2B5EF4-FFF2-40B4-BE49-F238E27FC236}">
                  <a16:creationId xmlns:a16="http://schemas.microsoft.com/office/drawing/2014/main" id="{A731132D-A9B9-C324-3675-BD216C0F7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328" y="1784416"/>
              <a:ext cx="189933" cy="189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ort ">
              <a:extLst>
                <a:ext uri="{FF2B5EF4-FFF2-40B4-BE49-F238E27FC236}">
                  <a16:creationId xmlns:a16="http://schemas.microsoft.com/office/drawing/2014/main" id="{36E6A362-F3FE-CF18-DC8C-1B3CFCA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401" y="1605874"/>
              <a:ext cx="183624" cy="183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979835C-4B57-84CE-10A9-FF848C473E48}"/>
                </a:ext>
              </a:extLst>
            </p:cNvPr>
            <p:cNvSpPr/>
            <p:nvPr/>
          </p:nvSpPr>
          <p:spPr>
            <a:xfrm>
              <a:off x="2401928" y="1647089"/>
              <a:ext cx="357481" cy="10022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획득 순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546C8FA-6BBC-33EE-82F4-307A82D4A842}"/>
                </a:ext>
              </a:extLst>
            </p:cNvPr>
            <p:cNvSpPr/>
            <p:nvPr/>
          </p:nvSpPr>
          <p:spPr>
            <a:xfrm>
              <a:off x="2779080" y="1647089"/>
              <a:ext cx="357481" cy="100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300" b="1" dirty="0">
                  <a:solidFill>
                    <a:schemeClr val="tx1"/>
                  </a:solidFill>
                </a:rPr>
                <a:t>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83F5A6-7189-90F2-DAC7-439C2EF169CB}"/>
                </a:ext>
              </a:extLst>
            </p:cNvPr>
            <p:cNvSpPr/>
            <p:nvPr/>
          </p:nvSpPr>
          <p:spPr>
            <a:xfrm>
              <a:off x="4244562" y="328418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604B192-2554-6955-139C-05D028F222B5}"/>
                </a:ext>
              </a:extLst>
            </p:cNvPr>
            <p:cNvSpPr/>
            <p:nvPr/>
          </p:nvSpPr>
          <p:spPr>
            <a:xfrm>
              <a:off x="3630175" y="328418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캐릭터를 배치할 수 있는  몇 가지 필드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진행에 따라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해금되는 요소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필드 별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배치 인원 수 지정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별 오리지널 값 부여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한 필드 내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동일한 캐릭터 배치 불가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필드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인원 수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 시트 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텍스트가 여러 개 시 확률에 따른 대사 노출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4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B0E9D253-E243-D3E4-3175-E3ABE19C184A}"/>
              </a:ext>
            </a:extLst>
          </p:cNvPr>
          <p:cNvGrpSpPr/>
          <p:nvPr/>
        </p:nvGrpSpPr>
        <p:grpSpPr>
          <a:xfrm>
            <a:off x="394696" y="971858"/>
            <a:ext cx="4656371" cy="2609314"/>
            <a:chOff x="394696" y="971857"/>
            <a:chExt cx="5329518" cy="298652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4D7826-D095-93A8-9178-A31BF3C2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96" y="971857"/>
              <a:ext cx="5329518" cy="2986529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7816B9-2BA8-D1DB-0AC5-DA1533D55664}"/>
                </a:ext>
              </a:extLst>
            </p:cNvPr>
            <p:cNvGrpSpPr/>
            <p:nvPr/>
          </p:nvGrpSpPr>
          <p:grpSpPr>
            <a:xfrm>
              <a:off x="998662" y="1276323"/>
              <a:ext cx="3886456" cy="2259067"/>
              <a:chOff x="1233176" y="3936001"/>
              <a:chExt cx="3253204" cy="189097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B79E42E-5233-B661-0EA1-B6DBBEF4333D}"/>
                  </a:ext>
                </a:extLst>
              </p:cNvPr>
              <p:cNvSpPr/>
              <p:nvPr/>
            </p:nvSpPr>
            <p:spPr>
              <a:xfrm>
                <a:off x="1233176" y="3936001"/>
                <a:ext cx="3253204" cy="18909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0874E56-E9E4-55CF-795B-1E3E451D87C3}"/>
                  </a:ext>
                </a:extLst>
              </p:cNvPr>
              <p:cNvSpPr/>
              <p:nvPr/>
            </p:nvSpPr>
            <p:spPr>
              <a:xfrm>
                <a:off x="1351947" y="4266495"/>
                <a:ext cx="697574" cy="166959"/>
              </a:xfrm>
              <a:prstGeom prst="rect">
                <a:avLst/>
              </a:prstGeom>
              <a:solidFill>
                <a:schemeClr val="accent6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/>
                  <a:t>1</a:t>
                </a:r>
                <a:r>
                  <a:rPr lang="ko-KR" altLang="en-US" sz="700" dirty="0"/>
                  <a:t>번 세계관 이름</a:t>
                </a:r>
                <a:endParaRPr lang="ko-KR" altLang="en-US" sz="6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E7AAF0-FAA1-AA9B-11B6-F7A6595FFCD7}"/>
                  </a:ext>
                </a:extLst>
              </p:cNvPr>
              <p:cNvSpPr/>
              <p:nvPr/>
            </p:nvSpPr>
            <p:spPr>
              <a:xfrm>
                <a:off x="1351947" y="4430098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2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EA7E31-D341-EF81-95ED-C660DC8D2027}"/>
                  </a:ext>
                </a:extLst>
              </p:cNvPr>
              <p:cNvSpPr/>
              <p:nvPr/>
            </p:nvSpPr>
            <p:spPr>
              <a:xfrm>
                <a:off x="1351947" y="4593701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3112A3-543C-3BE1-69DF-E4451EEB51A1}"/>
                  </a:ext>
                </a:extLst>
              </p:cNvPr>
              <p:cNvSpPr/>
              <p:nvPr/>
            </p:nvSpPr>
            <p:spPr>
              <a:xfrm>
                <a:off x="1351947" y="4757304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4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86CE88C-8A52-EE49-7F26-715992436DB8}"/>
                  </a:ext>
                </a:extLst>
              </p:cNvPr>
              <p:cNvSpPr/>
              <p:nvPr/>
            </p:nvSpPr>
            <p:spPr>
              <a:xfrm>
                <a:off x="1351947" y="4920907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5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9142B6-9690-3693-28A6-6FFE85C9656A}"/>
                  </a:ext>
                </a:extLst>
              </p:cNvPr>
              <p:cNvSpPr/>
              <p:nvPr/>
            </p:nvSpPr>
            <p:spPr>
              <a:xfrm>
                <a:off x="1351947" y="5248113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7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AEE3CE-5AEB-5470-2118-3A5067343BE1}"/>
                  </a:ext>
                </a:extLst>
              </p:cNvPr>
              <p:cNvSpPr/>
              <p:nvPr/>
            </p:nvSpPr>
            <p:spPr>
              <a:xfrm>
                <a:off x="1351947" y="5411716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8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FDC26AF-E39F-22DA-BF66-E6D171B98033}"/>
                  </a:ext>
                </a:extLst>
              </p:cNvPr>
              <p:cNvSpPr/>
              <p:nvPr/>
            </p:nvSpPr>
            <p:spPr>
              <a:xfrm>
                <a:off x="1351947" y="5084510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6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C254357-215E-B6CA-ACDA-E3E7FB060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947" y="4017096"/>
                <a:ext cx="624782" cy="198574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3396C76-2DBC-FF70-372B-3895773F5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600" y="3988099"/>
                <a:ext cx="0" cy="17779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4C64997-0A77-1B83-BC17-F2519EBD00B3}"/>
                  </a:ext>
                </a:extLst>
              </p:cNvPr>
              <p:cNvSpPr/>
              <p:nvPr/>
            </p:nvSpPr>
            <p:spPr>
              <a:xfrm>
                <a:off x="2227548" y="4456630"/>
                <a:ext cx="306101" cy="3679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400" dirty="0"/>
                  <a:t>획득 </a:t>
                </a:r>
                <a:r>
                  <a:rPr lang="en-US" altLang="ko-KR" sz="400" dirty="0"/>
                  <a:t>DEM</a:t>
                </a:r>
              </a:p>
              <a:p>
                <a:pPr algn="ctr"/>
                <a:r>
                  <a:rPr lang="ko-KR" altLang="en-US" sz="400" dirty="0"/>
                  <a:t>캐릭터</a:t>
                </a:r>
                <a:endParaRPr lang="en-US" altLang="ko-KR" sz="400" dirty="0"/>
              </a:p>
              <a:p>
                <a:pPr algn="ctr"/>
                <a:r>
                  <a:rPr lang="en-US" altLang="ko-KR" sz="300" dirty="0"/>
                  <a:t>(</a:t>
                </a:r>
                <a:r>
                  <a:rPr lang="ko-KR" altLang="en-US" sz="300" dirty="0"/>
                  <a:t>캐릭터 이미지</a:t>
                </a:r>
                <a:r>
                  <a:rPr lang="en-US" altLang="ko-KR" sz="300" dirty="0"/>
                  <a:t>)</a:t>
                </a:r>
              </a:p>
              <a:p>
                <a:pPr algn="ctr"/>
                <a:endParaRPr lang="en-US" altLang="ko-KR" sz="300" dirty="0"/>
              </a:p>
              <a:p>
                <a:pPr algn="ctr"/>
                <a:r>
                  <a:rPr lang="ko-KR" altLang="en-US" sz="300" dirty="0"/>
                  <a:t>소모 포인트</a:t>
                </a:r>
                <a:endParaRPr lang="en-US" altLang="ko-KR" sz="300" dirty="0"/>
              </a:p>
              <a:p>
                <a:pPr algn="ctr"/>
                <a:r>
                  <a:rPr lang="en-US" altLang="ko-KR" sz="300" dirty="0"/>
                  <a:t>5P</a:t>
                </a:r>
                <a:endParaRPr lang="ko-KR" altLang="en-US" sz="200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09268BB6-6F06-ED24-3D0C-37CE90CCAC7F}"/>
                  </a:ext>
                </a:extLst>
              </p:cNvPr>
              <p:cNvSpPr/>
              <p:nvPr/>
            </p:nvSpPr>
            <p:spPr>
              <a:xfrm>
                <a:off x="2227549" y="4068159"/>
                <a:ext cx="2217452" cy="12282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4BBF30C-D4C5-1288-F1FE-C13316F92384}"/>
                  </a:ext>
                </a:extLst>
              </p:cNvPr>
              <p:cNvSpPr/>
              <p:nvPr/>
            </p:nvSpPr>
            <p:spPr>
              <a:xfrm>
                <a:off x="2244073" y="3979914"/>
                <a:ext cx="1045429" cy="7436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dirty="0"/>
                  <a:t>캐릭터 배치 포인트 </a:t>
                </a:r>
                <a:r>
                  <a:rPr lang="en-US" altLang="ko-KR" sz="500" dirty="0"/>
                  <a:t>5 / 100</a:t>
                </a:r>
                <a:endParaRPr lang="ko-KR" altLang="en-US" sz="400" dirty="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A1E7802-922C-3B08-EC2A-4E78FE25164D}"/>
                  </a:ext>
                </a:extLst>
              </p:cNvPr>
              <p:cNvSpPr/>
              <p:nvPr/>
            </p:nvSpPr>
            <p:spPr>
              <a:xfrm>
                <a:off x="2244073" y="4083432"/>
                <a:ext cx="193165" cy="92281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EC68782-E38C-04EA-2925-A64555580F3B}"/>
                  </a:ext>
                </a:extLst>
              </p:cNvPr>
              <p:cNvSpPr/>
              <p:nvPr/>
            </p:nvSpPr>
            <p:spPr>
              <a:xfrm>
                <a:off x="2563490" y="4456630"/>
                <a:ext cx="306101" cy="3679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400" dirty="0"/>
                  <a:t>획득 </a:t>
                </a:r>
                <a:r>
                  <a:rPr lang="en-US" altLang="ko-KR" sz="400" dirty="0"/>
                  <a:t>DEM</a:t>
                </a:r>
              </a:p>
              <a:p>
                <a:pPr algn="ctr"/>
                <a:r>
                  <a:rPr lang="ko-KR" altLang="en-US" sz="400" dirty="0"/>
                  <a:t>캐릭터</a:t>
                </a:r>
                <a:endParaRPr lang="en-US" altLang="ko-KR" sz="400" dirty="0"/>
              </a:p>
              <a:p>
                <a:pPr algn="ctr"/>
                <a:r>
                  <a:rPr lang="en-US" altLang="ko-KR" sz="300" dirty="0"/>
                  <a:t>(</a:t>
                </a:r>
                <a:r>
                  <a:rPr lang="ko-KR" altLang="en-US" sz="300" dirty="0"/>
                  <a:t>캐릭터 이미지</a:t>
                </a:r>
                <a:r>
                  <a:rPr lang="en-US" altLang="ko-KR" sz="300" dirty="0"/>
                  <a:t>)</a:t>
                </a:r>
              </a:p>
              <a:p>
                <a:pPr algn="ctr"/>
                <a:endParaRPr lang="en-US" altLang="ko-KR" sz="300" dirty="0"/>
              </a:p>
              <a:p>
                <a:pPr algn="ctr"/>
                <a:r>
                  <a:rPr lang="ko-KR" altLang="en-US" sz="300" dirty="0"/>
                  <a:t>소모 포인트</a:t>
                </a:r>
                <a:endParaRPr lang="en-US" altLang="ko-KR" sz="300" dirty="0"/>
              </a:p>
              <a:p>
                <a:pPr algn="ctr"/>
                <a:r>
                  <a:rPr lang="en-US" altLang="ko-KR" sz="300" dirty="0"/>
                  <a:t>5P</a:t>
                </a:r>
                <a:endParaRPr lang="ko-KR" altLang="en-US" sz="200" dirty="0"/>
              </a:p>
            </p:txBody>
          </p:sp>
          <p:pic>
            <p:nvPicPr>
              <p:cNvPr id="2050" name="Picture 2" descr="Check mark ">
                <a:extLst>
                  <a:ext uri="{FF2B5EF4-FFF2-40B4-BE49-F238E27FC236}">
                    <a16:creationId xmlns:a16="http://schemas.microsoft.com/office/drawing/2014/main" id="{A731132D-A9B9-C324-3675-BD216C0F71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4962" y="4361306"/>
                <a:ext cx="158986" cy="1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Sort ">
                <a:extLst>
                  <a:ext uri="{FF2B5EF4-FFF2-40B4-BE49-F238E27FC236}">
                    <a16:creationId xmlns:a16="http://schemas.microsoft.com/office/drawing/2014/main" id="{36E6A362-F3FE-CF18-DC8C-1B3CFCAEC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735" y="4211856"/>
                <a:ext cx="153705" cy="153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C979835C-4B57-84CE-10A9-FF848C473E48}"/>
                  </a:ext>
                </a:extLst>
              </p:cNvPr>
              <p:cNvSpPr/>
              <p:nvPr/>
            </p:nvSpPr>
            <p:spPr>
              <a:xfrm>
                <a:off x="2407796" y="4246355"/>
                <a:ext cx="299234" cy="8389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300" b="1" dirty="0">
                    <a:solidFill>
                      <a:schemeClr val="tx1"/>
                    </a:solidFill>
                  </a:rPr>
                  <a:t>획득 순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1546C8FA-6BBC-33EE-82F4-307A82D4A842}"/>
                  </a:ext>
                </a:extLst>
              </p:cNvPr>
              <p:cNvSpPr/>
              <p:nvPr/>
            </p:nvSpPr>
            <p:spPr>
              <a:xfrm>
                <a:off x="2723496" y="4246355"/>
                <a:ext cx="299234" cy="838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300" b="1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3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300" b="1" dirty="0">
                    <a:solidFill>
                      <a:schemeClr val="tx1"/>
                    </a:solidFill>
                  </a:rPr>
                  <a:t>순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383F5A6-7189-90F2-DAC7-439C2EF169CB}"/>
                  </a:ext>
                </a:extLst>
              </p:cNvPr>
              <p:cNvSpPr/>
              <p:nvPr/>
            </p:nvSpPr>
            <p:spPr>
              <a:xfrm>
                <a:off x="3950195" y="5616703"/>
                <a:ext cx="481919" cy="163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저장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604B192-2554-6955-139C-05D028F222B5}"/>
                  </a:ext>
                </a:extLst>
              </p:cNvPr>
              <p:cNvSpPr/>
              <p:nvPr/>
            </p:nvSpPr>
            <p:spPr>
              <a:xfrm>
                <a:off x="3435915" y="5616703"/>
                <a:ext cx="481919" cy="163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8FAB25-BC28-3F99-AAA7-D877F4E857C0}"/>
                  </a:ext>
                </a:extLst>
              </p:cNvPr>
              <p:cNvSpPr/>
              <p:nvPr/>
            </p:nvSpPr>
            <p:spPr>
              <a:xfrm>
                <a:off x="1351947" y="5575196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9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</p:grp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1056422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로비 화면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메인 로비 제작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여러 배경 선택 가능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동일한 세계관 내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배치 수치 공유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진입 시 선택 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마지막으로 저장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메인 로비에 설정된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자동 선택 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배경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해금 조건 추가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가능 세계관 배경 지정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시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포인트 소모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배경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한계 포인트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 시트 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텍스트가 여러 개 시 확률에 따른 대사 노출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11166475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로비 화면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8" name="그림 2147">
            <a:extLst>
              <a:ext uri="{FF2B5EF4-FFF2-40B4-BE49-F238E27FC236}">
                <a16:creationId xmlns:a16="http://schemas.microsoft.com/office/drawing/2014/main" id="{FDE36443-CBBA-0FA9-53D8-4F879781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3648123"/>
            <a:ext cx="3429076" cy="1921568"/>
          </a:xfrm>
          <a:prstGeom prst="rect">
            <a:avLst/>
          </a:prstGeom>
        </p:spPr>
      </p:pic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1C070ED2-5498-A2D2-15DA-5201108661D8}"/>
              </a:ext>
            </a:extLst>
          </p:cNvPr>
          <p:cNvSpPr/>
          <p:nvPr/>
        </p:nvSpPr>
        <p:spPr>
          <a:xfrm>
            <a:off x="4379673" y="3648123"/>
            <a:ext cx="3429076" cy="1926451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pic>
        <p:nvPicPr>
          <p:cNvPr id="2067" name="그림 2066">
            <a:extLst>
              <a:ext uri="{FF2B5EF4-FFF2-40B4-BE49-F238E27FC236}">
                <a16:creationId xmlns:a16="http://schemas.microsoft.com/office/drawing/2014/main" id="{83DB0DF5-165E-51E7-A81F-B9A2BFEE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7" y="1343388"/>
            <a:ext cx="3429076" cy="1921568"/>
          </a:xfrm>
          <a:prstGeom prst="rect">
            <a:avLst/>
          </a:prstGeom>
        </p:spPr>
      </p:pic>
      <p:pic>
        <p:nvPicPr>
          <p:cNvPr id="2066" name="그림 2065">
            <a:extLst>
              <a:ext uri="{FF2B5EF4-FFF2-40B4-BE49-F238E27FC236}">
                <a16:creationId xmlns:a16="http://schemas.microsoft.com/office/drawing/2014/main" id="{6D9D0F66-0823-464C-9501-A86610118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40" y="1572610"/>
            <a:ext cx="2506530" cy="1463122"/>
          </a:xfrm>
          <a:prstGeom prst="rect">
            <a:avLst/>
          </a:prstGeom>
        </p:spPr>
      </p:pic>
      <p:pic>
        <p:nvPicPr>
          <p:cNvPr id="1026" name="Picture 2" descr="Tap ">
            <a:extLst>
              <a:ext uri="{FF2B5EF4-FFF2-40B4-BE49-F238E27FC236}">
                <a16:creationId xmlns:a16="http://schemas.microsoft.com/office/drawing/2014/main" id="{CC250C67-9227-0290-5B5B-CFB5E10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4" y="194308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그림 2091">
            <a:extLst>
              <a:ext uri="{FF2B5EF4-FFF2-40B4-BE49-F238E27FC236}">
                <a16:creationId xmlns:a16="http://schemas.microsoft.com/office/drawing/2014/main" id="{C4430F6B-03EB-02FF-F77A-3F6571D1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1343388"/>
            <a:ext cx="3429076" cy="1921568"/>
          </a:xfrm>
          <a:prstGeom prst="rect">
            <a:avLst/>
          </a:prstGeom>
        </p:spPr>
      </p:pic>
      <p:pic>
        <p:nvPicPr>
          <p:cNvPr id="1086" name="그림 1085">
            <a:extLst>
              <a:ext uri="{FF2B5EF4-FFF2-40B4-BE49-F238E27FC236}">
                <a16:creationId xmlns:a16="http://schemas.microsoft.com/office/drawing/2014/main" id="{90ACABCB-BE75-3383-82AE-AD997667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987" y="1575497"/>
            <a:ext cx="2512232" cy="1460235"/>
          </a:xfrm>
          <a:prstGeom prst="rect">
            <a:avLst/>
          </a:prstGeom>
        </p:spPr>
      </p:pic>
      <p:pic>
        <p:nvPicPr>
          <p:cNvPr id="1035" name="Picture 2" descr="Tap ">
            <a:extLst>
              <a:ext uri="{FF2B5EF4-FFF2-40B4-BE49-F238E27FC236}">
                <a16:creationId xmlns:a16="http://schemas.microsoft.com/office/drawing/2014/main" id="{FEA04053-D3F2-EDAA-4B18-09EBFEB2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18" y="2040728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그림 2137">
            <a:extLst>
              <a:ext uri="{FF2B5EF4-FFF2-40B4-BE49-F238E27FC236}">
                <a16:creationId xmlns:a16="http://schemas.microsoft.com/office/drawing/2014/main" id="{792B7F49-359A-F0FF-6880-D7E6232D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1343388"/>
            <a:ext cx="3429076" cy="1921568"/>
          </a:xfrm>
          <a:prstGeom prst="rect">
            <a:avLst/>
          </a:prstGeom>
        </p:spPr>
      </p:pic>
      <p:pic>
        <p:nvPicPr>
          <p:cNvPr id="2137" name="그림 2136">
            <a:extLst>
              <a:ext uri="{FF2B5EF4-FFF2-40B4-BE49-F238E27FC236}">
                <a16:creationId xmlns:a16="http://schemas.microsoft.com/office/drawing/2014/main" id="{084E6212-80D2-F694-B4FB-858CEC92F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1600789"/>
            <a:ext cx="2468717" cy="1434943"/>
          </a:xfrm>
          <a:prstGeom prst="rect">
            <a:avLst/>
          </a:prstGeom>
        </p:spPr>
      </p:pic>
      <p:pic>
        <p:nvPicPr>
          <p:cNvPr id="2139" name="Picture 2" descr="Tap ">
            <a:extLst>
              <a:ext uri="{FF2B5EF4-FFF2-40B4-BE49-F238E27FC236}">
                <a16:creationId xmlns:a16="http://schemas.microsoft.com/office/drawing/2014/main" id="{33389060-B12C-C9C5-F1A5-E1CA3D6A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48" y="2851781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그림 2139">
            <a:extLst>
              <a:ext uri="{FF2B5EF4-FFF2-40B4-BE49-F238E27FC236}">
                <a16:creationId xmlns:a16="http://schemas.microsoft.com/office/drawing/2014/main" id="{EBEE12BE-36E0-1CDB-445A-8A6C97FD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3652886"/>
            <a:ext cx="3429076" cy="1921568"/>
          </a:xfrm>
          <a:prstGeom prst="rect">
            <a:avLst/>
          </a:prstGeom>
        </p:spPr>
      </p:pic>
      <p:pic>
        <p:nvPicPr>
          <p:cNvPr id="2141" name="그림 2140">
            <a:extLst>
              <a:ext uri="{FF2B5EF4-FFF2-40B4-BE49-F238E27FC236}">
                <a16:creationId xmlns:a16="http://schemas.microsoft.com/office/drawing/2014/main" id="{E553EFA5-41F4-BA2E-6E09-234AB1AD3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3901550"/>
            <a:ext cx="2468717" cy="1434943"/>
          </a:xfrm>
          <a:prstGeom prst="rect">
            <a:avLst/>
          </a:prstGeom>
        </p:spPr>
      </p:pic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7A39A3DC-BE17-C181-4CEF-9301ABA70BAF}"/>
              </a:ext>
            </a:extLst>
          </p:cNvPr>
          <p:cNvSpPr/>
          <p:nvPr/>
        </p:nvSpPr>
        <p:spPr>
          <a:xfrm>
            <a:off x="8118055" y="3652886"/>
            <a:ext cx="3429076" cy="191692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6" name="그룹 2145">
            <a:extLst>
              <a:ext uri="{FF2B5EF4-FFF2-40B4-BE49-F238E27FC236}">
                <a16:creationId xmlns:a16="http://schemas.microsoft.com/office/drawing/2014/main" id="{9F293A47-D9CD-B914-2212-0725350FCF7B}"/>
              </a:ext>
            </a:extLst>
          </p:cNvPr>
          <p:cNvGrpSpPr/>
          <p:nvPr/>
        </p:nvGrpSpPr>
        <p:grpSpPr>
          <a:xfrm>
            <a:off x="8882129" y="4145057"/>
            <a:ext cx="1900927" cy="802421"/>
            <a:chOff x="5985773" y="4512527"/>
            <a:chExt cx="1900926" cy="802421"/>
          </a:xfrm>
        </p:grpSpPr>
        <p:sp>
          <p:nvSpPr>
            <p:cNvPr id="2143" name="직사각형 2142">
              <a:extLst>
                <a:ext uri="{FF2B5EF4-FFF2-40B4-BE49-F238E27FC236}">
                  <a16:creationId xmlns:a16="http://schemas.microsoft.com/office/drawing/2014/main" id="{FCBCFF93-BB2B-6632-CCBF-AE43AF135190}"/>
                </a:ext>
              </a:extLst>
            </p:cNvPr>
            <p:cNvSpPr/>
            <p:nvPr/>
          </p:nvSpPr>
          <p:spPr>
            <a:xfrm>
              <a:off x="5985773" y="4512527"/>
              <a:ext cx="1900926" cy="80242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변경된 내용을 저장 하시겠습니까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  <a:p>
              <a:pPr algn="ctr"/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endParaRPr lang="ko-KR" altLang="en-US" sz="1400" b="1" dirty="0"/>
            </a:p>
          </p:txBody>
        </p:sp>
        <p:sp>
          <p:nvSpPr>
            <p:cNvPr id="2144" name="사각형: 둥근 모서리 2143">
              <a:extLst>
                <a:ext uri="{FF2B5EF4-FFF2-40B4-BE49-F238E27FC236}">
                  <a16:creationId xmlns:a16="http://schemas.microsoft.com/office/drawing/2014/main" id="{8CE43077-2AAC-4FF6-73FF-150C4DC950D4}"/>
                </a:ext>
              </a:extLst>
            </p:cNvPr>
            <p:cNvSpPr/>
            <p:nvPr/>
          </p:nvSpPr>
          <p:spPr>
            <a:xfrm>
              <a:off x="6978986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145" name="사각형: 둥근 모서리 2144">
              <a:extLst>
                <a:ext uri="{FF2B5EF4-FFF2-40B4-BE49-F238E27FC236}">
                  <a16:creationId xmlns:a16="http://schemas.microsoft.com/office/drawing/2014/main" id="{660A6946-70E0-2A03-5F13-8F0AD43B2835}"/>
                </a:ext>
              </a:extLst>
            </p:cNvPr>
            <p:cNvSpPr/>
            <p:nvPr/>
          </p:nvSpPr>
          <p:spPr>
            <a:xfrm>
              <a:off x="6364599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pic>
        <p:nvPicPr>
          <p:cNvPr id="2147" name="Picture 2" descr="Tap ">
            <a:extLst>
              <a:ext uri="{FF2B5EF4-FFF2-40B4-BE49-F238E27FC236}">
                <a16:creationId xmlns:a16="http://schemas.microsoft.com/office/drawing/2014/main" id="{5A43A022-0082-1822-D835-97D71A8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77" y="4634143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그림 2148">
            <a:extLst>
              <a:ext uri="{FF2B5EF4-FFF2-40B4-BE49-F238E27FC236}">
                <a16:creationId xmlns:a16="http://schemas.microsoft.com/office/drawing/2014/main" id="{0DCF2E13-70AD-2CF9-16E9-63657F12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744" y="3921434"/>
            <a:ext cx="2468717" cy="1434943"/>
          </a:xfrm>
          <a:prstGeom prst="rect">
            <a:avLst/>
          </a:prstGeom>
        </p:spPr>
      </p:pic>
      <p:pic>
        <p:nvPicPr>
          <p:cNvPr id="2151" name="Picture 2" descr="Tap ">
            <a:extLst>
              <a:ext uri="{FF2B5EF4-FFF2-40B4-BE49-F238E27FC236}">
                <a16:creationId xmlns:a16="http://schemas.microsoft.com/office/drawing/2014/main" id="{2B56FC1D-CF40-D5BA-436E-28095011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8" y="518002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838254C1-93CC-3054-4A5E-EF61DEA55CF9}"/>
              </a:ext>
            </a:extLst>
          </p:cNvPr>
          <p:cNvSpPr/>
          <p:nvPr/>
        </p:nvSpPr>
        <p:spPr>
          <a:xfrm>
            <a:off x="644867" y="3662412"/>
            <a:ext cx="3429076" cy="190015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cxnSp>
        <p:nvCxnSpPr>
          <p:cNvPr id="2154" name="직선 화살표 연결선 2153">
            <a:extLst>
              <a:ext uri="{FF2B5EF4-FFF2-40B4-BE49-F238E27FC236}">
                <a16:creationId xmlns:a16="http://schemas.microsoft.com/office/drawing/2014/main" id="{6CA9DD4A-72D5-CEB3-D037-0655E83F6027}"/>
              </a:ext>
            </a:extLst>
          </p:cNvPr>
          <p:cNvCxnSpPr>
            <a:cxnSpLocks/>
            <a:stCxn id="2067" idx="3"/>
            <a:endCxn id="2092" idx="1"/>
          </p:cNvCxnSpPr>
          <p:nvPr/>
        </p:nvCxnSpPr>
        <p:spPr>
          <a:xfrm>
            <a:off x="40739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직선 화살표 연결선 2158">
            <a:extLst>
              <a:ext uri="{FF2B5EF4-FFF2-40B4-BE49-F238E27FC236}">
                <a16:creationId xmlns:a16="http://schemas.microsoft.com/office/drawing/2014/main" id="{C78512C0-CF6C-D100-8B11-0D9D5F10EFDE}"/>
              </a:ext>
            </a:extLst>
          </p:cNvPr>
          <p:cNvCxnSpPr>
            <a:cxnSpLocks/>
          </p:cNvCxnSpPr>
          <p:nvPr/>
        </p:nvCxnSpPr>
        <p:spPr>
          <a:xfrm>
            <a:off x="78096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직선 화살표 연결선 2161">
            <a:extLst>
              <a:ext uri="{FF2B5EF4-FFF2-40B4-BE49-F238E27FC236}">
                <a16:creationId xmlns:a16="http://schemas.microsoft.com/office/drawing/2014/main" id="{10C8167C-1BC4-941C-A8F2-15857DE303D1}"/>
              </a:ext>
            </a:extLst>
          </p:cNvPr>
          <p:cNvCxnSpPr>
            <a:cxnSpLocks/>
            <a:stCxn id="2138" idx="3"/>
            <a:endCxn id="2140" idx="3"/>
          </p:cNvCxnSpPr>
          <p:nvPr/>
        </p:nvCxnSpPr>
        <p:spPr>
          <a:xfrm>
            <a:off x="11547131" y="2304172"/>
            <a:ext cx="12700" cy="2309498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910723EE-9FB0-1F55-898F-17111565F952}"/>
              </a:ext>
            </a:extLst>
          </p:cNvPr>
          <p:cNvSpPr/>
          <p:nvPr/>
        </p:nvSpPr>
        <p:spPr>
          <a:xfrm>
            <a:off x="667320" y="3282905"/>
            <a:ext cx="3256980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자신이 조정하고 싶은 세계관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DAC9D0F9-EC69-84E7-8DF6-AE32BE1D3182}"/>
              </a:ext>
            </a:extLst>
          </p:cNvPr>
          <p:cNvSpPr/>
          <p:nvPr/>
        </p:nvSpPr>
        <p:spPr>
          <a:xfrm>
            <a:off x="4380567" y="3282905"/>
            <a:ext cx="3106083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선택한 세계관 내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배치할 수 있는 캐릭터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세계관 배치 포인트소모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추가 배치 불가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82C3B7BF-843F-4FDF-FE50-2E739A3FD3D6}"/>
              </a:ext>
            </a:extLst>
          </p:cNvPr>
          <p:cNvSpPr/>
          <p:nvPr/>
        </p:nvSpPr>
        <p:spPr>
          <a:xfrm>
            <a:off x="8121868" y="3282905"/>
            <a:ext cx="332083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선택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캐릭터에 해당하는 포인트 충전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상호작용을 통해 해당 정보로 저장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3D9164B8-8A93-38E3-F529-05FBCA0D8890}"/>
              </a:ext>
            </a:extLst>
          </p:cNvPr>
          <p:cNvSpPr/>
          <p:nvPr/>
        </p:nvSpPr>
        <p:spPr>
          <a:xfrm>
            <a:off x="8121868" y="5569811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저장 확인 팝업 창 생성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확인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배경으로 설정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E0C1D6F0-4FD1-1149-DBD2-640EE415C58D}"/>
              </a:ext>
            </a:extLst>
          </p:cNvPr>
          <p:cNvSpPr/>
          <p:nvPr/>
        </p:nvSpPr>
        <p:spPr>
          <a:xfrm>
            <a:off x="4386168" y="5574574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취소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 시 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꾸미기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팝업 창 삭제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76" name="직선 화살표 연결선 2175">
            <a:extLst>
              <a:ext uri="{FF2B5EF4-FFF2-40B4-BE49-F238E27FC236}">
                <a16:creationId xmlns:a16="http://schemas.microsoft.com/office/drawing/2014/main" id="{C009AE4F-5671-31C2-353A-264860C27C97}"/>
              </a:ext>
            </a:extLst>
          </p:cNvPr>
          <p:cNvCxnSpPr>
            <a:cxnSpLocks/>
            <a:stCxn id="2142" idx="1"/>
            <a:endCxn id="2150" idx="3"/>
          </p:cNvCxnSpPr>
          <p:nvPr/>
        </p:nvCxnSpPr>
        <p:spPr>
          <a:xfrm flipH="1">
            <a:off x="7808749" y="4611349"/>
            <a:ext cx="30930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직선 화살표 연결선 2183">
            <a:extLst>
              <a:ext uri="{FF2B5EF4-FFF2-40B4-BE49-F238E27FC236}">
                <a16:creationId xmlns:a16="http://schemas.microsoft.com/office/drawing/2014/main" id="{A4D96CB6-4E8C-B3C9-8C16-7A123C811A64}"/>
              </a:ext>
            </a:extLst>
          </p:cNvPr>
          <p:cNvCxnSpPr>
            <a:cxnSpLocks/>
            <a:stCxn id="2150" idx="1"/>
            <a:endCxn id="2152" idx="3"/>
          </p:cNvCxnSpPr>
          <p:nvPr/>
        </p:nvCxnSpPr>
        <p:spPr>
          <a:xfrm flipH="1">
            <a:off x="4073943" y="4611349"/>
            <a:ext cx="305730" cy="11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2EA3D-490E-9C3B-A5D0-F86366C96544}"/>
              </a:ext>
            </a:extLst>
          </p:cNvPr>
          <p:cNvSpPr/>
          <p:nvPr/>
        </p:nvSpPr>
        <p:spPr>
          <a:xfrm>
            <a:off x="667320" y="1102415"/>
            <a:ext cx="1998709" cy="2409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9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안 또한 동일한 형태의 플로우 구조</a:t>
            </a:r>
            <a:endParaRPr lang="en-US" altLang="ko-KR" sz="9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28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내 배치 캐릭터 특수 상호작용 플로우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예시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85E7B79D-6185-D4EA-09C7-1A458B51020E}"/>
              </a:ext>
            </a:extLst>
          </p:cNvPr>
          <p:cNvGrpSpPr/>
          <p:nvPr/>
        </p:nvGrpSpPr>
        <p:grpSpPr>
          <a:xfrm>
            <a:off x="1789607" y="755676"/>
            <a:ext cx="9882928" cy="5828749"/>
            <a:chOff x="385163" y="819176"/>
            <a:chExt cx="9882928" cy="58287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A45D81-948B-4430-586C-F88FACE3DD83}"/>
                </a:ext>
              </a:extLst>
            </p:cNvPr>
            <p:cNvSpPr/>
            <p:nvPr/>
          </p:nvSpPr>
          <p:spPr>
            <a:xfrm>
              <a:off x="2067759" y="84499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화면 내 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버튼 상호작용</a:t>
              </a:r>
              <a:endParaRPr lang="ko-KR" altLang="en-US" sz="14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22BC59-1287-A826-5426-C5800B916D9B}"/>
                </a:ext>
              </a:extLst>
            </p:cNvPr>
            <p:cNvSpPr/>
            <p:nvPr/>
          </p:nvSpPr>
          <p:spPr>
            <a:xfrm>
              <a:off x="2067759" y="1263236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생성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3D0117-D84D-1EB9-5B63-CF5FDD2A0834}"/>
                </a:ext>
              </a:extLst>
            </p:cNvPr>
            <p:cNvSpPr/>
            <p:nvPr/>
          </p:nvSpPr>
          <p:spPr>
            <a:xfrm>
              <a:off x="667019" y="819176"/>
              <a:ext cx="594186" cy="18884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행동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9F94ED-B0CC-F222-9C05-C7B671F28307}"/>
                </a:ext>
              </a:extLst>
            </p:cNvPr>
            <p:cNvSpPr/>
            <p:nvPr/>
          </p:nvSpPr>
          <p:spPr>
            <a:xfrm>
              <a:off x="667019" y="1139517"/>
              <a:ext cx="594186" cy="18884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조건</a:t>
              </a:r>
              <a:endParaRPr lang="ko-KR" altLang="en-US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F40080-AF78-7931-6C4D-F082E50FB095}"/>
                </a:ext>
              </a:extLst>
            </p:cNvPr>
            <p:cNvSpPr/>
            <p:nvPr/>
          </p:nvSpPr>
          <p:spPr>
            <a:xfrm>
              <a:off x="667019" y="1429518"/>
              <a:ext cx="594186" cy="188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결과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E06ECA-7487-F9D4-993E-926EECD088F2}"/>
                </a:ext>
              </a:extLst>
            </p:cNvPr>
            <p:cNvSpPr/>
            <p:nvPr/>
          </p:nvSpPr>
          <p:spPr>
            <a:xfrm>
              <a:off x="2067759" y="1681482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버튼 상호작용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6FCDA8-2619-7E3F-1698-09A550FD88C9}"/>
                </a:ext>
              </a:extLst>
            </p:cNvPr>
            <p:cNvSpPr/>
            <p:nvPr/>
          </p:nvSpPr>
          <p:spPr>
            <a:xfrm>
              <a:off x="2067759" y="2517974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0512-5BC3-2E6B-AC0C-FBBBFFCA8F41}"/>
                </a:ext>
              </a:extLst>
            </p:cNvPr>
            <p:cNvSpPr/>
            <p:nvPr/>
          </p:nvSpPr>
          <p:spPr>
            <a:xfrm>
              <a:off x="2067759" y="2099728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카테고리로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25DD80-8423-F15B-87DA-3CF0DF6298F0}"/>
                </a:ext>
              </a:extLst>
            </p:cNvPr>
            <p:cNvSpPr/>
            <p:nvPr/>
          </p:nvSpPr>
          <p:spPr>
            <a:xfrm>
              <a:off x="1876126" y="2936220"/>
              <a:ext cx="1541166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세계관 배치 포인트에 해당 캐릭터를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배치할 수 있는 잔여 포인트가 있는가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C0DF03-D315-9097-4B4E-ED2EC0A43931}"/>
                </a:ext>
              </a:extLst>
            </p:cNvPr>
            <p:cNvSpPr/>
            <p:nvPr/>
          </p:nvSpPr>
          <p:spPr>
            <a:xfrm>
              <a:off x="1367025" y="3518313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불가 팝업 창 생성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DCF454-95EA-9B76-EE5A-DFE6FD109376}"/>
                </a:ext>
              </a:extLst>
            </p:cNvPr>
            <p:cNvSpPr/>
            <p:nvPr/>
          </p:nvSpPr>
          <p:spPr>
            <a:xfrm>
              <a:off x="3829050" y="3518313"/>
              <a:ext cx="1423641" cy="50879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배치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카드 내 선택 아이콘 생성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 캐릭터 포인트를 세계관 배치 포인트에 충전 및 게이지 상승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18D020-C254-7BD3-FF99-7D93CB795F9B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646710" y="1121472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85BEF4-3CAA-2057-17F7-F1A5C8A773CC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539718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F725AB-8FD0-7B89-500B-4DC6704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957964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C9F390-785A-761B-5AEE-C032BC838B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376210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9500332-2FCA-9683-8C52-5591F80B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794456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9EE46F1-A087-897D-6ED1-557DA70F59D4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43538" y="3015141"/>
              <a:ext cx="305611" cy="7007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27">
              <a:extLst>
                <a:ext uri="{FF2B5EF4-FFF2-40B4-BE49-F238E27FC236}">
                  <a16:creationId xmlns:a16="http://schemas.microsoft.com/office/drawing/2014/main" id="{D52F6DEE-DA70-39F8-54AF-6BEA594AC21E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16200000" flipH="1">
              <a:off x="3440985" y="2418426"/>
              <a:ext cx="305611" cy="1894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4CE3B2-7D0C-E296-4DD4-C868DCF90BDE}"/>
                </a:ext>
              </a:extLst>
            </p:cNvPr>
            <p:cNvSpPr/>
            <p:nvPr/>
          </p:nvSpPr>
          <p:spPr>
            <a:xfrm>
              <a:off x="282516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DE3E6E-16D1-2527-3C75-A67A6F6ACE9B}"/>
                </a:ext>
              </a:extLst>
            </p:cNvPr>
            <p:cNvSpPr/>
            <p:nvPr/>
          </p:nvSpPr>
          <p:spPr>
            <a:xfrm>
              <a:off x="227487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EE5F56-323C-DBFF-A9E4-2D7D3DF831FB}"/>
                </a:ext>
              </a:extLst>
            </p:cNvPr>
            <p:cNvSpPr/>
            <p:nvPr/>
          </p:nvSpPr>
          <p:spPr>
            <a:xfrm>
              <a:off x="6044500" y="1309154"/>
              <a:ext cx="1401060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배치된 캐릭터가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특수 상호 작용 조건에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FEC7AC-527E-E4DA-41BF-CFFB84CC605D}"/>
                </a:ext>
              </a:extLst>
            </p:cNvPr>
            <p:cNvSpPr/>
            <p:nvPr/>
          </p:nvSpPr>
          <p:spPr>
            <a:xfrm>
              <a:off x="1367024" y="465402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94E5E8-476F-D283-AE72-0D47C747C904}"/>
                </a:ext>
              </a:extLst>
            </p:cNvPr>
            <p:cNvSpPr/>
            <p:nvPr/>
          </p:nvSpPr>
          <p:spPr>
            <a:xfrm>
              <a:off x="3961920" y="4627886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5144BAF1-458E-F432-80B6-EC108A8A7465}"/>
                </a:ext>
              </a:extLst>
            </p:cNvPr>
            <p:cNvSpPr/>
            <p:nvPr/>
          </p:nvSpPr>
          <p:spPr>
            <a:xfrm>
              <a:off x="3961920" y="5058169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생성</a:t>
              </a:r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95D20840-43CA-A91D-C9D2-9541A36A4FD4}"/>
                </a:ext>
              </a:extLst>
            </p:cNvPr>
            <p:cNvSpPr/>
            <p:nvPr/>
          </p:nvSpPr>
          <p:spPr>
            <a:xfrm>
              <a:off x="3788760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10114BE-2E16-23CA-8755-529E45635DD1}"/>
                </a:ext>
              </a:extLst>
            </p:cNvPr>
            <p:cNvSpPr/>
            <p:nvPr/>
          </p:nvSpPr>
          <p:spPr>
            <a:xfrm>
              <a:off x="4884329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30686C14-5982-B928-46BE-43E38F80BD82}"/>
                </a:ext>
              </a:extLst>
            </p:cNvPr>
            <p:cNvSpPr/>
            <p:nvPr/>
          </p:nvSpPr>
          <p:spPr>
            <a:xfrm>
              <a:off x="4884329" y="5970739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 팝업 창 삭제</a:t>
              </a:r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E60055CA-E3B1-3EC0-5EB7-7641A5DB2F1D}"/>
                </a:ext>
              </a:extLst>
            </p:cNvPr>
            <p:cNvSpPr/>
            <p:nvPr/>
          </p:nvSpPr>
          <p:spPr>
            <a:xfrm>
              <a:off x="3476982" y="5970738"/>
              <a:ext cx="1342521" cy="3949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저장한 세계관 배경 및 캐릭터</a:t>
              </a:r>
              <a:b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</a:b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사항 메인 화면에 적용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삭제</a:t>
              </a: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6E49BF34-04B3-E52E-4D2B-5CBB068E2737}"/>
                </a:ext>
              </a:extLst>
            </p:cNvPr>
            <p:cNvSpPr/>
            <p:nvPr/>
          </p:nvSpPr>
          <p:spPr>
            <a:xfrm>
              <a:off x="200202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 팝업 창 생성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852023B1-297E-9B1B-09DC-C034F7920A92}"/>
                </a:ext>
              </a:extLst>
            </p:cNvPr>
            <p:cNvSpPr/>
            <p:nvPr/>
          </p:nvSpPr>
          <p:spPr>
            <a:xfrm>
              <a:off x="1367024" y="5075255"/>
              <a:ext cx="115790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시점과 비교 시 변동 사항이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존재하는가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54859B67-EF32-1015-6C37-9C6A527581F7}"/>
                </a:ext>
              </a:extLst>
            </p:cNvPr>
            <p:cNvSpPr/>
            <p:nvPr/>
          </p:nvSpPr>
          <p:spPr>
            <a:xfrm>
              <a:off x="38516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삭제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057" name="직선 화살표 연결선 27">
              <a:extLst>
                <a:ext uri="{FF2B5EF4-FFF2-40B4-BE49-F238E27FC236}">
                  <a16:creationId xmlns:a16="http://schemas.microsoft.com/office/drawing/2014/main" id="{764C2A22-A7DF-968F-010E-ACB87526A9BB}"/>
                </a:ext>
              </a:extLst>
            </p:cNvPr>
            <p:cNvCxnSpPr>
              <a:cxnSpLocks/>
              <a:stCxn id="1055" idx="2"/>
              <a:endCxn id="1056" idx="0"/>
            </p:cNvCxnSpPr>
            <p:nvPr/>
          </p:nvCxnSpPr>
          <p:spPr>
            <a:xfrm rot="5400000">
              <a:off x="1344663" y="4971189"/>
              <a:ext cx="220764" cy="9818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화살표 연결선 27">
              <a:extLst>
                <a:ext uri="{FF2B5EF4-FFF2-40B4-BE49-F238E27FC236}">
                  <a16:creationId xmlns:a16="http://schemas.microsoft.com/office/drawing/2014/main" id="{5DBE7422-4EA5-3FB5-9135-994D8270AFEC}"/>
                </a:ext>
              </a:extLst>
            </p:cNvPr>
            <p:cNvCxnSpPr>
              <a:cxnSpLocks/>
              <a:stCxn id="1055" idx="2"/>
              <a:endCxn id="1038" idx="0"/>
            </p:cNvCxnSpPr>
            <p:nvPr/>
          </p:nvCxnSpPr>
          <p:spPr>
            <a:xfrm rot="16200000" flipH="1">
              <a:off x="2153092" y="5144619"/>
              <a:ext cx="220764" cy="634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DDD5E146-3EE2-DB67-7EA7-5EDE73DF2FDC}"/>
                </a:ext>
              </a:extLst>
            </p:cNvPr>
            <p:cNvSpPr/>
            <p:nvPr/>
          </p:nvSpPr>
          <p:spPr>
            <a:xfrm>
              <a:off x="208402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A2AFDD48-7B2F-A2D0-03DC-8B588A2D5EC1}"/>
                </a:ext>
              </a:extLst>
            </p:cNvPr>
            <p:cNvSpPr/>
            <p:nvPr/>
          </p:nvSpPr>
          <p:spPr>
            <a:xfrm>
              <a:off x="153373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cxnSp>
          <p:nvCxnSpPr>
            <p:cNvPr id="1073" name="직선 화살표 연결선 27">
              <a:extLst>
                <a:ext uri="{FF2B5EF4-FFF2-40B4-BE49-F238E27FC236}">
                  <a16:creationId xmlns:a16="http://schemas.microsoft.com/office/drawing/2014/main" id="{F2BAD798-61D4-9103-B494-BC98C3E1FB0C}"/>
                </a:ext>
              </a:extLst>
            </p:cNvPr>
            <p:cNvCxnSpPr>
              <a:cxnSpLocks/>
              <a:stCxn id="46" idx="2"/>
              <a:endCxn id="1055" idx="0"/>
            </p:cNvCxnSpPr>
            <p:nvPr/>
          </p:nvCxnSpPr>
          <p:spPr>
            <a:xfrm>
              <a:off x="1945975" y="4930502"/>
              <a:ext cx="0" cy="14475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화살표 연결선 27">
              <a:extLst>
                <a:ext uri="{FF2B5EF4-FFF2-40B4-BE49-F238E27FC236}">
                  <a16:creationId xmlns:a16="http://schemas.microsoft.com/office/drawing/2014/main" id="{1BA5D646-EA7E-5309-CAE0-70E14A3758AA}"/>
                </a:ext>
              </a:extLst>
            </p:cNvPr>
            <p:cNvCxnSpPr>
              <a:cxnSpLocks/>
              <a:stCxn id="47" idx="2"/>
              <a:endCxn id="1030" idx="0"/>
            </p:cNvCxnSpPr>
            <p:nvPr/>
          </p:nvCxnSpPr>
          <p:spPr>
            <a:xfrm>
              <a:off x="4540871" y="4904368"/>
              <a:ext cx="0" cy="1538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화살표 연결선 27">
              <a:extLst>
                <a:ext uri="{FF2B5EF4-FFF2-40B4-BE49-F238E27FC236}">
                  <a16:creationId xmlns:a16="http://schemas.microsoft.com/office/drawing/2014/main" id="{60CF73B3-5616-E7E5-B028-E776C4809961}"/>
                </a:ext>
              </a:extLst>
            </p:cNvPr>
            <p:cNvCxnSpPr>
              <a:cxnSpLocks/>
              <a:stCxn id="1030" idx="2"/>
              <a:endCxn id="1034" idx="0"/>
            </p:cNvCxnSpPr>
            <p:nvPr/>
          </p:nvCxnSpPr>
          <p:spPr>
            <a:xfrm rot="5400000">
              <a:off x="4221636" y="5261258"/>
              <a:ext cx="245842" cy="3926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화살표 연결선 27">
              <a:extLst>
                <a:ext uri="{FF2B5EF4-FFF2-40B4-BE49-F238E27FC236}">
                  <a16:creationId xmlns:a16="http://schemas.microsoft.com/office/drawing/2014/main" id="{46EC2907-87C0-4E61-63B0-E22D5A31716D}"/>
                </a:ext>
              </a:extLst>
            </p:cNvPr>
            <p:cNvCxnSpPr>
              <a:cxnSpLocks/>
              <a:stCxn id="1030" idx="2"/>
              <a:endCxn id="1035" idx="0"/>
            </p:cNvCxnSpPr>
            <p:nvPr/>
          </p:nvCxnSpPr>
          <p:spPr>
            <a:xfrm rot="16200000" flipH="1">
              <a:off x="4769420" y="5106101"/>
              <a:ext cx="245842" cy="70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화살표 연결선 27">
              <a:extLst>
                <a:ext uri="{FF2B5EF4-FFF2-40B4-BE49-F238E27FC236}">
                  <a16:creationId xmlns:a16="http://schemas.microsoft.com/office/drawing/2014/main" id="{FC6C0DD7-B9B9-D77C-0CE2-0AD338BF004B}"/>
                </a:ext>
              </a:extLst>
            </p:cNvPr>
            <p:cNvCxnSpPr>
              <a:cxnSpLocks/>
              <a:stCxn id="1034" idx="2"/>
              <a:endCxn id="1037" idx="0"/>
            </p:cNvCxnSpPr>
            <p:nvPr/>
          </p:nvCxnSpPr>
          <p:spPr>
            <a:xfrm>
              <a:off x="4148243" y="5831840"/>
              <a:ext cx="0" cy="1388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화살표 연결선 27">
              <a:extLst>
                <a:ext uri="{FF2B5EF4-FFF2-40B4-BE49-F238E27FC236}">
                  <a16:creationId xmlns:a16="http://schemas.microsoft.com/office/drawing/2014/main" id="{CD58C3A2-213C-0D7F-4277-55DEFE617E56}"/>
                </a:ext>
              </a:extLst>
            </p:cNvPr>
            <p:cNvCxnSpPr>
              <a:cxnSpLocks/>
              <a:stCxn id="1035" idx="2"/>
              <a:endCxn id="1036" idx="0"/>
            </p:cNvCxnSpPr>
            <p:nvPr/>
          </p:nvCxnSpPr>
          <p:spPr>
            <a:xfrm>
              <a:off x="5243812" y="5831840"/>
              <a:ext cx="0" cy="13889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화살표 연결선 27">
              <a:extLst>
                <a:ext uri="{FF2B5EF4-FFF2-40B4-BE49-F238E27FC236}">
                  <a16:creationId xmlns:a16="http://schemas.microsoft.com/office/drawing/2014/main" id="{007D288A-C688-16C6-4A64-FB897DA4319A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 rot="5400000">
              <a:off x="2929968" y="3043117"/>
              <a:ext cx="626910" cy="25948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화살표 연결선 27">
              <a:extLst>
                <a:ext uri="{FF2B5EF4-FFF2-40B4-BE49-F238E27FC236}">
                  <a16:creationId xmlns:a16="http://schemas.microsoft.com/office/drawing/2014/main" id="{CBB06E1D-B3B4-177F-20E1-53A7970D0164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rot="16200000" flipH="1">
              <a:off x="2826878" y="2913892"/>
              <a:ext cx="833091" cy="2594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화살표 연결선 27">
              <a:extLst>
                <a:ext uri="{FF2B5EF4-FFF2-40B4-BE49-F238E27FC236}">
                  <a16:creationId xmlns:a16="http://schemas.microsoft.com/office/drawing/2014/main" id="{3103C2FD-A400-7CC7-4207-43A73720BC08}"/>
                </a:ext>
              </a:extLst>
            </p:cNvPr>
            <p:cNvCxnSpPr>
              <a:cxnSpLocks/>
              <a:stCxn id="19" idx="2"/>
              <a:endCxn id="46" idx="0"/>
            </p:cNvCxnSpPr>
            <p:nvPr/>
          </p:nvCxnSpPr>
          <p:spPr>
            <a:xfrm flipH="1">
              <a:off x="1945975" y="3794795"/>
              <a:ext cx="1" cy="8592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화살표 연결선 27">
              <a:extLst>
                <a:ext uri="{FF2B5EF4-FFF2-40B4-BE49-F238E27FC236}">
                  <a16:creationId xmlns:a16="http://schemas.microsoft.com/office/drawing/2014/main" id="{A7786675-6187-A56D-78B8-8846258033AB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4540871" y="4027110"/>
              <a:ext cx="0" cy="6007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화살표 연결선 27">
              <a:extLst>
                <a:ext uri="{FF2B5EF4-FFF2-40B4-BE49-F238E27FC236}">
                  <a16:creationId xmlns:a16="http://schemas.microsoft.com/office/drawing/2014/main" id="{B7C5127C-68AB-B9E0-C149-CA759B3DAAD1}"/>
                </a:ext>
              </a:extLst>
            </p:cNvPr>
            <p:cNvCxnSpPr>
              <a:cxnSpLocks/>
              <a:stCxn id="1037" idx="1"/>
              <a:endCxn id="46" idx="3"/>
            </p:cNvCxnSpPr>
            <p:nvPr/>
          </p:nvCxnSpPr>
          <p:spPr>
            <a:xfrm rot="10800000">
              <a:off x="2524926" y="4792262"/>
              <a:ext cx="952057" cy="1375963"/>
            </a:xfrm>
            <a:prstGeom prst="bentConnector3">
              <a:avLst>
                <a:gd name="adj1" fmla="val 7314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4A4DC8D6-60E5-4026-BAB2-8719FB091F0E}"/>
                </a:ext>
              </a:extLst>
            </p:cNvPr>
            <p:cNvSpPr/>
            <p:nvPr/>
          </p:nvSpPr>
          <p:spPr>
            <a:xfrm>
              <a:off x="1789236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69B9C6FD-7155-2FB6-0A5C-C4B1BAB00C15}"/>
                </a:ext>
              </a:extLst>
            </p:cNvPr>
            <p:cNvSpPr/>
            <p:nvPr/>
          </p:nvSpPr>
          <p:spPr>
            <a:xfrm>
              <a:off x="2646709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1201A0A3-1A2D-A16C-BB07-38DC0FACE74D}"/>
                </a:ext>
              </a:extLst>
            </p:cNvPr>
            <p:cNvSpPr/>
            <p:nvPr/>
          </p:nvSpPr>
          <p:spPr>
            <a:xfrm>
              <a:off x="2646709" y="6396578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팝업 창 삭제</a:t>
              </a:r>
            </a:p>
          </p:txBody>
        </p:sp>
        <p:cxnSp>
          <p:nvCxnSpPr>
            <p:cNvPr id="1167" name="직선 화살표 연결선 27">
              <a:extLst>
                <a:ext uri="{FF2B5EF4-FFF2-40B4-BE49-F238E27FC236}">
                  <a16:creationId xmlns:a16="http://schemas.microsoft.com/office/drawing/2014/main" id="{F37569DC-5CC8-66AE-F862-F1E082A3911E}"/>
                </a:ext>
              </a:extLst>
            </p:cNvPr>
            <p:cNvCxnSpPr>
              <a:cxnSpLocks/>
              <a:stCxn id="1038" idx="2"/>
              <a:endCxn id="1160" idx="0"/>
            </p:cNvCxnSpPr>
            <p:nvPr/>
          </p:nvCxnSpPr>
          <p:spPr>
            <a:xfrm rot="16200000" flipH="1">
              <a:off x="2687259" y="5742698"/>
              <a:ext cx="212649" cy="425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화살표 연결선 27">
              <a:extLst>
                <a:ext uri="{FF2B5EF4-FFF2-40B4-BE49-F238E27FC236}">
                  <a16:creationId xmlns:a16="http://schemas.microsoft.com/office/drawing/2014/main" id="{FD285630-F039-D90A-955E-7B6797523E01}"/>
                </a:ext>
              </a:extLst>
            </p:cNvPr>
            <p:cNvCxnSpPr>
              <a:cxnSpLocks/>
              <a:stCxn id="1038" idx="2"/>
              <a:endCxn id="1159" idx="0"/>
            </p:cNvCxnSpPr>
            <p:nvPr/>
          </p:nvCxnSpPr>
          <p:spPr>
            <a:xfrm rot="5400000">
              <a:off x="2258523" y="5739180"/>
              <a:ext cx="212649" cy="432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화살표 연결선 27">
              <a:extLst>
                <a:ext uri="{FF2B5EF4-FFF2-40B4-BE49-F238E27FC236}">
                  <a16:creationId xmlns:a16="http://schemas.microsoft.com/office/drawing/2014/main" id="{6238AB1A-817D-0306-C95C-797D0DCD4D19}"/>
                </a:ext>
              </a:extLst>
            </p:cNvPr>
            <p:cNvCxnSpPr>
              <a:cxnSpLocks/>
              <a:stCxn id="1159" idx="1"/>
              <a:endCxn id="1056" idx="3"/>
            </p:cNvCxnSpPr>
            <p:nvPr/>
          </p:nvCxnSpPr>
          <p:spPr>
            <a:xfrm rot="10800000">
              <a:off x="1543064" y="5710742"/>
              <a:ext cx="246172" cy="47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E21893BF-9B14-AD53-E6F6-3A4347A8F009}"/>
                </a:ext>
              </a:extLst>
            </p:cNvPr>
            <p:cNvSpPr/>
            <p:nvPr/>
          </p:nvSpPr>
          <p:spPr>
            <a:xfrm>
              <a:off x="6044500" y="880849"/>
              <a:ext cx="1401060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된 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</a:t>
              </a:r>
            </a:p>
          </p:txBody>
        </p:sp>
        <p:cxnSp>
          <p:nvCxnSpPr>
            <p:cNvPr id="1199" name="직선 화살표 연결선 27">
              <a:extLst>
                <a:ext uri="{FF2B5EF4-FFF2-40B4-BE49-F238E27FC236}">
                  <a16:creationId xmlns:a16="http://schemas.microsoft.com/office/drawing/2014/main" id="{1A6B35EA-9510-09BC-9A33-2B86F3C34C81}"/>
                </a:ext>
              </a:extLst>
            </p:cNvPr>
            <p:cNvCxnSpPr>
              <a:cxnSpLocks/>
              <a:stCxn id="1056" idx="2"/>
              <a:endCxn id="1198" idx="1"/>
            </p:cNvCxnSpPr>
            <p:nvPr/>
          </p:nvCxnSpPr>
          <p:spPr>
            <a:xfrm rot="5400000" flipH="1" flipV="1">
              <a:off x="1089360" y="893844"/>
              <a:ext cx="4829893" cy="5080386"/>
            </a:xfrm>
            <a:prstGeom prst="bentConnector4">
              <a:avLst>
                <a:gd name="adj1" fmla="val -18669"/>
                <a:gd name="adj2" fmla="val 9457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E0A2D5FE-99F6-43B4-3AE8-C013128E06C0}"/>
                </a:ext>
              </a:extLst>
            </p:cNvPr>
            <p:cNvSpPr/>
            <p:nvPr/>
          </p:nvSpPr>
          <p:spPr>
            <a:xfrm>
              <a:off x="6108185" y="173745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기본 상호작용 대사</a:t>
              </a:r>
            </a:p>
          </p:txBody>
        </p:sp>
        <p:cxnSp>
          <p:nvCxnSpPr>
            <p:cNvPr id="1209" name="직선 화살표 연결선 27">
              <a:extLst>
                <a:ext uri="{FF2B5EF4-FFF2-40B4-BE49-F238E27FC236}">
                  <a16:creationId xmlns:a16="http://schemas.microsoft.com/office/drawing/2014/main" id="{33489579-79AF-37D3-7E27-EE686C7BECFF}"/>
                </a:ext>
              </a:extLst>
            </p:cNvPr>
            <p:cNvCxnSpPr>
              <a:cxnSpLocks/>
              <a:stCxn id="1198" idx="2"/>
              <a:endCxn id="40" idx="0"/>
            </p:cNvCxnSpPr>
            <p:nvPr/>
          </p:nvCxnSpPr>
          <p:spPr>
            <a:xfrm>
              <a:off x="6745030" y="1157331"/>
              <a:ext cx="0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B73BAD37-7070-4827-B8E9-0738E56462CB}"/>
                </a:ext>
              </a:extLst>
            </p:cNvPr>
            <p:cNvSpPr/>
            <p:nvPr/>
          </p:nvSpPr>
          <p:spPr>
            <a:xfrm>
              <a:off x="7651235" y="1309154"/>
              <a:ext cx="127369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여러 개의 조건을 만족하는가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218" name="직선 화살표 연결선 27">
              <a:extLst>
                <a:ext uri="{FF2B5EF4-FFF2-40B4-BE49-F238E27FC236}">
                  <a16:creationId xmlns:a16="http://schemas.microsoft.com/office/drawing/2014/main" id="{C72A09FF-B45B-BD85-9853-108BA8D0B795}"/>
                </a:ext>
              </a:extLst>
            </p:cNvPr>
            <p:cNvCxnSpPr>
              <a:cxnSpLocks/>
              <a:stCxn id="40" idx="2"/>
              <a:endCxn id="1208" idx="0"/>
            </p:cNvCxnSpPr>
            <p:nvPr/>
          </p:nvCxnSpPr>
          <p:spPr>
            <a:xfrm>
              <a:off x="6745030" y="1585636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직선 화살표 연결선 27">
              <a:extLst>
                <a:ext uri="{FF2B5EF4-FFF2-40B4-BE49-F238E27FC236}">
                  <a16:creationId xmlns:a16="http://schemas.microsoft.com/office/drawing/2014/main" id="{B1165139-9037-1E9D-614C-080F57C668B6}"/>
                </a:ext>
              </a:extLst>
            </p:cNvPr>
            <p:cNvCxnSpPr>
              <a:cxnSpLocks/>
              <a:stCxn id="40" idx="3"/>
              <a:endCxn id="1217" idx="1"/>
            </p:cNvCxnSpPr>
            <p:nvPr/>
          </p:nvCxnSpPr>
          <p:spPr>
            <a:xfrm>
              <a:off x="7445560" y="1447395"/>
              <a:ext cx="205675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C26F606A-1AFE-2AF6-6475-1F0B8C5D6215}"/>
                </a:ext>
              </a:extLst>
            </p:cNvPr>
            <p:cNvSpPr/>
            <p:nvPr/>
          </p:nvSpPr>
          <p:spPr>
            <a:xfrm>
              <a:off x="8361936" y="1671114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664CA0DF-6F01-0E34-6C13-B8A9C6C5D06C}"/>
                </a:ext>
              </a:extLst>
            </p:cNvPr>
            <p:cNvSpPr/>
            <p:nvPr/>
          </p:nvSpPr>
          <p:spPr>
            <a:xfrm>
              <a:off x="8361936" y="1186639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46C48330-AE7F-1E76-97AA-D8E2256A7909}"/>
                </a:ext>
              </a:extLst>
            </p:cNvPr>
            <p:cNvSpPr/>
            <p:nvPr/>
          </p:nvSpPr>
          <p:spPr>
            <a:xfrm>
              <a:off x="7651234" y="88084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단일 조건 충족 상호작용 대사</a:t>
              </a:r>
            </a:p>
          </p:txBody>
        </p:sp>
        <p:cxnSp>
          <p:nvCxnSpPr>
            <p:cNvPr id="1230" name="직선 화살표 연결선 27">
              <a:extLst>
                <a:ext uri="{FF2B5EF4-FFF2-40B4-BE49-F238E27FC236}">
                  <a16:creationId xmlns:a16="http://schemas.microsoft.com/office/drawing/2014/main" id="{12614519-BA57-D3B3-8E8F-97925D7E9699}"/>
                </a:ext>
              </a:extLst>
            </p:cNvPr>
            <p:cNvCxnSpPr>
              <a:cxnSpLocks/>
              <a:stCxn id="1217" idx="0"/>
              <a:endCxn id="1229" idx="2"/>
            </p:cNvCxnSpPr>
            <p:nvPr/>
          </p:nvCxnSpPr>
          <p:spPr>
            <a:xfrm flipH="1" flipV="1">
              <a:off x="8288080" y="1157331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DA405721-25A1-D5F3-6751-2A7A17C5F41D}"/>
                </a:ext>
              </a:extLst>
            </p:cNvPr>
            <p:cNvSpPr/>
            <p:nvPr/>
          </p:nvSpPr>
          <p:spPr>
            <a:xfrm>
              <a:off x="7644884" y="1819723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순위 별 상호작용 확률 특수 대사</a:t>
              </a:r>
            </a:p>
          </p:txBody>
        </p:sp>
        <p:cxnSp>
          <p:nvCxnSpPr>
            <p:cNvPr id="1239" name="직선 화살표 연결선 27">
              <a:extLst>
                <a:ext uri="{FF2B5EF4-FFF2-40B4-BE49-F238E27FC236}">
                  <a16:creationId xmlns:a16="http://schemas.microsoft.com/office/drawing/2014/main" id="{58EFB44A-D192-4826-ECE8-6F270FD4DA88}"/>
                </a:ext>
              </a:extLst>
            </p:cNvPr>
            <p:cNvCxnSpPr>
              <a:cxnSpLocks/>
              <a:stCxn id="1217" idx="2"/>
            </p:cNvCxnSpPr>
            <p:nvPr/>
          </p:nvCxnSpPr>
          <p:spPr>
            <a:xfrm>
              <a:off x="8288081" y="1585636"/>
              <a:ext cx="1843" cy="21527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DE8FE7-50C3-3240-C7E5-8B045F09D5B1}"/>
                </a:ext>
              </a:extLst>
            </p:cNvPr>
            <p:cNvSpPr/>
            <p:nvPr/>
          </p:nvSpPr>
          <p:spPr>
            <a:xfrm>
              <a:off x="667019" y="1719519"/>
              <a:ext cx="594186" cy="1888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기타 설명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919024-C5CB-E41A-65CE-7DEE8EE0C220}"/>
                </a:ext>
              </a:extLst>
            </p:cNvPr>
            <p:cNvSpPr/>
            <p:nvPr/>
          </p:nvSpPr>
          <p:spPr>
            <a:xfrm>
              <a:off x="9110190" y="1244997"/>
              <a:ext cx="1157901" cy="4047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일정 호감도 레벨 달성 시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캐릭터 동시 배치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세계관 해금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6" name="직선 화살표 연결선 27">
              <a:extLst>
                <a:ext uri="{FF2B5EF4-FFF2-40B4-BE49-F238E27FC236}">
                  <a16:creationId xmlns:a16="http://schemas.microsoft.com/office/drawing/2014/main" id="{23AE176F-32EF-AC81-23E9-180904B3171B}"/>
                </a:ext>
              </a:extLst>
            </p:cNvPr>
            <p:cNvCxnSpPr>
              <a:cxnSpLocks/>
              <a:stCxn id="1217" idx="3"/>
              <a:endCxn id="13" idx="1"/>
            </p:cNvCxnSpPr>
            <p:nvPr/>
          </p:nvCxnSpPr>
          <p:spPr>
            <a:xfrm>
              <a:off x="8924926" y="1447395"/>
              <a:ext cx="185264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22165</TotalTime>
  <Words>1122</Words>
  <Application>Microsoft Office PowerPoint</Application>
  <PresentationFormat>와이드스크린</PresentationFormat>
  <Paragraphs>265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WK_메인 로비 관련 기능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153</cp:revision>
  <dcterms:created xsi:type="dcterms:W3CDTF">2021-09-09T05:46:45Z</dcterms:created>
  <dcterms:modified xsi:type="dcterms:W3CDTF">2023-11-06T14:17:49Z</dcterms:modified>
</cp:coreProperties>
</file>