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70" r:id="rId3"/>
    <p:sldId id="369" r:id="rId4"/>
    <p:sldId id="366" r:id="rId5"/>
    <p:sldId id="370" r:id="rId6"/>
    <p:sldId id="371" r:id="rId7"/>
    <p:sldId id="372" r:id="rId8"/>
    <p:sldId id="373" r:id="rId9"/>
    <p:sldId id="374" r:id="rId10"/>
    <p:sldId id="3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166" userDrawn="1">
          <p15:clr>
            <a:srgbClr val="A4A3A4"/>
          </p15:clr>
        </p15:guide>
        <p15:guide id="3" orient="horz" pos="942" userDrawn="1">
          <p15:clr>
            <a:srgbClr val="A4A3A4"/>
          </p15:clr>
        </p15:guide>
        <p15:guide id="4" pos="3192" userDrawn="1">
          <p15:clr>
            <a:srgbClr val="A4A3A4"/>
          </p15:clr>
        </p15:guide>
        <p15:guide id="5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 치웅" initials="한치" lastIdx="1" clrIdx="0">
    <p:extLst>
      <p:ext uri="{19B8F6BF-5375-455C-9EA6-DF929625EA0E}">
        <p15:presenceInfo xmlns:p15="http://schemas.microsoft.com/office/powerpoint/2012/main" userId="5873119a3b28ca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E42"/>
    <a:srgbClr val="262626"/>
    <a:srgbClr val="2C313D"/>
    <a:srgbClr val="ED7D31"/>
    <a:srgbClr val="2D333E"/>
    <a:srgbClr val="70AD47"/>
    <a:srgbClr val="FFFFFF"/>
    <a:srgbClr val="000000"/>
    <a:srgbClr val="990000"/>
    <a:srgbClr val="2F3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2875" autoAdjust="0"/>
  </p:normalViewPr>
  <p:slideViewPr>
    <p:cSldViewPr snapToGrid="0">
      <p:cViewPr varScale="1">
        <p:scale>
          <a:sx n="106" d="100"/>
          <a:sy n="106" d="100"/>
        </p:scale>
        <p:origin x="1434" y="96"/>
      </p:cViewPr>
      <p:guideLst>
        <p:guide orient="horz" pos="2319"/>
        <p:guide pos="166"/>
        <p:guide orient="horz" pos="942"/>
        <p:guide pos="319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785B3-4195-4809-B25D-B9365DD23D2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65509-D8F5-4C2B-83CE-8719DB42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6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6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3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45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9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590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35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9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46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F1CF0C-3762-4248-B694-B633DF49D0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AB6A876-F0EE-42E2-A6B2-A5E2D2B651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9AA0E6-A876-4117-8CB2-395169E3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6709"/>
            <a:ext cx="10515600" cy="66278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2262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F1CF0C-3762-4248-B694-B633DF49D0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AB6A876-F0EE-42E2-A6B2-A5E2D2B651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9AA0E6-A876-4117-8CB2-395169E3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3097609"/>
            <a:ext cx="6858000" cy="662781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CF0977C-5E53-4189-880E-5D98777D12BA}"/>
              </a:ext>
            </a:extLst>
          </p:cNvPr>
          <p:cNvCxnSpPr>
            <a:cxnSpLocks/>
          </p:cNvCxnSpPr>
          <p:nvPr userDrawn="1"/>
        </p:nvCxnSpPr>
        <p:spPr>
          <a:xfrm>
            <a:off x="9320212" y="3940390"/>
            <a:ext cx="36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0BD211-F78D-4EA8-A45C-E8863406C2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680212" y="3580390"/>
            <a:ext cx="0" cy="36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0672863-6EA0-4934-AF79-6161B53C884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347912" y="3097609"/>
            <a:ext cx="36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EDECD0-D0CE-4FAE-867F-2BC205179A6C}"/>
              </a:ext>
            </a:extLst>
          </p:cNvPr>
          <p:cNvCxnSpPr>
            <a:cxnSpLocks/>
          </p:cNvCxnSpPr>
          <p:nvPr userDrawn="1"/>
        </p:nvCxnSpPr>
        <p:spPr>
          <a:xfrm rot="5400000" flipV="1">
            <a:off x="2707912" y="2737609"/>
            <a:ext cx="0" cy="36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1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A8593A6-82C0-4B32-9082-1292B7E022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6EB6EA-93A6-4BA7-9DEB-EF8064D0DEE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E952EA-5C44-41BD-A0AA-3C6FDAFE1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64350" y="0"/>
            <a:ext cx="5314950" cy="510379"/>
          </a:xfrm>
          <a:prstGeom prst="rect">
            <a:avLst/>
          </a:prstGeom>
        </p:spPr>
        <p:txBody>
          <a:bodyPr anchor="ctr"/>
          <a:lstStyle>
            <a:lvl1pPr algn="r">
              <a:defRPr sz="2000" b="0" i="0">
                <a:solidFill>
                  <a:schemeClr val="bg1"/>
                </a:solidFill>
                <a:ea typeface="빛의 계승자 Bold" panose="020B0600000101010101"/>
              </a:defRPr>
            </a:lvl1pPr>
          </a:lstStyle>
          <a:p>
            <a:r>
              <a:rPr lang="ko-KR" altLang="en-US" dirty="0"/>
              <a:t>마스터 제목 스타일 편집 </a:t>
            </a:r>
          </a:p>
        </p:txBody>
      </p:sp>
    </p:spTree>
    <p:extLst>
      <p:ext uri="{BB962C8B-B14F-4D97-AF65-F5344CB8AC3E}">
        <p14:creationId xmlns:p14="http://schemas.microsoft.com/office/powerpoint/2010/main" val="54836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90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9B96268-8F83-4F90-BAD4-E2C821BBD5BF}"/>
              </a:ext>
            </a:extLst>
          </p:cNvPr>
          <p:cNvSpPr txBox="1">
            <a:spLocks/>
          </p:cNvSpPr>
          <p:nvPr/>
        </p:nvSpPr>
        <p:spPr>
          <a:xfrm>
            <a:off x="0" y="3833184"/>
            <a:ext cx="12021082" cy="34046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r"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작성자 </a:t>
            </a:r>
            <a:r>
              <a:rPr lang="en-US" altLang="ko-KR" sz="1200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: </a:t>
            </a:r>
            <a:r>
              <a:rPr lang="ko-KR" altLang="en-US" sz="1200" dirty="0" err="1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자유시간쿠키맛</a:t>
            </a:r>
            <a:endParaRPr lang="en-US" altLang="ko-KR" sz="1200" dirty="0">
              <a:solidFill>
                <a:schemeClr val="bg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56CA4F-803A-4582-AD95-26B6D72B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172" y="3097609"/>
            <a:ext cx="10898910" cy="662781"/>
          </a:xfrm>
        </p:spPr>
        <p:txBody>
          <a:bodyPr/>
          <a:lstStyle/>
          <a:p>
            <a:pPr algn="r"/>
            <a:r>
              <a:rPr lang="en-US" altLang="ko-KR" sz="36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WK_DEM </a:t>
            </a:r>
            <a:r>
              <a:rPr lang="ko-KR" altLang="en-US" sz="36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시스템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813175-54B7-60A7-AC78-D9A5F62E7ADC}"/>
              </a:ext>
            </a:extLst>
          </p:cNvPr>
          <p:cNvCxnSpPr>
            <a:cxnSpLocks/>
          </p:cNvCxnSpPr>
          <p:nvPr/>
        </p:nvCxnSpPr>
        <p:spPr>
          <a:xfrm>
            <a:off x="6342845" y="3760390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9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카드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–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구성 및 레이아웃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제목 1">
            <a:extLst>
              <a:ext uri="{FF2B5EF4-FFF2-40B4-BE49-F238E27FC236}">
                <a16:creationId xmlns:a16="http://schemas.microsoft.com/office/drawing/2014/main" id="{79B649A0-A275-3B32-76BD-C1519FAABE54}"/>
              </a:ext>
            </a:extLst>
          </p:cNvPr>
          <p:cNvSpPr txBox="1">
            <a:spLocks/>
          </p:cNvSpPr>
          <p:nvPr/>
        </p:nvSpPr>
        <p:spPr>
          <a:xfrm>
            <a:off x="477912" y="4901071"/>
            <a:ext cx="3659522" cy="335758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슬라이드 상호 작용을 통한 정보 변경</a:t>
            </a:r>
            <a:endParaRPr lang="en-US" altLang="ko-KR" sz="12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정보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보유 효과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장착 효과 구분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72878D-9807-44F8-94AF-8880E3CAAA14}"/>
              </a:ext>
            </a:extLst>
          </p:cNvPr>
          <p:cNvSpPr/>
          <p:nvPr/>
        </p:nvSpPr>
        <p:spPr>
          <a:xfrm>
            <a:off x="477912" y="1202618"/>
            <a:ext cx="2663203" cy="354138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EA73AA08-D05F-4F85-902A-2057FC72CD6C}"/>
              </a:ext>
            </a:extLst>
          </p:cNvPr>
          <p:cNvSpPr txBox="1">
            <a:spLocks/>
          </p:cNvSpPr>
          <p:nvPr/>
        </p:nvSpPr>
        <p:spPr>
          <a:xfrm>
            <a:off x="1030109" y="1285860"/>
            <a:ext cx="1534251" cy="27962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세균단</a:t>
            </a:r>
            <a:endParaRPr lang="en-US" altLang="ko-KR" sz="2400" b="1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5A9428AA-97F6-4636-991C-BB6454D59441}"/>
              </a:ext>
            </a:extLst>
          </p:cNvPr>
          <p:cNvSpPr txBox="1">
            <a:spLocks/>
          </p:cNvSpPr>
          <p:nvPr/>
        </p:nvSpPr>
        <p:spPr>
          <a:xfrm>
            <a:off x="562920" y="3055861"/>
            <a:ext cx="2433390" cy="1038241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튀어오르기</a:t>
            </a:r>
            <a:endParaRPr lang="en-US" altLang="ko-KR" sz="1200" b="1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lang="en-US" altLang="ko-KR" sz="1200" b="1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적의 방어력을 </a:t>
            </a:r>
            <a:r>
              <a:rPr lang="en-US" altLang="ko-KR" sz="12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50%</a:t>
            </a:r>
            <a:r>
              <a:rPr lang="ko-KR" altLang="en-US" sz="1200" b="1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하락시킨다</a:t>
            </a:r>
            <a:r>
              <a:rPr lang="en-US" altLang="ko-KR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5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229F120-FA83-42A1-93B6-7EDD59F839C0}"/>
              </a:ext>
            </a:extLst>
          </p:cNvPr>
          <p:cNvCxnSpPr>
            <a:cxnSpLocks/>
          </p:cNvCxnSpPr>
          <p:nvPr/>
        </p:nvCxnSpPr>
        <p:spPr>
          <a:xfrm>
            <a:off x="531737" y="3019235"/>
            <a:ext cx="25309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1">
            <a:extLst>
              <a:ext uri="{FF2B5EF4-FFF2-40B4-BE49-F238E27FC236}">
                <a16:creationId xmlns:a16="http://schemas.microsoft.com/office/drawing/2014/main" id="{4ABC6D9B-0A68-4BAF-9D37-B13F6CD87158}"/>
              </a:ext>
            </a:extLst>
          </p:cNvPr>
          <p:cNvSpPr txBox="1">
            <a:spLocks/>
          </p:cNvSpPr>
          <p:nvPr/>
        </p:nvSpPr>
        <p:spPr>
          <a:xfrm flipH="1">
            <a:off x="1877438" y="1577758"/>
            <a:ext cx="1152702" cy="1162750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세실헤실</a:t>
            </a:r>
            <a:r>
              <a:rPr lang="ko-KR" altLang="en-US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웃는 얼굴의 세균</a:t>
            </a:r>
            <a:r>
              <a:rPr lang="en-US" altLang="ko-KR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.</a:t>
            </a:r>
            <a:r>
              <a:rPr lang="ko-KR" altLang="en-US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누군가를 기다리는 듯 하다</a:t>
            </a:r>
            <a:r>
              <a:rPr lang="en-US" altLang="ko-KR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.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pic>
        <p:nvPicPr>
          <p:cNvPr id="31" name="Picture 32">
            <a:extLst>
              <a:ext uri="{FF2B5EF4-FFF2-40B4-BE49-F238E27FC236}">
                <a16:creationId xmlns:a16="http://schemas.microsoft.com/office/drawing/2014/main" id="{F2DA6FB3-9337-4653-B61F-FDA26E5507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973" l="9254" r="89986">
                        <a14:foregroundMark x1="9876" y1="50136" x2="9254" y2="635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3" t="10171" r="10235" b="9555"/>
          <a:stretch/>
        </p:blipFill>
        <p:spPr bwMode="auto">
          <a:xfrm rot="301438" flipH="1">
            <a:off x="527186" y="1653239"/>
            <a:ext cx="1311361" cy="96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제목 1">
            <a:extLst>
              <a:ext uri="{FF2B5EF4-FFF2-40B4-BE49-F238E27FC236}">
                <a16:creationId xmlns:a16="http://schemas.microsoft.com/office/drawing/2014/main" id="{E2642BDB-7948-4AFA-AF32-8B169B44090C}"/>
              </a:ext>
            </a:extLst>
          </p:cNvPr>
          <p:cNvSpPr txBox="1">
            <a:spLocks/>
          </p:cNvSpPr>
          <p:nvPr/>
        </p:nvSpPr>
        <p:spPr>
          <a:xfrm>
            <a:off x="1281236" y="2750112"/>
            <a:ext cx="1031995" cy="162218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정보</a:t>
            </a:r>
            <a:endParaRPr lang="en-US" altLang="ko-KR" sz="1400" b="1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A7E01B3-08D0-49E3-98DB-722561F36AA0}"/>
              </a:ext>
            </a:extLst>
          </p:cNvPr>
          <p:cNvSpPr/>
          <p:nvPr/>
        </p:nvSpPr>
        <p:spPr>
          <a:xfrm>
            <a:off x="3432797" y="1202618"/>
            <a:ext cx="2663203" cy="354139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1872E32E-C458-439A-90C3-0C55687B0BB2}"/>
              </a:ext>
            </a:extLst>
          </p:cNvPr>
          <p:cNvSpPr txBox="1">
            <a:spLocks/>
          </p:cNvSpPr>
          <p:nvPr/>
        </p:nvSpPr>
        <p:spPr>
          <a:xfrm>
            <a:off x="3984994" y="1285860"/>
            <a:ext cx="1534251" cy="27962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세균단</a:t>
            </a:r>
            <a:endParaRPr lang="en-US" altLang="ko-KR" sz="2400" b="1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15BFEE6B-5AB8-490D-A80D-791A0C3BFC02}"/>
              </a:ext>
            </a:extLst>
          </p:cNvPr>
          <p:cNvSpPr txBox="1">
            <a:spLocks/>
          </p:cNvSpPr>
          <p:nvPr/>
        </p:nvSpPr>
        <p:spPr>
          <a:xfrm>
            <a:off x="3517805" y="3083730"/>
            <a:ext cx="2433390" cy="1038241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R="0" lvl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b="1" dirty="0">
                <a:solidFill>
                  <a:schemeClr val="tx1"/>
                </a:solidFill>
                <a:ea typeface="나눔스퀘어_ac Light" panose="020B0600000101010101" pitchFamily="50" charset="-127"/>
                <a:cs typeface="+mn-cs"/>
              </a:rPr>
              <a:t>기본 효과</a:t>
            </a:r>
            <a:endParaRPr lang="en-US" altLang="ko-KR" sz="1200" b="1" dirty="0">
              <a:solidFill>
                <a:schemeClr val="tx1"/>
              </a:solidFill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방어력 </a:t>
            </a:r>
            <a:r>
              <a:rPr lang="en-US" altLang="ko-KR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+10</a:t>
            </a:r>
            <a:br>
              <a:rPr lang="en-US" altLang="ko-KR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en-US" altLang="ko-KR" sz="1050" dirty="0">
              <a:solidFill>
                <a:prstClr val="black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b="1" dirty="0">
                <a:solidFill>
                  <a:schemeClr val="tx1"/>
                </a:solidFill>
                <a:ea typeface="나눔스퀘어_ac Light" panose="020B0600000101010101" pitchFamily="50" charset="-127"/>
                <a:cs typeface="+mn-cs"/>
              </a:rPr>
              <a:t>해금 효과</a:t>
            </a:r>
            <a:endParaRPr lang="en-US" altLang="ko-KR" sz="1200" b="1" dirty="0">
              <a:solidFill>
                <a:schemeClr val="tx1"/>
              </a:solidFill>
              <a:ea typeface="나눔스퀘어_ac Light" panose="020B0600000101010101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체력 </a:t>
            </a:r>
            <a:r>
              <a:rPr lang="en-US" altLang="ko-KR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+5 (</a:t>
            </a:r>
            <a:r>
              <a:rPr lang="ko-KR" altLang="en-US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재화 </a:t>
            </a:r>
            <a:r>
              <a:rPr lang="en-US" altLang="ko-KR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 </a:t>
            </a:r>
            <a:r>
              <a:rPr lang="ko-KR" altLang="en-US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필요</a:t>
            </a:r>
            <a:r>
              <a:rPr lang="en-US" altLang="ko-KR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시작 기력 </a:t>
            </a:r>
            <a:r>
              <a:rPr lang="en-US" altLang="ko-KR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+10 (</a:t>
            </a:r>
            <a:r>
              <a:rPr lang="ko-KR" altLang="en-US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재화 </a:t>
            </a:r>
            <a:r>
              <a:rPr lang="en-US" altLang="ko-KR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</a:t>
            </a:r>
            <a:r>
              <a:rPr lang="ko-KR" altLang="en-US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필요</a:t>
            </a:r>
            <a:r>
              <a:rPr lang="en-US" altLang="ko-KR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6192C1E-11CE-4AD7-B6EA-3E217C89F157}"/>
              </a:ext>
            </a:extLst>
          </p:cNvPr>
          <p:cNvCxnSpPr>
            <a:cxnSpLocks/>
          </p:cNvCxnSpPr>
          <p:nvPr/>
        </p:nvCxnSpPr>
        <p:spPr>
          <a:xfrm>
            <a:off x="3486622" y="3019235"/>
            <a:ext cx="25309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7942174A-D367-4B3A-9931-EEC73396E895}"/>
              </a:ext>
            </a:extLst>
          </p:cNvPr>
          <p:cNvSpPr txBox="1">
            <a:spLocks/>
          </p:cNvSpPr>
          <p:nvPr/>
        </p:nvSpPr>
        <p:spPr>
          <a:xfrm flipH="1">
            <a:off x="4832323" y="1577758"/>
            <a:ext cx="1152702" cy="1162750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세실헤실</a:t>
            </a:r>
            <a:r>
              <a:rPr lang="ko-KR" altLang="en-US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웃는 얼굴의 세균</a:t>
            </a:r>
            <a:r>
              <a:rPr lang="en-US" altLang="ko-KR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.</a:t>
            </a:r>
            <a:r>
              <a:rPr lang="ko-KR" altLang="en-US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누군가를 기다리는 듯 하다</a:t>
            </a:r>
            <a:r>
              <a:rPr lang="en-US" altLang="ko-KR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.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pic>
        <p:nvPicPr>
          <p:cNvPr id="40" name="Picture 32">
            <a:extLst>
              <a:ext uri="{FF2B5EF4-FFF2-40B4-BE49-F238E27FC236}">
                <a16:creationId xmlns:a16="http://schemas.microsoft.com/office/drawing/2014/main" id="{C8F3D2DA-16B1-40C5-A762-B9FD576D7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973" l="9254" r="89986">
                        <a14:foregroundMark x1="9876" y1="50136" x2="9254" y2="635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3" t="10171" r="10235" b="9555"/>
          <a:stretch/>
        </p:blipFill>
        <p:spPr bwMode="auto">
          <a:xfrm rot="301438" flipH="1">
            <a:off x="3482071" y="1653239"/>
            <a:ext cx="1311361" cy="96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30B36FF8-B5A4-4D9E-BA9A-1EEEC808D04B}"/>
              </a:ext>
            </a:extLst>
          </p:cNvPr>
          <p:cNvSpPr txBox="1">
            <a:spLocks/>
          </p:cNvSpPr>
          <p:nvPr/>
        </p:nvSpPr>
        <p:spPr>
          <a:xfrm>
            <a:off x="4218502" y="2747226"/>
            <a:ext cx="1031995" cy="162218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보유 효과</a:t>
            </a:r>
            <a:endParaRPr lang="en-US" altLang="ko-KR" sz="1400" b="1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7017BA-CA1A-4064-85BC-CEB92B84FCD2}"/>
              </a:ext>
            </a:extLst>
          </p:cNvPr>
          <p:cNvSpPr/>
          <p:nvPr/>
        </p:nvSpPr>
        <p:spPr>
          <a:xfrm>
            <a:off x="6387682" y="1202618"/>
            <a:ext cx="2663203" cy="354139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AE68F16-235A-41F5-AFFF-734ED406596A}"/>
              </a:ext>
            </a:extLst>
          </p:cNvPr>
          <p:cNvSpPr txBox="1">
            <a:spLocks/>
          </p:cNvSpPr>
          <p:nvPr/>
        </p:nvSpPr>
        <p:spPr>
          <a:xfrm>
            <a:off x="6939879" y="1285860"/>
            <a:ext cx="1534251" cy="279626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세균단</a:t>
            </a:r>
            <a:endParaRPr lang="en-US" altLang="ko-KR" sz="2400" b="1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93ABDAFE-9759-4919-90A3-CA43E66F0F8D}"/>
              </a:ext>
            </a:extLst>
          </p:cNvPr>
          <p:cNvSpPr txBox="1">
            <a:spLocks/>
          </p:cNvSpPr>
          <p:nvPr/>
        </p:nvSpPr>
        <p:spPr>
          <a:xfrm>
            <a:off x="6472690" y="3083730"/>
            <a:ext cx="2433390" cy="1038241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R="0" lvl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b="1" dirty="0">
                <a:solidFill>
                  <a:schemeClr val="tx1"/>
                </a:solidFill>
                <a:ea typeface="나눔스퀘어_ac Light" panose="020B0600000101010101" pitchFamily="50" charset="-127"/>
                <a:cs typeface="+mn-cs"/>
              </a:rPr>
              <a:t>기본 효과</a:t>
            </a:r>
            <a:endParaRPr lang="en-US" altLang="ko-KR" sz="1200" b="1" dirty="0">
              <a:solidFill>
                <a:schemeClr val="tx1"/>
              </a:solidFill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공격력 </a:t>
            </a:r>
            <a:r>
              <a:rPr lang="en-US" altLang="ko-KR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+5</a:t>
            </a:r>
            <a:br>
              <a:rPr lang="en-US" altLang="ko-KR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en-US" altLang="ko-KR" sz="1050" dirty="0">
              <a:solidFill>
                <a:prstClr val="black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b="1" dirty="0">
                <a:solidFill>
                  <a:schemeClr val="tx1"/>
                </a:solidFill>
                <a:ea typeface="나눔스퀘어_ac Light" panose="020B0600000101010101" pitchFamily="50" charset="-127"/>
                <a:cs typeface="+mn-cs"/>
              </a:rPr>
              <a:t>해금 효과</a:t>
            </a:r>
            <a:endParaRPr lang="en-US" altLang="ko-KR" sz="1200" b="1" dirty="0">
              <a:solidFill>
                <a:schemeClr val="tx1"/>
              </a:solidFill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1. </a:t>
            </a:r>
            <a:r>
              <a:rPr lang="ko-KR" altLang="en-US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주사위 슬롯 </a:t>
            </a:r>
            <a:r>
              <a:rPr lang="en-US" altLang="ko-KR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+1 (</a:t>
            </a:r>
            <a:r>
              <a:rPr lang="ko-KR" altLang="en-US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재화 </a:t>
            </a:r>
            <a:r>
              <a:rPr lang="en-US" altLang="ko-KR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2</a:t>
            </a:r>
            <a:r>
              <a:rPr lang="ko-KR" altLang="en-US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필요</a:t>
            </a:r>
            <a:r>
              <a:rPr lang="en-US" altLang="ko-KR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2. </a:t>
            </a:r>
            <a:r>
              <a:rPr lang="ko-KR" altLang="en-US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행운 </a:t>
            </a:r>
            <a:r>
              <a:rPr lang="en-US" altLang="ko-KR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+ 5 (</a:t>
            </a:r>
            <a:r>
              <a:rPr lang="ko-KR" altLang="en-US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재화 </a:t>
            </a:r>
            <a:r>
              <a:rPr lang="en-US" altLang="ko-KR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1 </a:t>
            </a:r>
            <a:r>
              <a:rPr lang="ko-KR" altLang="en-US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필요</a:t>
            </a:r>
            <a:r>
              <a:rPr lang="en-US" altLang="ko-KR" sz="105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FBB75EF-A550-48A4-A280-A30AD37A7DE3}"/>
              </a:ext>
            </a:extLst>
          </p:cNvPr>
          <p:cNvCxnSpPr>
            <a:cxnSpLocks/>
          </p:cNvCxnSpPr>
          <p:nvPr/>
        </p:nvCxnSpPr>
        <p:spPr>
          <a:xfrm>
            <a:off x="6441507" y="3019235"/>
            <a:ext cx="25309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1">
            <a:extLst>
              <a:ext uri="{FF2B5EF4-FFF2-40B4-BE49-F238E27FC236}">
                <a16:creationId xmlns:a16="http://schemas.microsoft.com/office/drawing/2014/main" id="{4C16CBE2-2EC6-4B57-95EF-B1A3F30BAAF0}"/>
              </a:ext>
            </a:extLst>
          </p:cNvPr>
          <p:cNvSpPr txBox="1">
            <a:spLocks/>
          </p:cNvSpPr>
          <p:nvPr/>
        </p:nvSpPr>
        <p:spPr>
          <a:xfrm flipH="1">
            <a:off x="7787208" y="1577758"/>
            <a:ext cx="1152702" cy="1162750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세실헤실</a:t>
            </a:r>
            <a:r>
              <a:rPr lang="ko-KR" altLang="en-US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웃는 얼굴의 세균</a:t>
            </a:r>
            <a:r>
              <a:rPr lang="en-US" altLang="ko-KR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.</a:t>
            </a:r>
            <a:r>
              <a:rPr lang="ko-KR" altLang="en-US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누군가를 기다리는 듯 하다</a:t>
            </a:r>
            <a:r>
              <a:rPr lang="en-US" altLang="ko-KR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.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pic>
        <p:nvPicPr>
          <p:cNvPr id="57" name="Picture 32">
            <a:extLst>
              <a:ext uri="{FF2B5EF4-FFF2-40B4-BE49-F238E27FC236}">
                <a16:creationId xmlns:a16="http://schemas.microsoft.com/office/drawing/2014/main" id="{54A347BA-62A1-4892-A5F1-B1BBEFC30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973" l="9254" r="89986">
                        <a14:foregroundMark x1="9876" y1="50136" x2="9254" y2="635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3" t="10171" r="10235" b="9555"/>
          <a:stretch/>
        </p:blipFill>
        <p:spPr bwMode="auto">
          <a:xfrm rot="301438" flipH="1">
            <a:off x="6436956" y="1653239"/>
            <a:ext cx="1311361" cy="96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B79F3F38-552F-4019-9714-A2C32BC96B5B}"/>
              </a:ext>
            </a:extLst>
          </p:cNvPr>
          <p:cNvSpPr txBox="1">
            <a:spLocks/>
          </p:cNvSpPr>
          <p:nvPr/>
        </p:nvSpPr>
        <p:spPr>
          <a:xfrm>
            <a:off x="7173387" y="2747226"/>
            <a:ext cx="1031995" cy="162218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장착 효과</a:t>
            </a:r>
            <a:endParaRPr lang="en-US" altLang="ko-KR" sz="1400" b="1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04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88D97-5014-4FF6-B0B5-4F339B9B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60960"/>
            <a:ext cx="7105650" cy="510379"/>
          </a:xfrm>
        </p:spPr>
        <p:txBody>
          <a:bodyPr/>
          <a:lstStyle/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History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A4BF077-4CDA-2EE2-8A21-2CFCC3DC0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007853"/>
              </p:ext>
            </p:extLst>
          </p:nvPr>
        </p:nvGraphicFramePr>
        <p:xfrm>
          <a:off x="276224" y="780626"/>
          <a:ext cx="10435054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68">
                  <a:extLst>
                    <a:ext uri="{9D8B030D-6E8A-4147-A177-3AD203B41FA5}">
                      <a16:colId xmlns:a16="http://schemas.microsoft.com/office/drawing/2014/main" val="1695992557"/>
                    </a:ext>
                  </a:extLst>
                </a:gridCol>
                <a:gridCol w="1482408">
                  <a:extLst>
                    <a:ext uri="{9D8B030D-6E8A-4147-A177-3AD203B41FA5}">
                      <a16:colId xmlns:a16="http://schemas.microsoft.com/office/drawing/2014/main" val="4285672121"/>
                    </a:ext>
                  </a:extLst>
                </a:gridCol>
                <a:gridCol w="5311650">
                  <a:extLst>
                    <a:ext uri="{9D8B030D-6E8A-4147-A177-3AD203B41FA5}">
                      <a16:colId xmlns:a16="http://schemas.microsoft.com/office/drawing/2014/main" val="3868522745"/>
                    </a:ext>
                  </a:extLst>
                </a:gridCol>
                <a:gridCol w="3189828">
                  <a:extLst>
                    <a:ext uri="{9D8B030D-6E8A-4147-A177-3AD203B41FA5}">
                      <a16:colId xmlns:a16="http://schemas.microsoft.com/office/drawing/2014/main" val="3446523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Num</a:t>
                      </a: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1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1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자유시간쿠키맛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초안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2023 / 10 / 7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62817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06FEDCB-C9B1-5D42-3793-9F9DB5C5C427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9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시스템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직선 연결선 2559">
            <a:extLst>
              <a:ext uri="{FF2B5EF4-FFF2-40B4-BE49-F238E27FC236}">
                <a16:creationId xmlns:a16="http://schemas.microsoft.com/office/drawing/2014/main" id="{FF3CCDFB-6E7A-3983-58CA-6725053D656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" name="제목 1">
            <a:extLst>
              <a:ext uri="{FF2B5EF4-FFF2-40B4-BE49-F238E27FC236}">
                <a16:creationId xmlns:a16="http://schemas.microsoft.com/office/drawing/2014/main" id="{4FDB6A2B-6C26-894A-FF02-B42713BA7D51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5437726" cy="2689475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주요 특징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챕터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이야기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완료의 보상이 될 주요 요소 중 하나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획득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장착을 통해 플레이어의 성장을 도와주는 장치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별도의 코스트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개연성 등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소모 없이 사용할 수 있는 특수 스킬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사용 시 획득하는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포인트를 모아서 사용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챕터 진입 이전 커스터마이징 요소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시스템 </a:t>
            </a: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데우스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엑스 마키나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(Deus ex machina)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의 각 앞 철자만 따온 이름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데우스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엑스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마키나란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? (deus ex machina)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문학 작품에서 결말을 짓거나 갈등을 풀기 위해 뜬금없는 사건을 일으키는 플롯 장치이다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.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글자 그대로 풀이하면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"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기계 장치로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연극 무대에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내려온 신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"(god from the machine)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이라는 뜻이다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.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출처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–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위키백과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0" lang="en-US" altLang="ko-KR" sz="9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F52BE0C-C64B-1B38-CB0C-12D8E16A2A48}"/>
              </a:ext>
            </a:extLst>
          </p:cNvPr>
          <p:cNvSpPr/>
          <p:nvPr/>
        </p:nvSpPr>
        <p:spPr>
          <a:xfrm>
            <a:off x="6142167" y="76983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5A3BAE-86FC-48DB-2E2B-EEC480C28F4E}"/>
              </a:ext>
            </a:extLst>
          </p:cNvPr>
          <p:cNvSpPr/>
          <p:nvPr/>
        </p:nvSpPr>
        <p:spPr>
          <a:xfrm>
            <a:off x="2175900" y="781656"/>
            <a:ext cx="1157901" cy="3301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DEM</a:t>
            </a:r>
            <a:r>
              <a:rPr lang="ko-KR" altLang="en-US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시스템 역할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8C0B00-AC3C-6645-1E61-038C8AD63C7A}"/>
              </a:ext>
            </a:extLst>
          </p:cNvPr>
          <p:cNvSpPr/>
          <p:nvPr/>
        </p:nvSpPr>
        <p:spPr>
          <a:xfrm>
            <a:off x="2319876" y="1202343"/>
            <a:ext cx="869948" cy="330197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플레이어 성장</a:t>
            </a:r>
            <a:br>
              <a:rPr lang="en-US" altLang="ko-KR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</a:br>
            <a:r>
              <a:rPr lang="en-US" altLang="ko-KR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추후 예정</a:t>
            </a:r>
            <a:r>
              <a:rPr lang="en-US" altLang="ko-KR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C87448-254D-6250-1F47-E70BCEDAA1EC}"/>
              </a:ext>
            </a:extLst>
          </p:cNvPr>
          <p:cNvSpPr/>
          <p:nvPr/>
        </p:nvSpPr>
        <p:spPr>
          <a:xfrm>
            <a:off x="1094326" y="1202343"/>
            <a:ext cx="869948" cy="33019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전투 스킬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60BBCC-64F6-C3A4-D532-3D66FCB637C0}"/>
              </a:ext>
            </a:extLst>
          </p:cNvPr>
          <p:cNvSpPr/>
          <p:nvPr/>
        </p:nvSpPr>
        <p:spPr>
          <a:xfrm>
            <a:off x="3545426" y="1202343"/>
            <a:ext cx="869948" cy="330197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기타 컨텐츠</a:t>
            </a:r>
            <a:br>
              <a:rPr lang="en-US" altLang="ko-KR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</a:br>
            <a:r>
              <a:rPr lang="en-US" altLang="ko-KR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추후 예정</a:t>
            </a:r>
            <a:r>
              <a:rPr lang="en-US" altLang="ko-KR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endParaRPr lang="ko-KR" altLang="en-US" sz="16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7F64A42-4A2B-D247-7F46-7645B6D4F4AD}"/>
              </a:ext>
            </a:extLst>
          </p:cNvPr>
          <p:cNvCxnSpPr>
            <a:cxnSpLocks/>
          </p:cNvCxnSpPr>
          <p:nvPr/>
        </p:nvCxnSpPr>
        <p:spPr>
          <a:xfrm flipH="1">
            <a:off x="462500" y="1662135"/>
            <a:ext cx="45847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E4D1E8-4511-1C7E-1551-7EC8E3EDED39}"/>
              </a:ext>
            </a:extLst>
          </p:cNvPr>
          <p:cNvSpPr/>
          <p:nvPr/>
        </p:nvSpPr>
        <p:spPr>
          <a:xfrm>
            <a:off x="2197074" y="2258928"/>
            <a:ext cx="1157901" cy="33019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챕터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세계관 단위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algn="ctr"/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클리어를 통한 보상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1A8AD6-A49C-1BA5-D9F1-06533E53E58E}"/>
              </a:ext>
            </a:extLst>
          </p:cNvPr>
          <p:cNvSpPr/>
          <p:nvPr/>
        </p:nvSpPr>
        <p:spPr>
          <a:xfrm>
            <a:off x="2175900" y="1791731"/>
            <a:ext cx="1157901" cy="3301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전체 흐름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BBE027-9340-19C0-256C-12CADD80537A}"/>
              </a:ext>
            </a:extLst>
          </p:cNvPr>
          <p:cNvSpPr/>
          <p:nvPr/>
        </p:nvSpPr>
        <p:spPr>
          <a:xfrm>
            <a:off x="2197074" y="2923652"/>
            <a:ext cx="1157901" cy="33019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획득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algn="ctr"/>
            <a:r>
              <a:rPr lang="ko-KR" altLang="en-US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및 보유 효과를 통한 성장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62AFDD-F458-BE26-9A15-AC5366132A7B}"/>
              </a:ext>
            </a:extLst>
          </p:cNvPr>
          <p:cNvSpPr/>
          <p:nvPr/>
        </p:nvSpPr>
        <p:spPr>
          <a:xfrm>
            <a:off x="2197074" y="3588376"/>
            <a:ext cx="1157901" cy="33019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DEM </a:t>
            </a:r>
            <a:r>
              <a:rPr lang="ko-KR" altLang="en-US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캐릭터 장착 및</a:t>
            </a:r>
            <a:endParaRPr lang="en-US" altLang="ko-KR" sz="800" dirty="0">
              <a:solidFill>
                <a:prstClr val="black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강화를 통한 추가 성장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4A320E-44A1-AC3F-7B6B-5C86836AF17B}"/>
              </a:ext>
            </a:extLst>
          </p:cNvPr>
          <p:cNvSpPr/>
          <p:nvPr/>
        </p:nvSpPr>
        <p:spPr>
          <a:xfrm>
            <a:off x="2197074" y="4917824"/>
            <a:ext cx="1157901" cy="33019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장착한 </a:t>
            </a:r>
            <a:r>
              <a:rPr lang="en-US" altLang="ko-KR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DEM </a:t>
            </a:r>
            <a:r>
              <a:rPr lang="ko-KR" altLang="en-US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캐릭터의</a:t>
            </a:r>
            <a:endParaRPr lang="en-US" altLang="ko-KR" sz="800" dirty="0">
              <a:solidFill>
                <a:prstClr val="black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스킬을 이용한 전투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801909-3B32-4BD6-064D-8934CA782916}"/>
              </a:ext>
            </a:extLst>
          </p:cNvPr>
          <p:cNvSpPr/>
          <p:nvPr/>
        </p:nvSpPr>
        <p:spPr>
          <a:xfrm>
            <a:off x="2197074" y="4253100"/>
            <a:ext cx="1157901" cy="33019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챕터 및 메인 스토리 진입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653F75A-1EBF-A5C7-4E30-C55D6D135B3C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2776025" y="2589125"/>
            <a:ext cx="0" cy="33452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FB5EAA-E96A-C08F-4C2B-7CBD4EB04CC4}"/>
              </a:ext>
            </a:extLst>
          </p:cNvPr>
          <p:cNvCxnSpPr/>
          <p:nvPr/>
        </p:nvCxnSpPr>
        <p:spPr>
          <a:xfrm>
            <a:off x="2776025" y="3253849"/>
            <a:ext cx="0" cy="33452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AD950F8-3508-6CAE-EAE0-E0F4201BA22F}"/>
              </a:ext>
            </a:extLst>
          </p:cNvPr>
          <p:cNvCxnSpPr/>
          <p:nvPr/>
        </p:nvCxnSpPr>
        <p:spPr>
          <a:xfrm>
            <a:off x="2776025" y="3918573"/>
            <a:ext cx="0" cy="33452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40A73D0-22AC-6913-5372-4E187ED6CC1D}"/>
              </a:ext>
            </a:extLst>
          </p:cNvPr>
          <p:cNvCxnSpPr/>
          <p:nvPr/>
        </p:nvCxnSpPr>
        <p:spPr>
          <a:xfrm>
            <a:off x="2776025" y="4583297"/>
            <a:ext cx="0" cy="33452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73283D7-204C-7AE9-9564-7EA2BB3A0D5D}"/>
              </a:ext>
            </a:extLst>
          </p:cNvPr>
          <p:cNvCxnSpPr>
            <a:cxnSpLocks/>
            <a:stCxn id="26" idx="3"/>
            <a:endCxn id="22" idx="3"/>
          </p:cNvCxnSpPr>
          <p:nvPr/>
        </p:nvCxnSpPr>
        <p:spPr>
          <a:xfrm flipV="1">
            <a:off x="3354975" y="2424027"/>
            <a:ext cx="12700" cy="2658896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F8566A-C926-BB55-CEE2-201BA8F45695}"/>
              </a:ext>
            </a:extLst>
          </p:cNvPr>
          <p:cNvSpPr/>
          <p:nvPr/>
        </p:nvSpPr>
        <p:spPr>
          <a:xfrm>
            <a:off x="375599" y="2253609"/>
            <a:ext cx="1714588" cy="3301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>
              <a:defRPr/>
            </a:pPr>
            <a:r>
              <a:rPr lang="ko-KR" altLang="en-US" sz="70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보상으로 획득하는 다양한 캐릭터</a:t>
            </a:r>
            <a:endParaRPr lang="ko-KR" altLang="en-US" sz="7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DE7438D-8048-A116-2090-759C9E9A1DD5}"/>
              </a:ext>
            </a:extLst>
          </p:cNvPr>
          <p:cNvSpPr/>
          <p:nvPr/>
        </p:nvSpPr>
        <p:spPr>
          <a:xfrm>
            <a:off x="375599" y="2923651"/>
            <a:ext cx="1714588" cy="3301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고정적인 성장 요소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1156665-7667-AB77-4327-4D204C314B07}"/>
              </a:ext>
            </a:extLst>
          </p:cNvPr>
          <p:cNvSpPr/>
          <p:nvPr/>
        </p:nvSpPr>
        <p:spPr>
          <a:xfrm>
            <a:off x="220023" y="3588375"/>
            <a:ext cx="1870164" cy="3301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장착할 캐릭터 커스터마이징을 통한 성장 선택지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595FA4-3B34-8F2F-7B2A-2DDEC5F4A5FC}"/>
              </a:ext>
            </a:extLst>
          </p:cNvPr>
          <p:cNvSpPr/>
          <p:nvPr/>
        </p:nvSpPr>
        <p:spPr>
          <a:xfrm>
            <a:off x="220023" y="4253726"/>
            <a:ext cx="1870164" cy="3301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>
              <a:defRPr/>
            </a:pPr>
            <a:r>
              <a:rPr lang="ko-KR" altLang="en-US" sz="700" dirty="0" err="1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커스텀한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DEM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캐릭터를 이용한 게임 진행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CF7EB4-1914-1F99-A70B-7306ADBC9CB5}"/>
              </a:ext>
            </a:extLst>
          </p:cNvPr>
          <p:cNvSpPr/>
          <p:nvPr/>
        </p:nvSpPr>
        <p:spPr>
          <a:xfrm>
            <a:off x="220023" y="4922771"/>
            <a:ext cx="1870164" cy="3301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전투 내에서 장착한 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DEM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캐릭터의 특수 스킬 활용</a:t>
            </a:r>
          </a:p>
        </p:txBody>
      </p:sp>
    </p:spTree>
    <p:extLst>
      <p:ext uri="{BB962C8B-B14F-4D97-AF65-F5344CB8AC3E}">
        <p14:creationId xmlns:p14="http://schemas.microsoft.com/office/powerpoint/2010/main" val="235616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그림 1076">
            <a:extLst>
              <a:ext uri="{FF2B5EF4-FFF2-40B4-BE49-F238E27FC236}">
                <a16:creationId xmlns:a16="http://schemas.microsoft.com/office/drawing/2014/main" id="{8761C426-6201-A802-06F3-8B4C8FEB8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789" y="3925690"/>
            <a:ext cx="3234783" cy="177824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전투 내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스킬 사용 플로우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6817668B-8220-9683-006E-58E48E2F2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399" y="1404328"/>
            <a:ext cx="3239473" cy="17808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95E136F-43FD-E83A-6F9E-D357AB0EA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914" y="1404328"/>
            <a:ext cx="3239473" cy="178082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35F7F09-F16F-2F23-DAD8-7FA2A08A6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28" y="1404328"/>
            <a:ext cx="3239473" cy="1780825"/>
          </a:xfrm>
          <a:prstGeom prst="rect">
            <a:avLst/>
          </a:prstGeom>
        </p:spPr>
      </p:pic>
      <p:sp>
        <p:nvSpPr>
          <p:cNvPr id="6" name="현 5">
            <a:extLst>
              <a:ext uri="{FF2B5EF4-FFF2-40B4-BE49-F238E27FC236}">
                <a16:creationId xmlns:a16="http://schemas.microsoft.com/office/drawing/2014/main" id="{E021AD95-8CFE-CC3C-E539-83A65CCD18EA}"/>
              </a:ext>
            </a:extLst>
          </p:cNvPr>
          <p:cNvSpPr/>
          <p:nvPr/>
        </p:nvSpPr>
        <p:spPr>
          <a:xfrm rot="15063160">
            <a:off x="6230568" y="2592371"/>
            <a:ext cx="309392" cy="309392"/>
          </a:xfrm>
          <a:prstGeom prst="chord">
            <a:avLst>
              <a:gd name="adj1" fmla="val 8230636"/>
              <a:gd name="adj2" fmla="val 15780581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CAAA41E-D3A6-65AF-AB95-E9006D5B4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913" y="3925690"/>
            <a:ext cx="3239473" cy="1780825"/>
          </a:xfrm>
          <a:prstGeom prst="rect">
            <a:avLst/>
          </a:prstGeom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79B649A0-A275-3B32-76BD-C1519FAABE54}"/>
              </a:ext>
            </a:extLst>
          </p:cNvPr>
          <p:cNvSpPr txBox="1">
            <a:spLocks/>
          </p:cNvSpPr>
          <p:nvPr/>
        </p:nvSpPr>
        <p:spPr>
          <a:xfrm>
            <a:off x="823428" y="3220242"/>
            <a:ext cx="2145361" cy="335758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사용 시 </a:t>
            </a: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포인트 충전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각 스킬 별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충전 포인트 상이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49" name="제목 1">
            <a:extLst>
              <a:ext uri="{FF2B5EF4-FFF2-40B4-BE49-F238E27FC236}">
                <a16:creationId xmlns:a16="http://schemas.microsoft.com/office/drawing/2014/main" id="{1A4EA381-08DB-1B80-91CD-66EFC569D222}"/>
              </a:ext>
            </a:extLst>
          </p:cNvPr>
          <p:cNvSpPr txBox="1">
            <a:spLocks/>
          </p:cNvSpPr>
          <p:nvPr/>
        </p:nvSpPr>
        <p:spPr>
          <a:xfrm>
            <a:off x="4469913" y="3220242"/>
            <a:ext cx="2536222" cy="335758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사용을 통해 충전되는 게이지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원 안에 충전되는 형태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0206FF80-5062-2917-5498-A3D4FB2B7ADC}"/>
              </a:ext>
            </a:extLst>
          </p:cNvPr>
          <p:cNvSpPr txBox="1">
            <a:spLocks/>
          </p:cNvSpPr>
          <p:nvPr/>
        </p:nvSpPr>
        <p:spPr>
          <a:xfrm>
            <a:off x="8116399" y="3220242"/>
            <a:ext cx="2536222" cy="335758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충전 완료 시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사용 가능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충전 완료 및 활성화 이펙트 적용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버튼 터치 시 장착한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팝업 창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생성</a:t>
            </a:r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6BF7B747-2C40-504F-2184-92713179F181}"/>
              </a:ext>
            </a:extLst>
          </p:cNvPr>
          <p:cNvSpPr txBox="1">
            <a:spLocks/>
          </p:cNvSpPr>
          <p:nvPr/>
        </p:nvSpPr>
        <p:spPr>
          <a:xfrm>
            <a:off x="8116399" y="5721755"/>
            <a:ext cx="2879716" cy="335758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스킬 팝업 창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챕터 진입 이전 자신이 커스텀 한 캐릭터 리스트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각 캐릭터 별 스킬 효과 및 간단한 설정 사항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확인 가능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상호 작용을 통한 스킬 시전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3B30564B-73CD-76D7-CE8A-C00A31836FE6}"/>
              </a:ext>
            </a:extLst>
          </p:cNvPr>
          <p:cNvSpPr txBox="1">
            <a:spLocks/>
          </p:cNvSpPr>
          <p:nvPr/>
        </p:nvSpPr>
        <p:spPr>
          <a:xfrm>
            <a:off x="4469913" y="5721755"/>
            <a:ext cx="2879716" cy="335758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사용 이후 </a:t>
            </a: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수치 초기화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사용한 스킬의 효과 적용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게이지 초기 상태로 복구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087727E-544C-152C-971B-B0F7080DCF21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4062901" y="2294741"/>
            <a:ext cx="40701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20394A8-5970-E878-052E-4572E53EA297}"/>
              </a:ext>
            </a:extLst>
          </p:cNvPr>
          <p:cNvCxnSpPr/>
          <p:nvPr/>
        </p:nvCxnSpPr>
        <p:spPr>
          <a:xfrm>
            <a:off x="7709386" y="2294741"/>
            <a:ext cx="40701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A8DC689-0A79-CFD6-64B9-FCAC4F844B3D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1355872" y="2294741"/>
            <a:ext cx="12700" cy="2523807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화살표 연결선 1024">
            <a:extLst>
              <a:ext uri="{FF2B5EF4-FFF2-40B4-BE49-F238E27FC236}">
                <a16:creationId xmlns:a16="http://schemas.microsoft.com/office/drawing/2014/main" id="{4FA8413F-A09F-735F-3B02-8676C9E90609}"/>
              </a:ext>
            </a:extLst>
          </p:cNvPr>
          <p:cNvCxnSpPr>
            <a:cxnSpLocks/>
            <a:endCxn id="43" idx="3"/>
          </p:cNvCxnSpPr>
          <p:nvPr/>
        </p:nvCxnSpPr>
        <p:spPr>
          <a:xfrm flipH="1" flipV="1">
            <a:off x="7709386" y="4816103"/>
            <a:ext cx="407013" cy="24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8" name="Picture 2" descr="Shine PNG Photo | PNG Mart">
            <a:extLst>
              <a:ext uri="{FF2B5EF4-FFF2-40B4-BE49-F238E27FC236}">
                <a16:creationId xmlns:a16="http://schemas.microsoft.com/office/drawing/2014/main" id="{4D6AE99F-ED49-12A1-235B-4320837E1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0" b="-2"/>
          <a:stretch/>
        </p:blipFill>
        <p:spPr bwMode="auto">
          <a:xfrm>
            <a:off x="9708916" y="2427991"/>
            <a:ext cx="650696" cy="6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776DC603-8386-293D-E15A-25036E91ED53}"/>
              </a:ext>
            </a:extLst>
          </p:cNvPr>
          <p:cNvSpPr/>
          <p:nvPr/>
        </p:nvSpPr>
        <p:spPr>
          <a:xfrm>
            <a:off x="9876693" y="2592743"/>
            <a:ext cx="313482" cy="313482"/>
          </a:xfrm>
          <a:prstGeom prst="ellipse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2" descr="Decree ">
            <a:extLst>
              <a:ext uri="{FF2B5EF4-FFF2-40B4-BE49-F238E27FC236}">
                <a16:creationId xmlns:a16="http://schemas.microsoft.com/office/drawing/2014/main" id="{4044C7CE-FA1D-D663-8FEF-A1F9E5E1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42198">
            <a:off x="10084578" y="26014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9" name="직선 화살표 연결선 60">
            <a:extLst>
              <a:ext uri="{FF2B5EF4-FFF2-40B4-BE49-F238E27FC236}">
                <a16:creationId xmlns:a16="http://schemas.microsoft.com/office/drawing/2014/main" id="{78183B73-FC66-DCA3-731B-1A9FB9693E64}"/>
              </a:ext>
            </a:extLst>
          </p:cNvPr>
          <p:cNvCxnSpPr>
            <a:cxnSpLocks/>
            <a:stCxn id="43" idx="1"/>
            <a:endCxn id="38" idx="1"/>
          </p:cNvCxnSpPr>
          <p:nvPr/>
        </p:nvCxnSpPr>
        <p:spPr>
          <a:xfrm rot="10800000">
            <a:off x="823429" y="2294741"/>
            <a:ext cx="3646485" cy="2521362"/>
          </a:xfrm>
          <a:prstGeom prst="bentConnector3">
            <a:avLst>
              <a:gd name="adj1" fmla="val 106269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4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9" name="그림 2988">
            <a:extLst>
              <a:ext uri="{FF2B5EF4-FFF2-40B4-BE49-F238E27FC236}">
                <a16:creationId xmlns:a16="http://schemas.microsoft.com/office/drawing/2014/main" id="{C9351985-6C68-8B09-A143-34A6EB33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8" y="1089768"/>
            <a:ext cx="5575276" cy="306884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– 1 /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전투 화면 내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버튼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직선 연결선 2559">
            <a:extLst>
              <a:ext uri="{FF2B5EF4-FFF2-40B4-BE49-F238E27FC236}">
                <a16:creationId xmlns:a16="http://schemas.microsoft.com/office/drawing/2014/main" id="{FF3CCDFB-6E7A-3983-58CA-6725053D656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" name="제목 1">
            <a:extLst>
              <a:ext uri="{FF2B5EF4-FFF2-40B4-BE49-F238E27FC236}">
                <a16:creationId xmlns:a16="http://schemas.microsoft.com/office/drawing/2014/main" id="{4FDB6A2B-6C26-894A-FF02-B42713BA7D51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5437726" cy="2689475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버튼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게이지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표기 및 사용을 위한 버튼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버튼 터치 시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팝업 창 생성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사용 조건이 충족되지 않았을 경우에도 동일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충전 연출 방식 추가 예시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0" lang="en-US" altLang="ko-KR" sz="9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679" name="직사각형 2678">
            <a:extLst>
              <a:ext uri="{FF2B5EF4-FFF2-40B4-BE49-F238E27FC236}">
                <a16:creationId xmlns:a16="http://schemas.microsoft.com/office/drawing/2014/main" id="{E898F8EE-7439-F7D0-AAAA-B0674D5B718E}"/>
              </a:ext>
            </a:extLst>
          </p:cNvPr>
          <p:cNvSpPr/>
          <p:nvPr/>
        </p:nvSpPr>
        <p:spPr>
          <a:xfrm>
            <a:off x="3239349" y="2975825"/>
            <a:ext cx="665901" cy="726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7" name="타원 2676">
            <a:extLst>
              <a:ext uri="{FF2B5EF4-FFF2-40B4-BE49-F238E27FC236}">
                <a16:creationId xmlns:a16="http://schemas.microsoft.com/office/drawing/2014/main" id="{95F5ECF2-7F1A-13EE-9372-74878E727420}"/>
              </a:ext>
            </a:extLst>
          </p:cNvPr>
          <p:cNvSpPr/>
          <p:nvPr/>
        </p:nvSpPr>
        <p:spPr>
          <a:xfrm>
            <a:off x="3179146" y="2923484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F52BE0C-C64B-1B38-CB0C-12D8E16A2A48}"/>
              </a:ext>
            </a:extLst>
          </p:cNvPr>
          <p:cNvSpPr/>
          <p:nvPr/>
        </p:nvSpPr>
        <p:spPr>
          <a:xfrm>
            <a:off x="6142167" y="76983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22CDE1-9F9E-7B7D-A728-C42E255B6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12" y="2815941"/>
            <a:ext cx="1105913" cy="97224"/>
          </a:xfrm>
          <a:prstGeom prst="rect">
            <a:avLst/>
          </a:prstGeom>
        </p:spPr>
      </p:pic>
      <p:pic>
        <p:nvPicPr>
          <p:cNvPr id="3" name="Picture 2" descr="Ultimate ability - Overwatch Wiki">
            <a:extLst>
              <a:ext uri="{FF2B5EF4-FFF2-40B4-BE49-F238E27FC236}">
                <a16:creationId xmlns:a16="http://schemas.microsoft.com/office/drawing/2014/main" id="{C2935339-2975-8C6B-7BB8-59271393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37" y="4311579"/>
            <a:ext cx="723926" cy="72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2948">
            <a:extLst>
              <a:ext uri="{FF2B5EF4-FFF2-40B4-BE49-F238E27FC236}">
                <a16:creationId xmlns:a16="http://schemas.microsoft.com/office/drawing/2014/main" id="{E5588CCD-1395-9B7F-0523-0771B85D36A8}"/>
              </a:ext>
            </a:extLst>
          </p:cNvPr>
          <p:cNvCxnSpPr>
            <a:cxnSpLocks/>
            <a:stCxn id="3" idx="0"/>
            <a:endCxn id="2679" idx="2"/>
          </p:cNvCxnSpPr>
          <p:nvPr/>
        </p:nvCxnSpPr>
        <p:spPr>
          <a:xfrm flipV="1">
            <a:off x="3572300" y="3702051"/>
            <a:ext cx="0" cy="609528"/>
          </a:xfrm>
          <a:prstGeom prst="straightConnector1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BA64F1-B942-998C-B231-4C5338032482}"/>
              </a:ext>
            </a:extLst>
          </p:cNvPr>
          <p:cNvSpPr/>
          <p:nvPr/>
        </p:nvSpPr>
        <p:spPr>
          <a:xfrm>
            <a:off x="3224319" y="4210956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6111A7-CF92-84F0-A29B-C52BE3FB5158}"/>
              </a:ext>
            </a:extLst>
          </p:cNvPr>
          <p:cNvSpPr/>
          <p:nvPr/>
        </p:nvSpPr>
        <p:spPr>
          <a:xfrm>
            <a:off x="6254784" y="1768920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1-1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D2169D-B67D-0C50-D25E-8F75B56E57CA}"/>
              </a:ext>
            </a:extLst>
          </p:cNvPr>
          <p:cNvSpPr/>
          <p:nvPr/>
        </p:nvSpPr>
        <p:spPr>
          <a:xfrm>
            <a:off x="3450491" y="4521025"/>
            <a:ext cx="243617" cy="243617"/>
          </a:xfrm>
          <a:prstGeom prst="ellipse">
            <a:avLst/>
          </a:prstGeom>
          <a:solidFill>
            <a:srgbClr val="263E4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0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9" name="그림 2988">
            <a:extLst>
              <a:ext uri="{FF2B5EF4-FFF2-40B4-BE49-F238E27FC236}">
                <a16:creationId xmlns:a16="http://schemas.microsoft.com/office/drawing/2014/main" id="{C9351985-6C68-8B09-A143-34A6EB33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8" y="1089768"/>
            <a:ext cx="5575276" cy="306884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4" y="60960"/>
            <a:ext cx="8096048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– 2 /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스킬 팝업 창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직선 연결선 2559">
            <a:extLst>
              <a:ext uri="{FF2B5EF4-FFF2-40B4-BE49-F238E27FC236}">
                <a16:creationId xmlns:a16="http://schemas.microsoft.com/office/drawing/2014/main" id="{FF3CCDFB-6E7A-3983-58CA-6725053D656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" name="제목 1">
            <a:extLst>
              <a:ext uri="{FF2B5EF4-FFF2-40B4-BE49-F238E27FC236}">
                <a16:creationId xmlns:a16="http://schemas.microsoft.com/office/drawing/2014/main" id="{4FDB6A2B-6C26-894A-FF02-B42713BA7D51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5437726" cy="2689475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시스템 충전 현황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전투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화면 내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버튼의 충전 게이지 정보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별도의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%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표기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X</a:t>
            </a:r>
            <a:endParaRPr lang="en-US" altLang="ko-KR" sz="12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</a:t>
            </a: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리스트 팝업 형태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장착한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캐릭터의 스킬을 카드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or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슬롯 형태로 리스트 표현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마우스 포인트를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올려둘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경우 해당 슬롯 확대 효과 연출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정보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이름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이미지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설정 정보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이름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효과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F52BE0C-C64B-1B38-CB0C-12D8E16A2A48}"/>
              </a:ext>
            </a:extLst>
          </p:cNvPr>
          <p:cNvSpPr/>
          <p:nvPr/>
        </p:nvSpPr>
        <p:spPr>
          <a:xfrm>
            <a:off x="6142167" y="76983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22CDE1-9F9E-7B7D-A728-C42E255B6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12" y="2815941"/>
            <a:ext cx="1105913" cy="972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CBA64F1-B942-998C-B231-4C5338032482}"/>
              </a:ext>
            </a:extLst>
          </p:cNvPr>
          <p:cNvSpPr/>
          <p:nvPr/>
        </p:nvSpPr>
        <p:spPr>
          <a:xfrm>
            <a:off x="298394" y="4186682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2_1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6111A7-CF92-84F0-A29B-C52BE3FB5158}"/>
              </a:ext>
            </a:extLst>
          </p:cNvPr>
          <p:cNvSpPr/>
          <p:nvPr/>
        </p:nvSpPr>
        <p:spPr>
          <a:xfrm>
            <a:off x="6254784" y="2396377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2-2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057DA4-3F4C-5675-4C97-D623533F59F3}"/>
              </a:ext>
            </a:extLst>
          </p:cNvPr>
          <p:cNvSpPr/>
          <p:nvPr/>
        </p:nvSpPr>
        <p:spPr>
          <a:xfrm>
            <a:off x="273878" y="1089767"/>
            <a:ext cx="5575276" cy="3068845"/>
          </a:xfrm>
          <a:prstGeom prst="rect">
            <a:avLst/>
          </a:prstGeom>
          <a:solidFill>
            <a:schemeClr val="tx1">
              <a:alpha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7964856-F8A0-07BA-62C2-19DE708D951F}"/>
              </a:ext>
            </a:extLst>
          </p:cNvPr>
          <p:cNvGrpSpPr/>
          <p:nvPr/>
        </p:nvGrpSpPr>
        <p:grpSpPr>
          <a:xfrm rot="326089">
            <a:off x="2994776" y="2642119"/>
            <a:ext cx="1272397" cy="1404492"/>
            <a:chOff x="6257236" y="3061179"/>
            <a:chExt cx="1862917" cy="205631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C96863-B33A-1729-0DE6-7513830DEB22}"/>
                </a:ext>
              </a:extLst>
            </p:cNvPr>
            <p:cNvSpPr/>
            <p:nvPr/>
          </p:nvSpPr>
          <p:spPr>
            <a:xfrm>
              <a:off x="6257236" y="3061179"/>
              <a:ext cx="1862917" cy="205631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0" rtlCol="0" anchor="ctr"/>
            <a:lstStyle/>
            <a:p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C4DFDAC6-B58C-3266-ABF1-AE9303B343C6}"/>
                </a:ext>
              </a:extLst>
            </p:cNvPr>
            <p:cNvSpPr txBox="1">
              <a:spLocks/>
            </p:cNvSpPr>
            <p:nvPr/>
          </p:nvSpPr>
          <p:spPr>
            <a:xfrm>
              <a:off x="6643499" y="3119406"/>
              <a:ext cx="1073212" cy="195599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700" b="1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세균단</a:t>
              </a:r>
              <a:endParaRPr lang="en-US" altLang="ko-KR" sz="11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1276E660-815B-E997-F1A5-835C12A3726C}"/>
                </a:ext>
              </a:extLst>
            </p:cNvPr>
            <p:cNvSpPr txBox="1">
              <a:spLocks/>
            </p:cNvSpPr>
            <p:nvPr/>
          </p:nvSpPr>
          <p:spPr>
            <a:xfrm>
              <a:off x="6316699" y="4357524"/>
              <a:ext cx="1702162" cy="726251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ko-KR" altLang="en-US" sz="700" b="1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튀어오르기</a:t>
              </a:r>
              <a:endPara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적의 방어력을 </a:t>
              </a:r>
              <a:r>
                <a:rPr lang="en-US" altLang="ko-KR" sz="7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50%</a:t>
              </a:r>
              <a:r>
                <a:rPr lang="ko-KR" altLang="en-US" sz="7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</a:t>
              </a:r>
              <a:r>
                <a:rPr lang="ko-KR" altLang="en-US" sz="500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하락시킨다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5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FFB03C3-A64D-5197-EB74-C73DA03B2103}"/>
                </a:ext>
              </a:extLst>
            </p:cNvPr>
            <p:cNvCxnSpPr>
              <a:cxnSpLocks/>
            </p:cNvCxnSpPr>
            <p:nvPr/>
          </p:nvCxnSpPr>
          <p:spPr>
            <a:xfrm>
              <a:off x="6294887" y="4331904"/>
              <a:ext cx="1770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2B2AEDB2-F4C0-A511-FB72-B56AE20A057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236208" y="3323589"/>
              <a:ext cx="806318" cy="813345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세실헤실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웃는 얼굴의 세균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누군가를 기다리는 듯 하다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endParaRPr lang="en-US" altLang="ko-KR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pic>
          <p:nvPicPr>
            <p:cNvPr id="27" name="Picture 32">
              <a:extLst>
                <a:ext uri="{FF2B5EF4-FFF2-40B4-BE49-F238E27FC236}">
                  <a16:creationId xmlns:a16="http://schemas.microsoft.com/office/drawing/2014/main" id="{FEC2A1E2-F44C-6110-BC4F-140C55C615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37" b="89973" l="9254" r="89986">
                          <a14:foregroundMark x1="9876" y1="50136" x2="9254" y2="635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3" t="10171" r="10235" b="9555"/>
            <a:stretch/>
          </p:blipFill>
          <p:spPr bwMode="auto">
            <a:xfrm rot="301438" flipH="1">
              <a:off x="6291703" y="3376388"/>
              <a:ext cx="917300" cy="671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7464719-3A74-CA26-CB10-F3E683D6D55F}"/>
              </a:ext>
            </a:extLst>
          </p:cNvPr>
          <p:cNvGrpSpPr/>
          <p:nvPr/>
        </p:nvGrpSpPr>
        <p:grpSpPr>
          <a:xfrm>
            <a:off x="2563263" y="4298165"/>
            <a:ext cx="1272397" cy="1404492"/>
            <a:chOff x="6257236" y="3061179"/>
            <a:chExt cx="1862917" cy="205631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D1EE810-1A0A-D570-2D5F-67EFC201261F}"/>
                </a:ext>
              </a:extLst>
            </p:cNvPr>
            <p:cNvSpPr/>
            <p:nvPr/>
          </p:nvSpPr>
          <p:spPr>
            <a:xfrm>
              <a:off x="6257236" y="3061179"/>
              <a:ext cx="1862917" cy="205631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0" rtlCol="0" anchor="ctr"/>
            <a:lstStyle/>
            <a:p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5D7961E9-A79B-34B8-C09A-8A7D2A3AAB3F}"/>
                </a:ext>
              </a:extLst>
            </p:cNvPr>
            <p:cNvSpPr txBox="1">
              <a:spLocks/>
            </p:cNvSpPr>
            <p:nvPr/>
          </p:nvSpPr>
          <p:spPr>
            <a:xfrm>
              <a:off x="6643499" y="3119406"/>
              <a:ext cx="1073212" cy="195599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700" b="1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세균단</a:t>
              </a:r>
              <a:endParaRPr lang="en-US" altLang="ko-KR" sz="11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31" name="제목 1">
              <a:extLst>
                <a:ext uri="{FF2B5EF4-FFF2-40B4-BE49-F238E27FC236}">
                  <a16:creationId xmlns:a16="http://schemas.microsoft.com/office/drawing/2014/main" id="{98D56E36-F569-916E-6C48-50E3A7DE581B}"/>
                </a:ext>
              </a:extLst>
            </p:cNvPr>
            <p:cNvSpPr txBox="1">
              <a:spLocks/>
            </p:cNvSpPr>
            <p:nvPr/>
          </p:nvSpPr>
          <p:spPr>
            <a:xfrm>
              <a:off x="6316699" y="4357524"/>
              <a:ext cx="1702162" cy="726251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ko-KR" altLang="en-US" sz="700" b="1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튀어오르기</a:t>
              </a:r>
              <a:endPara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적의 방어력을 </a:t>
              </a:r>
              <a:r>
                <a:rPr lang="en-US" altLang="ko-KR" sz="7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50%</a:t>
              </a:r>
              <a:r>
                <a:rPr lang="ko-KR" altLang="en-US" sz="7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</a:t>
              </a:r>
              <a:r>
                <a:rPr lang="ko-KR" altLang="en-US" sz="500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하락시킨다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5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118657E-E797-1461-F9E7-68C8187FFC89}"/>
                </a:ext>
              </a:extLst>
            </p:cNvPr>
            <p:cNvCxnSpPr>
              <a:cxnSpLocks/>
            </p:cNvCxnSpPr>
            <p:nvPr/>
          </p:nvCxnSpPr>
          <p:spPr>
            <a:xfrm>
              <a:off x="6294887" y="4331904"/>
              <a:ext cx="1770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FFCD78C8-D8D3-C56D-C579-628B4DFAD02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236208" y="3323589"/>
              <a:ext cx="806318" cy="813345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세실헤실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웃는 얼굴의 세균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누군가를 기다리는 듯 하다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endParaRPr lang="en-US" altLang="ko-KR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pic>
          <p:nvPicPr>
            <p:cNvPr id="34" name="Picture 32">
              <a:extLst>
                <a:ext uri="{FF2B5EF4-FFF2-40B4-BE49-F238E27FC236}">
                  <a16:creationId xmlns:a16="http://schemas.microsoft.com/office/drawing/2014/main" id="{39984A34-6B39-4146-9E65-969FA962A6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37" b="89973" l="9254" r="89986">
                          <a14:foregroundMark x1="9876" y1="50136" x2="9254" y2="635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3" t="10171" r="10235" b="9555"/>
            <a:stretch/>
          </p:blipFill>
          <p:spPr bwMode="auto">
            <a:xfrm rot="301438" flipH="1">
              <a:off x="6291703" y="3376388"/>
              <a:ext cx="917300" cy="671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1D08413-82AA-2B49-C9D4-B09126FAC7EB}"/>
              </a:ext>
            </a:extLst>
          </p:cNvPr>
          <p:cNvGrpSpPr/>
          <p:nvPr/>
        </p:nvGrpSpPr>
        <p:grpSpPr>
          <a:xfrm rot="21101574">
            <a:off x="1757914" y="2669572"/>
            <a:ext cx="1272397" cy="1404490"/>
            <a:chOff x="4245674" y="3061179"/>
            <a:chExt cx="1862917" cy="205631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CE06A6-E6E4-1806-6147-1314024CF416}"/>
                </a:ext>
              </a:extLst>
            </p:cNvPr>
            <p:cNvSpPr/>
            <p:nvPr/>
          </p:nvSpPr>
          <p:spPr>
            <a:xfrm>
              <a:off x="4245674" y="3061179"/>
              <a:ext cx="1862917" cy="205631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0" rtlCol="0" anchor="ctr"/>
            <a:lstStyle/>
            <a:p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935C591E-83C0-A15F-8905-FE81AABBC622}"/>
                </a:ext>
              </a:extLst>
            </p:cNvPr>
            <p:cNvSpPr txBox="1">
              <a:spLocks/>
            </p:cNvSpPr>
            <p:nvPr/>
          </p:nvSpPr>
          <p:spPr>
            <a:xfrm>
              <a:off x="4519250" y="3119406"/>
              <a:ext cx="1298587" cy="195599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7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잔혹동화 아이네</a:t>
              </a:r>
              <a:endParaRPr lang="en-US" altLang="ko-KR" sz="11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1F9CE407-6DB7-70C3-C4B5-AFD05E0E2BE5}"/>
                </a:ext>
              </a:extLst>
            </p:cNvPr>
            <p:cNvSpPr txBox="1">
              <a:spLocks/>
            </p:cNvSpPr>
            <p:nvPr/>
          </p:nvSpPr>
          <p:spPr>
            <a:xfrm>
              <a:off x="4334924" y="4367504"/>
              <a:ext cx="1702162" cy="726252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ko-KR" altLang="en-US" sz="7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소방 도끼</a:t>
              </a:r>
              <a:endPara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적에게 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의 피해를 입히고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50%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확률로 </a:t>
              </a:r>
              <a:r>
                <a:rPr lang="ko-KR" altLang="en-US" sz="600" b="1" dirty="0">
                  <a:solidFill>
                    <a:srgbClr val="7030A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출혈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효과를 입힙니다</a:t>
              </a:r>
              <a:endParaRPr lang="en-US" altLang="ko-KR" sz="5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5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5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426CFBF-6D33-357A-DF98-ADA5F9458E6A}"/>
                </a:ext>
              </a:extLst>
            </p:cNvPr>
            <p:cNvCxnSpPr>
              <a:cxnSpLocks/>
            </p:cNvCxnSpPr>
            <p:nvPr/>
          </p:nvCxnSpPr>
          <p:spPr>
            <a:xfrm>
              <a:off x="4283325" y="4331904"/>
              <a:ext cx="1770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28">
              <a:extLst>
                <a:ext uri="{FF2B5EF4-FFF2-40B4-BE49-F238E27FC236}">
                  <a16:creationId xmlns:a16="http://schemas.microsoft.com/office/drawing/2014/main" id="{2062BF49-C39E-C668-B376-DFBA4BD0D7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165" b="98953" l="10000" r="90000">
                          <a14:foregroundMark x1="43625" y1="9218" x2="38750" y2="13478"/>
                          <a14:foregroundMark x1="47250" y1="5517" x2="42688" y2="10615"/>
                          <a14:foregroundMark x1="51313" y1="3282" x2="57188" y2="6075"/>
                          <a14:foregroundMark x1="50688" y1="2165" x2="40688" y2="5377"/>
                          <a14:foregroundMark x1="41313" y1="6704" x2="36875" y2="11941"/>
                          <a14:foregroundMark x1="36000" y1="15503" x2="36625" y2="21439"/>
                          <a14:foregroundMark x1="58438" y1="87570" x2="51875" y2="93855"/>
                          <a14:foregroundMark x1="51375" y1="93715" x2="42938" y2="989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7" r="12767" b="18818"/>
            <a:stretch/>
          </p:blipFill>
          <p:spPr bwMode="auto">
            <a:xfrm flipH="1">
              <a:off x="4291230" y="3279235"/>
              <a:ext cx="887860" cy="86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9A792772-143B-1A0D-9A64-35AF7F140A12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224646" y="3323589"/>
              <a:ext cx="806318" cy="813345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반전 세계에서 넘어온 아이네는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, 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항상 웃는 얼굴을  하고 있지만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, 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그녀의 도끼에는 누구인지 모를 것의 피가 항상 마르지 않는다고 한다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 </a:t>
              </a:r>
              <a:endParaRPr lang="en-US" altLang="ko-KR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B345BDED-C2D7-855C-EAC4-1901FA07162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225" t="28636" r="25102"/>
          <a:stretch/>
        </p:blipFill>
        <p:spPr>
          <a:xfrm>
            <a:off x="292441" y="4274765"/>
            <a:ext cx="2043280" cy="1493468"/>
          </a:xfrm>
          <a:prstGeom prst="rect">
            <a:avLst/>
          </a:prstGeom>
        </p:spPr>
      </p:pic>
      <p:cxnSp>
        <p:nvCxnSpPr>
          <p:cNvPr id="54" name="직선 연결선 2948">
            <a:extLst>
              <a:ext uri="{FF2B5EF4-FFF2-40B4-BE49-F238E27FC236}">
                <a16:creationId xmlns:a16="http://schemas.microsoft.com/office/drawing/2014/main" id="{0B0D8F18-EA60-7124-D40F-E5ED0032E951}"/>
              </a:ext>
            </a:extLst>
          </p:cNvPr>
          <p:cNvCxnSpPr>
            <a:cxnSpLocks/>
            <a:stCxn id="53" idx="0"/>
            <a:endCxn id="14" idx="1"/>
          </p:cNvCxnSpPr>
          <p:nvPr/>
        </p:nvCxnSpPr>
        <p:spPr>
          <a:xfrm rot="5400000" flipH="1" flipV="1">
            <a:off x="1133820" y="3643996"/>
            <a:ext cx="811031" cy="450508"/>
          </a:xfrm>
          <a:prstGeom prst="bentConnector2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87CEBA52-F21F-C267-2670-196E8D9CABE7}"/>
              </a:ext>
            </a:extLst>
          </p:cNvPr>
          <p:cNvSpPr/>
          <p:nvPr/>
        </p:nvSpPr>
        <p:spPr>
          <a:xfrm>
            <a:off x="2649807" y="1225714"/>
            <a:ext cx="926106" cy="926106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F2D1D23-31B7-2445-F8CC-4AFF70C4B750}"/>
              </a:ext>
            </a:extLst>
          </p:cNvPr>
          <p:cNvSpPr/>
          <p:nvPr/>
        </p:nvSpPr>
        <p:spPr>
          <a:xfrm>
            <a:off x="2711090" y="1309730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AB28A84-3AC5-94BB-AE6B-AF1510A1666A}"/>
              </a:ext>
            </a:extLst>
          </p:cNvPr>
          <p:cNvSpPr/>
          <p:nvPr/>
        </p:nvSpPr>
        <p:spPr>
          <a:xfrm>
            <a:off x="1628013" y="2716438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49E9DF7-6705-61ED-0F72-1B3876CAFD62}"/>
              </a:ext>
            </a:extLst>
          </p:cNvPr>
          <p:cNvSpPr/>
          <p:nvPr/>
        </p:nvSpPr>
        <p:spPr>
          <a:xfrm>
            <a:off x="6142167" y="1535085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63" name="현 62">
            <a:extLst>
              <a:ext uri="{FF2B5EF4-FFF2-40B4-BE49-F238E27FC236}">
                <a16:creationId xmlns:a16="http://schemas.microsoft.com/office/drawing/2014/main" id="{5BD9A25F-65FF-0268-761E-9692DF3FA6B9}"/>
              </a:ext>
            </a:extLst>
          </p:cNvPr>
          <p:cNvSpPr/>
          <p:nvPr/>
        </p:nvSpPr>
        <p:spPr>
          <a:xfrm rot="15063160">
            <a:off x="2671495" y="1261752"/>
            <a:ext cx="882731" cy="882731"/>
          </a:xfrm>
          <a:prstGeom prst="chord">
            <a:avLst>
              <a:gd name="adj1" fmla="val 8230636"/>
              <a:gd name="adj2" fmla="val 15780581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4" name="직사각형 2943">
            <a:extLst>
              <a:ext uri="{FF2B5EF4-FFF2-40B4-BE49-F238E27FC236}">
                <a16:creationId xmlns:a16="http://schemas.microsoft.com/office/drawing/2014/main" id="{64687142-684A-31D4-F998-6B72E2A726D6}"/>
              </a:ext>
            </a:extLst>
          </p:cNvPr>
          <p:cNvSpPr/>
          <p:nvPr/>
        </p:nvSpPr>
        <p:spPr>
          <a:xfrm>
            <a:off x="6254784" y="2135193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2-1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945" name="직사각형 2944">
            <a:extLst>
              <a:ext uri="{FF2B5EF4-FFF2-40B4-BE49-F238E27FC236}">
                <a16:creationId xmlns:a16="http://schemas.microsoft.com/office/drawing/2014/main" id="{E0A2705C-AB69-39A3-D5BF-E4A7F6495686}"/>
              </a:ext>
            </a:extLst>
          </p:cNvPr>
          <p:cNvSpPr/>
          <p:nvPr/>
        </p:nvSpPr>
        <p:spPr>
          <a:xfrm>
            <a:off x="2559054" y="4186682"/>
            <a:ext cx="181506" cy="8808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2_2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1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– 3 /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스킬 사용 상세 절차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3" name="그룹 2602">
            <a:extLst>
              <a:ext uri="{FF2B5EF4-FFF2-40B4-BE49-F238E27FC236}">
                <a16:creationId xmlns:a16="http://schemas.microsoft.com/office/drawing/2014/main" id="{FE1D8C98-BBA9-1DE1-869E-C12DCFD92E00}"/>
              </a:ext>
            </a:extLst>
          </p:cNvPr>
          <p:cNvGrpSpPr/>
          <p:nvPr/>
        </p:nvGrpSpPr>
        <p:grpSpPr>
          <a:xfrm>
            <a:off x="2726256" y="1342482"/>
            <a:ext cx="6739487" cy="4397990"/>
            <a:chOff x="2448922" y="1297086"/>
            <a:chExt cx="6739487" cy="4397990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E4A5AB14-04C7-B762-8B54-E630A3B7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6115" y="1297607"/>
              <a:ext cx="3160296" cy="1747661"/>
            </a:xfrm>
            <a:prstGeom prst="rect">
              <a:avLst/>
            </a:prstGeom>
          </p:spPr>
        </p:pic>
        <p:pic>
          <p:nvPicPr>
            <p:cNvPr id="2966" name="Picture 2" descr="Decree ">
              <a:extLst>
                <a:ext uri="{FF2B5EF4-FFF2-40B4-BE49-F238E27FC236}">
                  <a16:creationId xmlns:a16="http://schemas.microsoft.com/office/drawing/2014/main" id="{25825525-F077-411E-8144-FDB38C001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42198">
              <a:off x="3594481" y="232740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91" name="그림 2990">
              <a:extLst>
                <a:ext uri="{FF2B5EF4-FFF2-40B4-BE49-F238E27FC236}">
                  <a16:creationId xmlns:a16="http://schemas.microsoft.com/office/drawing/2014/main" id="{BCFA1B5F-3754-BF7E-9D69-F10FCF55E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1369" y="1297086"/>
              <a:ext cx="3167040" cy="1741007"/>
            </a:xfrm>
            <a:prstGeom prst="rect">
              <a:avLst/>
            </a:prstGeom>
          </p:spPr>
        </p:pic>
        <p:pic>
          <p:nvPicPr>
            <p:cNvPr id="2583" name="그림 2582">
              <a:extLst>
                <a:ext uri="{FF2B5EF4-FFF2-40B4-BE49-F238E27FC236}">
                  <a16:creationId xmlns:a16="http://schemas.microsoft.com/office/drawing/2014/main" id="{A1CF02D5-2D67-162B-6CD5-AFD1CD20A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1369" y="3614682"/>
              <a:ext cx="3144543" cy="1728640"/>
            </a:xfrm>
            <a:prstGeom prst="rect">
              <a:avLst/>
            </a:prstGeom>
          </p:spPr>
        </p:pic>
        <p:cxnSp>
          <p:nvCxnSpPr>
            <p:cNvPr id="2586" name="직선 화살표 연결선 2585">
              <a:extLst>
                <a:ext uri="{FF2B5EF4-FFF2-40B4-BE49-F238E27FC236}">
                  <a16:creationId xmlns:a16="http://schemas.microsoft.com/office/drawing/2014/main" id="{9029CD33-EC64-FAFB-2EED-FD15F7942348}"/>
                </a:ext>
              </a:extLst>
            </p:cNvPr>
            <p:cNvCxnSpPr>
              <a:cxnSpLocks/>
              <a:stCxn id="55" idx="3"/>
              <a:endCxn id="2991" idx="1"/>
            </p:cNvCxnSpPr>
            <p:nvPr/>
          </p:nvCxnSpPr>
          <p:spPr>
            <a:xfrm flipV="1">
              <a:off x="5616411" y="2167590"/>
              <a:ext cx="404958" cy="384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2" name="제목 1">
              <a:extLst>
                <a:ext uri="{FF2B5EF4-FFF2-40B4-BE49-F238E27FC236}">
                  <a16:creationId xmlns:a16="http://schemas.microsoft.com/office/drawing/2014/main" id="{C2D2576B-FA49-DAC4-D16E-6BF7D5BF9B1E}"/>
                </a:ext>
              </a:extLst>
            </p:cNvPr>
            <p:cNvSpPr txBox="1">
              <a:spLocks/>
            </p:cNvSpPr>
            <p:nvPr/>
          </p:nvSpPr>
          <p:spPr>
            <a:xfrm>
              <a:off x="2456115" y="3045268"/>
              <a:ext cx="2145361" cy="335758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스킬 시전 희망 캐릭터 선택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DEM 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캐릭터 클릭을 통한 드래그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593" name="제목 1">
              <a:extLst>
                <a:ext uri="{FF2B5EF4-FFF2-40B4-BE49-F238E27FC236}">
                  <a16:creationId xmlns:a16="http://schemas.microsoft.com/office/drawing/2014/main" id="{DE07AA1F-50AA-6840-F807-D73D03B37657}"/>
                </a:ext>
              </a:extLst>
            </p:cNvPr>
            <p:cNvSpPr txBox="1">
              <a:spLocks/>
            </p:cNvSpPr>
            <p:nvPr/>
          </p:nvSpPr>
          <p:spPr>
            <a:xfrm>
              <a:off x="6021369" y="3045268"/>
              <a:ext cx="2145361" cy="335758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DEM</a:t>
              </a:r>
              <a:r>
                <a:rPr lang="ko-KR" altLang="en-US" sz="1200" b="1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아이콘에 드랍 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드래그한 캐릭터 드랍 시 스킬 시전 </a:t>
              </a:r>
              <a:r>
                <a:rPr lang="ko-KR" altLang="en-US" sz="9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단계 진입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2594" name="제목 1">
              <a:extLst>
                <a:ext uri="{FF2B5EF4-FFF2-40B4-BE49-F238E27FC236}">
                  <a16:creationId xmlns:a16="http://schemas.microsoft.com/office/drawing/2014/main" id="{F83556D5-C47F-0995-47E9-3F57A2E09AEC}"/>
                </a:ext>
              </a:extLst>
            </p:cNvPr>
            <p:cNvSpPr txBox="1">
              <a:spLocks/>
            </p:cNvSpPr>
            <p:nvPr/>
          </p:nvSpPr>
          <p:spPr>
            <a:xfrm>
              <a:off x="6021369" y="5359318"/>
              <a:ext cx="2145361" cy="335758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b="1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스킬 시전 연출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DEM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아이콘에 </a:t>
              </a:r>
              <a:r>
                <a:rPr lang="ko-KR" altLang="en-US" sz="9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이미지 흡수</a:t>
              </a:r>
              <a:endPara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cxnSp>
          <p:nvCxnSpPr>
            <p:cNvPr id="2596" name="직선 화살표 연결선 2595">
              <a:extLst>
                <a:ext uri="{FF2B5EF4-FFF2-40B4-BE49-F238E27FC236}">
                  <a16:creationId xmlns:a16="http://schemas.microsoft.com/office/drawing/2014/main" id="{EF6E112C-149C-AA57-4EE1-5C11BB39CFA4}"/>
                </a:ext>
              </a:extLst>
            </p:cNvPr>
            <p:cNvCxnSpPr>
              <a:cxnSpLocks/>
              <a:stCxn id="2991" idx="3"/>
              <a:endCxn id="2583" idx="3"/>
            </p:cNvCxnSpPr>
            <p:nvPr/>
          </p:nvCxnSpPr>
          <p:spPr>
            <a:xfrm flipH="1">
              <a:off x="9165912" y="2167590"/>
              <a:ext cx="22497" cy="2311412"/>
            </a:xfrm>
            <a:prstGeom prst="bentConnector3">
              <a:avLst>
                <a:gd name="adj1" fmla="val -101613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" name="직선 화살표 연결선 2598">
              <a:extLst>
                <a:ext uri="{FF2B5EF4-FFF2-40B4-BE49-F238E27FC236}">
                  <a16:creationId xmlns:a16="http://schemas.microsoft.com/office/drawing/2014/main" id="{CB62CAE9-8B6D-A602-0C21-E1DC0EE858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6411" y="4447127"/>
              <a:ext cx="404958" cy="384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00" name="Picture 2" descr="Decree ">
              <a:extLst>
                <a:ext uri="{FF2B5EF4-FFF2-40B4-BE49-F238E27FC236}">
                  <a16:creationId xmlns:a16="http://schemas.microsoft.com/office/drawing/2014/main" id="{77B250DE-32AC-1825-44E6-9B5290E9B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42198">
              <a:off x="7430910" y="158364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01" name="그림 2600">
              <a:extLst>
                <a:ext uri="{FF2B5EF4-FFF2-40B4-BE49-F238E27FC236}">
                  <a16:creationId xmlns:a16="http://schemas.microsoft.com/office/drawing/2014/main" id="{FA0A72EC-07A3-6436-3AB9-AA55B46AC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48922" y="3601601"/>
              <a:ext cx="3155557" cy="1736940"/>
            </a:xfrm>
            <a:prstGeom prst="rect">
              <a:avLst/>
            </a:prstGeom>
          </p:spPr>
        </p:pic>
        <p:sp>
          <p:nvSpPr>
            <p:cNvPr id="2602" name="제목 1">
              <a:extLst>
                <a:ext uri="{FF2B5EF4-FFF2-40B4-BE49-F238E27FC236}">
                  <a16:creationId xmlns:a16="http://schemas.microsoft.com/office/drawing/2014/main" id="{4CF761B6-1230-C9CF-8D36-81975793A00E}"/>
                </a:ext>
              </a:extLst>
            </p:cNvPr>
            <p:cNvSpPr txBox="1">
              <a:spLocks/>
            </p:cNvSpPr>
            <p:nvPr/>
          </p:nvSpPr>
          <p:spPr>
            <a:xfrm>
              <a:off x="2456115" y="5359318"/>
              <a:ext cx="2433655" cy="335758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b="1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스킬 효과 적용 및 </a:t>
              </a:r>
              <a:r>
                <a:rPr lang="en-US" altLang="ko-KR" sz="1200" b="1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DEM </a:t>
              </a:r>
              <a:r>
                <a:rPr lang="ko-KR" altLang="en-US" sz="1200" b="1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게이지 초기화</a:t>
              </a: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스킬 시전과 함께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, DEM</a:t>
              </a:r>
              <a:r>
                <a:rPr lang="ko-KR" altLang="en-US" sz="9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캐릭터 팝업 창 삭제</a:t>
              </a:r>
              <a:endPara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180B0F0-7231-B1B1-D2E8-79AD3A890327}"/>
              </a:ext>
            </a:extLst>
          </p:cNvPr>
          <p:cNvCxnSpPr>
            <a:cxnSpLocks/>
          </p:cNvCxnSpPr>
          <p:nvPr/>
        </p:nvCxnSpPr>
        <p:spPr>
          <a:xfrm flipV="1">
            <a:off x="7582024" y="2029838"/>
            <a:ext cx="355746" cy="495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3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4" y="60960"/>
            <a:ext cx="9709745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추가 사항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- 1 / DEM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속성 및 스킬 별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24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충전량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24EFFDB-A791-79EA-C259-D775B4374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8" y="1089768"/>
            <a:ext cx="5575276" cy="3068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6E42091-0663-FE29-3FA8-8AFD350CA0DF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FCF77CF7-C05D-DDF6-C51A-22EF8DF934C2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5437726" cy="1731301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BattleSkill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내 칼럼 추가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DEMChargeRate</a:t>
            </a:r>
            <a:b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시전 시 충전되는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수치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Global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테이블 내 칼럼 추가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b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DEM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발동을 위한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게이지 총량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당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수치 획득을 통해 해당 수치 도달 시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 발동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BE5629-1195-52AA-39F3-B8C9AAAE4927}"/>
              </a:ext>
            </a:extLst>
          </p:cNvPr>
          <p:cNvSpPr/>
          <p:nvPr/>
        </p:nvSpPr>
        <p:spPr>
          <a:xfrm>
            <a:off x="317770" y="3166325"/>
            <a:ext cx="2854055" cy="925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C65857E-8FF2-91FC-38A2-2C49C647AF74}"/>
              </a:ext>
            </a:extLst>
          </p:cNvPr>
          <p:cNvSpPr/>
          <p:nvPr/>
        </p:nvSpPr>
        <p:spPr>
          <a:xfrm>
            <a:off x="3294469" y="3126994"/>
            <a:ext cx="556307" cy="5563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05FACA2-2D6C-A3D9-4A5B-6FA336F4B6D9}"/>
              </a:ext>
            </a:extLst>
          </p:cNvPr>
          <p:cNvSpPr/>
          <p:nvPr/>
        </p:nvSpPr>
        <p:spPr>
          <a:xfrm>
            <a:off x="6142167" y="76983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1FFEF33-DE0F-9314-8849-28866350E7DC}"/>
              </a:ext>
            </a:extLst>
          </p:cNvPr>
          <p:cNvSpPr/>
          <p:nvPr/>
        </p:nvSpPr>
        <p:spPr>
          <a:xfrm>
            <a:off x="6142167" y="1538105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46F4699-0893-EBBC-F516-DBC5684BA61A}"/>
              </a:ext>
            </a:extLst>
          </p:cNvPr>
          <p:cNvSpPr/>
          <p:nvPr/>
        </p:nvSpPr>
        <p:spPr>
          <a:xfrm>
            <a:off x="257050" y="309981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2CF7F1A-F7FF-3E88-9352-DD6695A3BD62}"/>
              </a:ext>
            </a:extLst>
          </p:cNvPr>
          <p:cNvSpPr/>
          <p:nvPr/>
        </p:nvSpPr>
        <p:spPr>
          <a:xfrm>
            <a:off x="3297501" y="309981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54660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4" y="60960"/>
            <a:ext cx="8569009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추가 사항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- 2 / DEM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스킬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A36FFCD-BB0C-D41D-A1B9-5A6187211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8" y="1089768"/>
            <a:ext cx="5575276" cy="3068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3A4DA4-7797-C7FE-5F20-F87D20D93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12" y="2815941"/>
            <a:ext cx="1105913" cy="972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B7A06C-880D-2CA6-6C3A-14E11B4F165D}"/>
              </a:ext>
            </a:extLst>
          </p:cNvPr>
          <p:cNvSpPr/>
          <p:nvPr/>
        </p:nvSpPr>
        <p:spPr>
          <a:xfrm>
            <a:off x="273878" y="1089767"/>
            <a:ext cx="5575276" cy="3068845"/>
          </a:xfrm>
          <a:prstGeom prst="rect">
            <a:avLst/>
          </a:prstGeom>
          <a:solidFill>
            <a:schemeClr val="tx1">
              <a:alpha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54ADB9B-04EC-8089-8DC0-C6B0D0981499}"/>
              </a:ext>
            </a:extLst>
          </p:cNvPr>
          <p:cNvGrpSpPr/>
          <p:nvPr/>
        </p:nvGrpSpPr>
        <p:grpSpPr>
          <a:xfrm rot="326089">
            <a:off x="2994776" y="2642119"/>
            <a:ext cx="1272397" cy="1404492"/>
            <a:chOff x="6257236" y="3061179"/>
            <a:chExt cx="1862917" cy="205631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46621A-3222-CC2E-264D-92A059F7ABD9}"/>
                </a:ext>
              </a:extLst>
            </p:cNvPr>
            <p:cNvSpPr/>
            <p:nvPr/>
          </p:nvSpPr>
          <p:spPr>
            <a:xfrm>
              <a:off x="6257236" y="3061179"/>
              <a:ext cx="1862917" cy="205631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0" rtlCol="0" anchor="ctr"/>
            <a:lstStyle/>
            <a:p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F63682F-1706-EC34-E8A1-23DB2413DED6}"/>
                </a:ext>
              </a:extLst>
            </p:cNvPr>
            <p:cNvSpPr txBox="1">
              <a:spLocks/>
            </p:cNvSpPr>
            <p:nvPr/>
          </p:nvSpPr>
          <p:spPr>
            <a:xfrm>
              <a:off x="6643499" y="3119406"/>
              <a:ext cx="1073212" cy="195599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700" b="1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세균단</a:t>
              </a:r>
              <a:endParaRPr lang="en-US" altLang="ko-KR" sz="11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DF3A5294-26EC-CAF4-A130-D425EFFD62DC}"/>
                </a:ext>
              </a:extLst>
            </p:cNvPr>
            <p:cNvSpPr txBox="1">
              <a:spLocks/>
            </p:cNvSpPr>
            <p:nvPr/>
          </p:nvSpPr>
          <p:spPr>
            <a:xfrm>
              <a:off x="6316699" y="4357524"/>
              <a:ext cx="1702162" cy="726251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ko-KR" altLang="en-US" sz="700" b="1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튀어오르기</a:t>
              </a:r>
              <a:endPara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적의 방어력을 </a:t>
              </a:r>
              <a:r>
                <a:rPr lang="en-US" altLang="ko-KR" sz="7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50%</a:t>
              </a:r>
              <a:r>
                <a:rPr lang="ko-KR" altLang="en-US" sz="7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</a:t>
              </a:r>
              <a:r>
                <a:rPr lang="ko-KR" altLang="en-US" sz="500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하락시킨다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5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CDAD794-2DC6-E9CF-8AAB-DFB4698A5EC2}"/>
                </a:ext>
              </a:extLst>
            </p:cNvPr>
            <p:cNvCxnSpPr>
              <a:cxnSpLocks/>
            </p:cNvCxnSpPr>
            <p:nvPr/>
          </p:nvCxnSpPr>
          <p:spPr>
            <a:xfrm>
              <a:off x="6294887" y="4331904"/>
              <a:ext cx="1770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E9E8548A-D58F-C904-90A7-BE4E5414CF7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236208" y="3323589"/>
              <a:ext cx="806318" cy="813345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세실헤실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웃는 얼굴의 세균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누군가를 기다리는 듯 하다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</a:t>
              </a:r>
              <a:endParaRPr lang="en-US" altLang="ko-KR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pic>
          <p:nvPicPr>
            <p:cNvPr id="14" name="Picture 32">
              <a:extLst>
                <a:ext uri="{FF2B5EF4-FFF2-40B4-BE49-F238E27FC236}">
                  <a16:creationId xmlns:a16="http://schemas.microsoft.com/office/drawing/2014/main" id="{D2882698-05D6-F99E-1544-35C0E5267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37" b="89973" l="9254" r="89986">
                          <a14:foregroundMark x1="9876" y1="50136" x2="9254" y2="635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3" t="10171" r="10235" b="9555"/>
            <a:stretch/>
          </p:blipFill>
          <p:spPr bwMode="auto">
            <a:xfrm rot="301438" flipH="1">
              <a:off x="6291703" y="3376388"/>
              <a:ext cx="917300" cy="671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E01F077-73EB-28A8-0155-CBDF989B43C9}"/>
              </a:ext>
            </a:extLst>
          </p:cNvPr>
          <p:cNvGrpSpPr/>
          <p:nvPr/>
        </p:nvGrpSpPr>
        <p:grpSpPr>
          <a:xfrm rot="21101574">
            <a:off x="1757914" y="2669572"/>
            <a:ext cx="1272397" cy="1404490"/>
            <a:chOff x="4245674" y="3061179"/>
            <a:chExt cx="1862917" cy="205631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BCA358-4896-7E1A-07DB-81BADED82072}"/>
                </a:ext>
              </a:extLst>
            </p:cNvPr>
            <p:cNvSpPr/>
            <p:nvPr/>
          </p:nvSpPr>
          <p:spPr>
            <a:xfrm>
              <a:off x="4245674" y="3061179"/>
              <a:ext cx="1862917" cy="205631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0" rtlCol="0" anchor="ctr"/>
            <a:lstStyle/>
            <a:p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3574133C-C499-3A43-F038-A04E603A413B}"/>
                </a:ext>
              </a:extLst>
            </p:cNvPr>
            <p:cNvSpPr txBox="1">
              <a:spLocks/>
            </p:cNvSpPr>
            <p:nvPr/>
          </p:nvSpPr>
          <p:spPr>
            <a:xfrm>
              <a:off x="4519250" y="3119406"/>
              <a:ext cx="1298587" cy="195599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7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잔혹동화 아이네</a:t>
              </a:r>
              <a:endParaRPr lang="en-US" altLang="ko-KR" sz="11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7E57EA55-04CA-9388-514F-B944FE6A991C}"/>
                </a:ext>
              </a:extLst>
            </p:cNvPr>
            <p:cNvSpPr txBox="1">
              <a:spLocks/>
            </p:cNvSpPr>
            <p:nvPr/>
          </p:nvSpPr>
          <p:spPr>
            <a:xfrm>
              <a:off x="4334924" y="4367504"/>
              <a:ext cx="1702162" cy="726252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ko-KR" altLang="en-US" sz="700" b="1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소방 도끼</a:t>
              </a:r>
              <a:endPara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altLang="ko-KR" sz="700" b="1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적에게 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의 피해를 입히고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b="1" dirty="0">
                  <a:solidFill>
                    <a:srgbClr val="FF000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50%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확률로 </a:t>
              </a:r>
              <a:r>
                <a:rPr lang="ko-KR" altLang="en-US" sz="600" b="1" dirty="0">
                  <a:solidFill>
                    <a:srgbClr val="7030A0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출혈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 효과를 입힙니다</a:t>
              </a:r>
              <a:endParaRPr lang="en-US" altLang="ko-KR" sz="5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5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5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7D06130-11C7-E6AC-FB76-F44CCF0838AE}"/>
                </a:ext>
              </a:extLst>
            </p:cNvPr>
            <p:cNvCxnSpPr>
              <a:cxnSpLocks/>
            </p:cNvCxnSpPr>
            <p:nvPr/>
          </p:nvCxnSpPr>
          <p:spPr>
            <a:xfrm>
              <a:off x="4283325" y="4331904"/>
              <a:ext cx="1770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28">
              <a:extLst>
                <a:ext uri="{FF2B5EF4-FFF2-40B4-BE49-F238E27FC236}">
                  <a16:creationId xmlns:a16="http://schemas.microsoft.com/office/drawing/2014/main" id="{847A4ADE-23CD-6C0F-DB08-60D8C94AD3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165" b="98953" l="10000" r="90000">
                          <a14:foregroundMark x1="43625" y1="9218" x2="38750" y2="13478"/>
                          <a14:foregroundMark x1="47250" y1="5517" x2="42688" y2="10615"/>
                          <a14:foregroundMark x1="51313" y1="3282" x2="57188" y2="6075"/>
                          <a14:foregroundMark x1="50688" y1="2165" x2="40688" y2="5377"/>
                          <a14:foregroundMark x1="41313" y1="6704" x2="36875" y2="11941"/>
                          <a14:foregroundMark x1="36000" y1="15503" x2="36625" y2="21439"/>
                          <a14:foregroundMark x1="58438" y1="87570" x2="51875" y2="93855"/>
                          <a14:foregroundMark x1="51375" y1="93715" x2="42938" y2="989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7" r="12767" b="18818"/>
            <a:stretch/>
          </p:blipFill>
          <p:spPr bwMode="auto">
            <a:xfrm flipH="1">
              <a:off x="4291230" y="3279235"/>
              <a:ext cx="887860" cy="86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107AAFB4-7663-0DD2-139F-E99A2425C2E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224646" y="3323589"/>
              <a:ext cx="806318" cy="813345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000" b="0" i="0" kern="1200">
                  <a:solidFill>
                    <a:schemeClr val="bg1"/>
                  </a:solidFill>
                  <a:latin typeface="+mj-lt"/>
                  <a:ea typeface="빛의 계승자 Bold" panose="020B0600000101010101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반전 세계에서 넘어온 아이네는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, 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항상 웃는 얼굴을  하고 있지만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, </a:t>
              </a:r>
              <a:r>
                <a:rPr lang="ko-KR" altLang="en-US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그녀의 도끼에는 누구인지 모를 것의 피가 항상 마르지 않는다고 한다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+mn-cs"/>
                </a:rPr>
                <a:t>. </a:t>
              </a:r>
              <a:endParaRPr lang="en-US" altLang="ko-KR" sz="105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8536BA4F-C3AE-EA13-A376-7731A7D38129}"/>
              </a:ext>
            </a:extLst>
          </p:cNvPr>
          <p:cNvSpPr/>
          <p:nvPr/>
        </p:nvSpPr>
        <p:spPr>
          <a:xfrm>
            <a:off x="2649807" y="1225714"/>
            <a:ext cx="926106" cy="926106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현 24">
            <a:extLst>
              <a:ext uri="{FF2B5EF4-FFF2-40B4-BE49-F238E27FC236}">
                <a16:creationId xmlns:a16="http://schemas.microsoft.com/office/drawing/2014/main" id="{153047E7-59C4-0630-89A1-5BC2970EC448}"/>
              </a:ext>
            </a:extLst>
          </p:cNvPr>
          <p:cNvSpPr/>
          <p:nvPr/>
        </p:nvSpPr>
        <p:spPr>
          <a:xfrm rot="15063160">
            <a:off x="2671495" y="1261752"/>
            <a:ext cx="882731" cy="882731"/>
          </a:xfrm>
          <a:prstGeom prst="chord">
            <a:avLst>
              <a:gd name="adj1" fmla="val 8230636"/>
              <a:gd name="adj2" fmla="val 15780581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4BB36AC-2796-1F8F-D263-59D08ADBB068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>
            <a:extLst>
              <a:ext uri="{FF2B5EF4-FFF2-40B4-BE49-F238E27FC236}">
                <a16:creationId xmlns:a16="http://schemas.microsoft.com/office/drawing/2014/main" id="{23F69853-83B5-FD46-1E88-0593048EBB76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5437726" cy="2490058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엑셀 파일 추가 </a:t>
            </a:r>
            <a:r>
              <a: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1200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DEMCharacter.xlxs</a:t>
            </a:r>
            <a:endParaRPr lang="en-US" altLang="ko-KR" sz="1200" b="1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시스템 내 적용될 데이터 엑셀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전투 시스템 내 적용 칼럼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ID /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해당 캐릭터 고유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ID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Name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GameText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연동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ID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DEMCharacterIlust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적용 파일명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DEMSkill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/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BattleSkill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연동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ID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성장 관련 테스트 데이터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HP /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플레이어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체력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증가량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Defence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/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플레이어 방어력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증가량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r>
              <a:rPr lang="en-US" altLang="ko-KR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CriticalRate</a:t>
            </a: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/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플레이어 치명타율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증가량</a:t>
            </a:r>
            <a:b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r>
              <a:rPr lang="en-US" altLang="ko-KR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Luck / </a:t>
            </a:r>
            <a:r>
              <a:rPr lang="ko-KR" altLang="en-US" sz="9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플레이어 행운 </a:t>
            </a:r>
            <a:r>
              <a:rPr lang="ko-KR" altLang="en-US" sz="9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증가량</a:t>
            </a: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EE781C-2A07-F4DE-1883-49A036C0B4DB}"/>
              </a:ext>
            </a:extLst>
          </p:cNvPr>
          <p:cNvSpPr/>
          <p:nvPr/>
        </p:nvSpPr>
        <p:spPr>
          <a:xfrm rot="21101052">
            <a:off x="1777286" y="2689654"/>
            <a:ext cx="1245515" cy="1373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6FAD51A-E58A-847A-30FD-67AE8014E9A4}"/>
              </a:ext>
            </a:extLst>
          </p:cNvPr>
          <p:cNvSpPr/>
          <p:nvPr/>
        </p:nvSpPr>
        <p:spPr>
          <a:xfrm>
            <a:off x="6142167" y="76983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D4B19F4-0759-E0A4-3AEF-BB215A31B489}"/>
              </a:ext>
            </a:extLst>
          </p:cNvPr>
          <p:cNvSpPr/>
          <p:nvPr/>
        </p:nvSpPr>
        <p:spPr>
          <a:xfrm>
            <a:off x="1626395" y="2724764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3081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15324</TotalTime>
  <Words>912</Words>
  <Application>Microsoft Office PowerPoint</Application>
  <PresentationFormat>와이드스크린</PresentationFormat>
  <Paragraphs>187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나눔스퀘어_ac Light</vt:lpstr>
      <vt:lpstr>나눔스퀘어OTF_ac Light</vt:lpstr>
      <vt:lpstr>맑은 고딕</vt:lpstr>
      <vt:lpstr>빛의 계승자 Regular</vt:lpstr>
      <vt:lpstr>Arial</vt:lpstr>
      <vt:lpstr>Wingdings</vt:lpstr>
      <vt:lpstr>Office 테마</vt:lpstr>
      <vt:lpstr>WK_DEM 시스템</vt:lpstr>
      <vt:lpstr>History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치웅</dc:creator>
  <cp:lastModifiedBy>치웅 한</cp:lastModifiedBy>
  <cp:revision>108</cp:revision>
  <dcterms:created xsi:type="dcterms:W3CDTF">2021-09-09T05:46:45Z</dcterms:created>
  <dcterms:modified xsi:type="dcterms:W3CDTF">2023-10-19T07:25:04Z</dcterms:modified>
</cp:coreProperties>
</file>