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9" r:id="rId2"/>
    <p:sldId id="270" r:id="rId3"/>
    <p:sldId id="369" r:id="rId4"/>
    <p:sldId id="373" r:id="rId5"/>
    <p:sldId id="372" r:id="rId6"/>
    <p:sldId id="36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166" userDrawn="1">
          <p15:clr>
            <a:srgbClr val="A4A3A4"/>
          </p15:clr>
        </p15:guide>
        <p15:guide id="3" orient="horz" pos="942" userDrawn="1">
          <p15:clr>
            <a:srgbClr val="A4A3A4"/>
          </p15:clr>
        </p15:guide>
        <p15:guide id="4" pos="3192" userDrawn="1">
          <p15:clr>
            <a:srgbClr val="A4A3A4"/>
          </p15:clr>
        </p15:guide>
        <p15:guide id="5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 치웅" initials="한치" lastIdx="1" clrIdx="0">
    <p:extLst>
      <p:ext uri="{19B8F6BF-5375-455C-9EA6-DF929625EA0E}">
        <p15:presenceInfo xmlns:p15="http://schemas.microsoft.com/office/powerpoint/2012/main" userId="5873119a3b28ca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C185"/>
    <a:srgbClr val="263E42"/>
    <a:srgbClr val="262626"/>
    <a:srgbClr val="2C313D"/>
    <a:srgbClr val="ED7D31"/>
    <a:srgbClr val="2D333E"/>
    <a:srgbClr val="70AD47"/>
    <a:srgbClr val="FFFFFF"/>
    <a:srgbClr val="0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29" autoAdjust="0"/>
    <p:restoredTop sz="97384" autoAdjust="0"/>
  </p:normalViewPr>
  <p:slideViewPr>
    <p:cSldViewPr snapToGrid="0">
      <p:cViewPr varScale="1">
        <p:scale>
          <a:sx n="159" d="100"/>
          <a:sy n="159" d="100"/>
        </p:scale>
        <p:origin x="1206" y="138"/>
      </p:cViewPr>
      <p:guideLst>
        <p:guide orient="horz" pos="2319"/>
        <p:guide pos="166"/>
        <p:guide orient="horz" pos="942"/>
        <p:guide pos="3192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1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785B3-4195-4809-B25D-B9365DD23D2A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65509-D8F5-4C2B-83CE-8719DB429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460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260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310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816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65509-D8F5-4C2B-83CE-8719DB4290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43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F1CF0C-3762-4248-B694-B633DF49D0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" t="19570" r="57458" b="45249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solidFill>
            <a:srgbClr val="2C313D"/>
          </a:solidFill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AB6A876-F0EE-42E2-A6B2-A5E2D2B651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3000">
                <a:srgbClr val="2C313D">
                  <a:alpha val="90000"/>
                </a:srgbClr>
              </a:gs>
              <a:gs pos="0">
                <a:srgbClr val="2C313D">
                  <a:alpha val="77000"/>
                </a:srgbClr>
              </a:gs>
              <a:gs pos="74000">
                <a:srgbClr val="2C313D"/>
              </a:gs>
              <a:gs pos="100000">
                <a:srgbClr val="2C313D"/>
              </a:gs>
            </a:gsLst>
            <a:lin ang="540000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9AA0E6-A876-4117-8CB2-395169E32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6709"/>
            <a:ext cx="10515600" cy="66278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빛의 계승자 Regular" panose="020B0600000101010101" pitchFamily="50" charset="-127"/>
                <a:ea typeface="빛의 계승자 Regular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2262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F1CF0C-3762-4248-B694-B633DF49D0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" t="19570" r="57458" b="45249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solidFill>
            <a:srgbClr val="2C313D"/>
          </a:solidFill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AB6A876-F0EE-42E2-A6B2-A5E2D2B651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3000">
                <a:srgbClr val="2C313D">
                  <a:alpha val="90000"/>
                </a:srgbClr>
              </a:gs>
              <a:gs pos="0">
                <a:srgbClr val="2C313D">
                  <a:alpha val="77000"/>
                </a:srgbClr>
              </a:gs>
              <a:gs pos="74000">
                <a:srgbClr val="2C313D"/>
              </a:gs>
              <a:gs pos="100000">
                <a:srgbClr val="2C313D"/>
              </a:gs>
            </a:gsLst>
            <a:lin ang="540000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9AA0E6-A876-4117-8CB2-395169E32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3097609"/>
            <a:ext cx="6858000" cy="662781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빛의 계승자 Regular" panose="020B0600000101010101" pitchFamily="50" charset="-127"/>
                <a:ea typeface="빛의 계승자 Regular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CF0977C-5E53-4189-880E-5D98777D12BA}"/>
              </a:ext>
            </a:extLst>
          </p:cNvPr>
          <p:cNvCxnSpPr>
            <a:cxnSpLocks/>
          </p:cNvCxnSpPr>
          <p:nvPr userDrawn="1"/>
        </p:nvCxnSpPr>
        <p:spPr>
          <a:xfrm>
            <a:off x="9320212" y="3940390"/>
            <a:ext cx="36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0BD211-F78D-4EA8-A45C-E8863406C2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680212" y="3580390"/>
            <a:ext cx="0" cy="360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0672863-6EA0-4934-AF79-6161B53C8845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2347912" y="3097609"/>
            <a:ext cx="36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CEDECD0-D0CE-4FAE-867F-2BC205179A6C}"/>
              </a:ext>
            </a:extLst>
          </p:cNvPr>
          <p:cNvCxnSpPr>
            <a:cxnSpLocks/>
          </p:cNvCxnSpPr>
          <p:nvPr userDrawn="1"/>
        </p:nvCxnSpPr>
        <p:spPr>
          <a:xfrm rot="5400000" flipV="1">
            <a:off x="2707912" y="2737609"/>
            <a:ext cx="0" cy="360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01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A8593A6-82C0-4B32-9082-1292B7E022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" t="19570" r="57458" b="45249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solidFill>
            <a:srgbClr val="2C313D"/>
          </a:solidFill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E6EB6EA-93A6-4BA7-9DEB-EF8064D0DEE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3000">
                <a:srgbClr val="2C313D">
                  <a:alpha val="90000"/>
                </a:srgbClr>
              </a:gs>
              <a:gs pos="0">
                <a:srgbClr val="2C313D">
                  <a:alpha val="77000"/>
                </a:srgbClr>
              </a:gs>
              <a:gs pos="74000">
                <a:srgbClr val="2C313D"/>
              </a:gs>
              <a:gs pos="100000">
                <a:srgbClr val="2C313D"/>
              </a:gs>
            </a:gsLst>
            <a:lin ang="540000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E952EA-5C44-41BD-A0AA-3C6FDAFE1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64350" y="0"/>
            <a:ext cx="5314950" cy="510379"/>
          </a:xfrm>
          <a:prstGeom prst="rect">
            <a:avLst/>
          </a:prstGeom>
        </p:spPr>
        <p:txBody>
          <a:bodyPr anchor="ctr"/>
          <a:lstStyle>
            <a:lvl1pPr algn="r">
              <a:defRPr sz="2000" b="0" i="0">
                <a:solidFill>
                  <a:schemeClr val="bg1"/>
                </a:solidFill>
                <a:ea typeface="빛의 계승자 Bold" panose="020B0600000101010101"/>
              </a:defRPr>
            </a:lvl1pPr>
          </a:lstStyle>
          <a:p>
            <a:r>
              <a:rPr lang="ko-KR" altLang="en-US" dirty="0"/>
              <a:t>마스터 제목 스타일 편집 </a:t>
            </a:r>
          </a:p>
        </p:txBody>
      </p:sp>
    </p:spTree>
    <p:extLst>
      <p:ext uri="{BB962C8B-B14F-4D97-AF65-F5344CB8AC3E}">
        <p14:creationId xmlns:p14="http://schemas.microsoft.com/office/powerpoint/2010/main" val="54836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190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9B96268-8F83-4F90-BAD4-E2C821BBD5BF}"/>
              </a:ext>
            </a:extLst>
          </p:cNvPr>
          <p:cNvSpPr txBox="1">
            <a:spLocks/>
          </p:cNvSpPr>
          <p:nvPr/>
        </p:nvSpPr>
        <p:spPr>
          <a:xfrm>
            <a:off x="0" y="3833184"/>
            <a:ext cx="12021082" cy="34046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r">
              <a:buFont typeface="Wingdings" panose="05000000000000000000" pitchFamily="2" charset="2"/>
              <a:buChar char="v"/>
            </a:pPr>
            <a:r>
              <a:rPr lang="ko-KR" altLang="en-US" sz="1200" dirty="0">
                <a:solidFill>
                  <a:schemeClr val="bg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작성자 </a:t>
            </a:r>
            <a:r>
              <a:rPr lang="en-US" altLang="ko-KR" sz="1200" dirty="0">
                <a:solidFill>
                  <a:schemeClr val="bg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: </a:t>
            </a:r>
            <a:r>
              <a:rPr lang="ko-KR" altLang="en-US" sz="1200" dirty="0" err="1">
                <a:solidFill>
                  <a:schemeClr val="bg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자유시간쿠키맛</a:t>
            </a:r>
            <a:endParaRPr lang="en-US" altLang="ko-KR" sz="1200" dirty="0">
              <a:solidFill>
                <a:schemeClr val="bg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56CA4F-803A-4582-AD95-26B6D72B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172" y="3097609"/>
            <a:ext cx="10898910" cy="662781"/>
          </a:xfrm>
        </p:spPr>
        <p:txBody>
          <a:bodyPr/>
          <a:lstStyle/>
          <a:p>
            <a:pPr algn="r"/>
            <a:r>
              <a:rPr lang="en-US" altLang="ko-KR" sz="36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WK_</a:t>
            </a:r>
            <a:r>
              <a:rPr lang="ko-KR" altLang="en-US" sz="36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메인 로비 기능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E813175-54B7-60A7-AC78-D9A5F62E7ADC}"/>
              </a:ext>
            </a:extLst>
          </p:cNvPr>
          <p:cNvCxnSpPr>
            <a:cxnSpLocks/>
          </p:cNvCxnSpPr>
          <p:nvPr/>
        </p:nvCxnSpPr>
        <p:spPr>
          <a:xfrm>
            <a:off x="6342845" y="3760390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89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88D97-5014-4FF6-B0B5-4F339B9B1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60960"/>
            <a:ext cx="7105650" cy="510379"/>
          </a:xfrm>
        </p:spPr>
        <p:txBody>
          <a:bodyPr/>
          <a:lstStyle/>
          <a:p>
            <a:pPr algn="l"/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History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A4BF077-4CDA-2EE2-8A21-2CFCC3DC0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01247"/>
              </p:ext>
            </p:extLst>
          </p:nvPr>
        </p:nvGraphicFramePr>
        <p:xfrm>
          <a:off x="276224" y="780626"/>
          <a:ext cx="10435054" cy="44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68">
                  <a:extLst>
                    <a:ext uri="{9D8B030D-6E8A-4147-A177-3AD203B41FA5}">
                      <a16:colId xmlns:a16="http://schemas.microsoft.com/office/drawing/2014/main" val="1695992557"/>
                    </a:ext>
                  </a:extLst>
                </a:gridCol>
                <a:gridCol w="1482408">
                  <a:extLst>
                    <a:ext uri="{9D8B030D-6E8A-4147-A177-3AD203B41FA5}">
                      <a16:colId xmlns:a16="http://schemas.microsoft.com/office/drawing/2014/main" val="4285672121"/>
                    </a:ext>
                  </a:extLst>
                </a:gridCol>
                <a:gridCol w="5311650">
                  <a:extLst>
                    <a:ext uri="{9D8B030D-6E8A-4147-A177-3AD203B41FA5}">
                      <a16:colId xmlns:a16="http://schemas.microsoft.com/office/drawing/2014/main" val="3868522745"/>
                    </a:ext>
                  </a:extLst>
                </a:gridCol>
                <a:gridCol w="3189828">
                  <a:extLst>
                    <a:ext uri="{9D8B030D-6E8A-4147-A177-3AD203B41FA5}">
                      <a16:colId xmlns:a16="http://schemas.microsoft.com/office/drawing/2014/main" val="3446523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Num</a:t>
                      </a:r>
                      <a:endParaRPr lang="ko-KR" altLang="en-US" sz="900" b="1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815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1</a:t>
                      </a:r>
                      <a:endParaRPr lang="ko-KR" altLang="en-US" sz="800" b="0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자유시간쿠키맛</a:t>
                      </a:r>
                      <a:endParaRPr lang="ko-KR" altLang="en-US" sz="800" b="0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초안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+mj-cs"/>
                        </a:rPr>
                        <a:t>2023 / 11 / 05</a:t>
                      </a:r>
                      <a:endParaRPr lang="ko-KR" altLang="en-US" sz="800" b="0" i="0" kern="120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362817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06FEDCB-C9B1-5D42-3793-9F9DB5C5C427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9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5" y="60960"/>
            <a:ext cx="7105650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레퍼런스 자료 및 기획 방향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8372E81-58AB-E5DC-74EA-34F8F6A592EC}"/>
              </a:ext>
            </a:extLst>
          </p:cNvPr>
          <p:cNvGrpSpPr/>
          <p:nvPr/>
        </p:nvGrpSpPr>
        <p:grpSpPr>
          <a:xfrm>
            <a:off x="1036301" y="1477294"/>
            <a:ext cx="9727307" cy="3836681"/>
            <a:chOff x="985501" y="1985165"/>
            <a:chExt cx="9727307" cy="3836681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DF8566A-C926-BB55-CEE2-201BA8F45695}"/>
                </a:ext>
              </a:extLst>
            </p:cNvPr>
            <p:cNvSpPr/>
            <p:nvPr/>
          </p:nvSpPr>
          <p:spPr>
            <a:xfrm>
              <a:off x="985501" y="1985165"/>
              <a:ext cx="4279291" cy="121427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최초 게임 진입 시 마주하는 화면으로</a:t>
              </a:r>
              <a:r>
                <a: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, </a:t>
              </a: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다양한 컨텐츠에 진입할 수 있는 기능을 담은 구간</a:t>
              </a:r>
              <a:endPara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>
                <a:defRPr/>
              </a:pPr>
              <a:endPara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모바일 게임과는 다른 역할 수행</a:t>
              </a:r>
              <a:endPara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628650" lvl="1" indent="-171450">
                <a:buFont typeface="Wingdings" panose="05000000000000000000" pitchFamily="2" charset="2"/>
                <a:buChar char="ü"/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계속 틀어 둘 수 없는 </a:t>
              </a:r>
              <a:r>
                <a: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PC</a:t>
              </a: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플랫폼 특성 상</a:t>
              </a:r>
              <a:r>
                <a: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, </a:t>
              </a: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보이는 것 뿐만 아닌 </a:t>
              </a:r>
              <a:r>
                <a:rPr lang="ko-KR" altLang="en-US" sz="900" b="1" dirty="0">
                  <a:solidFill>
                    <a:schemeClr val="accent6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실질적인 의미가 필요</a:t>
              </a:r>
              <a:endParaRPr lang="ko-KR" altLang="en-US" sz="800" b="1" dirty="0">
                <a:solidFill>
                  <a:schemeClr val="accent6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>
                <a:defRPr/>
              </a:pPr>
              <a:endPara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일종의 트로피 전시관 형태</a:t>
              </a:r>
              <a:endPara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628650" lvl="1" indent="-171450">
                <a:buFont typeface="Wingdings" panose="05000000000000000000" pitchFamily="2" charset="2"/>
                <a:buChar char="ü"/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자신이 클리어 한 메인 스토리 내에서의 일종의 </a:t>
              </a:r>
              <a:r>
                <a:rPr lang="ko-KR" altLang="en-US" sz="900" b="1" dirty="0">
                  <a:solidFill>
                    <a:schemeClr val="accent6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전리품 개념</a:t>
              </a: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으로 작용</a:t>
              </a:r>
              <a:endPara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628650" lvl="1" indent="-171450">
                <a:buFont typeface="Wingdings" panose="05000000000000000000" pitchFamily="2" charset="2"/>
                <a:buChar char="ü"/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그 중 캐릭터 포인트 부여를 통해 자신이 꺼내고 싶은 캐릭터 선택</a:t>
              </a:r>
              <a:endPara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>
                <a:defRPr/>
              </a:pPr>
              <a:endParaRPr lang="ko-KR" altLang="en-US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별도의 </a:t>
              </a:r>
              <a:r>
                <a:rPr lang="ko-KR" altLang="en-US" sz="900" b="1" dirty="0">
                  <a:solidFill>
                    <a:schemeClr val="accent6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이야기 전달 방식으로의 활용</a:t>
              </a:r>
              <a:endParaRPr lang="en-US" altLang="ko-KR" sz="900" b="1" dirty="0">
                <a:solidFill>
                  <a:schemeClr val="accent6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628650" lvl="1" indent="-171450">
                <a:buFont typeface="Wingdings" panose="05000000000000000000" pitchFamily="2" charset="2"/>
                <a:buChar char="ü"/>
                <a:defRPr/>
              </a:pP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호감도</a:t>
              </a:r>
              <a:r>
                <a: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, </a:t>
              </a:r>
              <a:r>
                <a:rPr lang="ko-KR" altLang="en-US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캐릭터 획득에 따른 상호작용 보기 증가 등</a:t>
              </a:r>
              <a:endParaRPr lang="en-US" altLang="ko-KR" sz="8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46B4807-55B5-47B7-C0E8-0ED92B0E7114}"/>
                </a:ext>
              </a:extLst>
            </p:cNvPr>
            <p:cNvGrpSpPr/>
            <p:nvPr/>
          </p:nvGrpSpPr>
          <p:grpSpPr>
            <a:xfrm>
              <a:off x="985501" y="3599815"/>
              <a:ext cx="9727307" cy="2222031"/>
              <a:chOff x="276225" y="1256665"/>
              <a:chExt cx="9727307" cy="2222031"/>
            </a:xfrm>
          </p:grpSpPr>
          <p:pic>
            <p:nvPicPr>
              <p:cNvPr id="1026" name="Picture 2" descr="이미지">
                <a:extLst>
                  <a:ext uri="{FF2B5EF4-FFF2-40B4-BE49-F238E27FC236}">
                    <a16:creationId xmlns:a16="http://schemas.microsoft.com/office/drawing/2014/main" id="{94510707-5B39-E810-9220-097EAE9A4A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5927" y="1256666"/>
                <a:ext cx="2937605" cy="16506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이미지">
                <a:extLst>
                  <a:ext uri="{FF2B5EF4-FFF2-40B4-BE49-F238E27FC236}">
                    <a16:creationId xmlns:a16="http://schemas.microsoft.com/office/drawing/2014/main" id="{C40C5078-E926-6E26-18F9-436BBD69CC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7678" y="1256665"/>
                <a:ext cx="3533972" cy="16483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2022.08.19(금) | 쿠키런 킹덤 졸업 방송 - 헥사 방송일지">
                <a:extLst>
                  <a:ext uri="{FF2B5EF4-FFF2-40B4-BE49-F238E27FC236}">
                    <a16:creationId xmlns:a16="http://schemas.microsoft.com/office/drawing/2014/main" id="{4B0BF3CB-47A2-4FF7-0FCD-FA4EE46234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225" y="1261381"/>
                <a:ext cx="2924177" cy="16435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2AF355A-F6D8-51BE-019F-D5D4C56D3668}"/>
                  </a:ext>
                </a:extLst>
              </p:cNvPr>
              <p:cNvSpPr/>
              <p:nvPr/>
            </p:nvSpPr>
            <p:spPr>
              <a:xfrm>
                <a:off x="738959" y="2910501"/>
                <a:ext cx="1998709" cy="568195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900" b="1" dirty="0" err="1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쿠키런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 </a:t>
                </a:r>
                <a:r>
                  <a:rPr lang="ko-KR" altLang="en-US" sz="900" b="1" dirty="0" err="1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킹덤</a:t>
                </a:r>
                <a:endParaRPr lang="en-US" altLang="ko-KR" sz="900" b="1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  <a:p>
                <a:pPr marL="628650" lvl="1" indent="-171450"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쿼터 뷰 시점</a:t>
                </a:r>
                <a:endPara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  <a:p>
                <a:pPr marL="628650" lvl="1" indent="-171450"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메인 로비가 아닌 추가 컨텐츠</a:t>
                </a:r>
                <a:endPara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  <a:p>
                <a:pPr marL="628650" lvl="1" indent="-171450"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건설 및 개척을 통한 하우징 시스템</a:t>
                </a:r>
                <a:endPara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07C8EEFB-DD94-509D-F558-8E0D23B24889}"/>
                  </a:ext>
                </a:extLst>
              </p:cNvPr>
              <p:cNvSpPr/>
              <p:nvPr/>
            </p:nvSpPr>
            <p:spPr>
              <a:xfrm>
                <a:off x="3981441" y="2907978"/>
                <a:ext cx="2206445" cy="554899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900" b="1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리버스 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1999</a:t>
                </a:r>
              </a:p>
              <a:p>
                <a:pPr marL="628650" lvl="1" indent="-171450"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쿼터 뷰와 탑 뷰 사이의 시점</a:t>
                </a:r>
                <a:endPara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  <a:p>
                <a:pPr marL="628650" lvl="1" indent="-171450"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메인 로비가 아닌 추가 진입 컨텐츠</a:t>
                </a:r>
                <a:endPara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  <a:p>
                <a:pPr marL="628650" lvl="1" indent="-171450"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컨텐츠 진입 버튼 및 캐릭터 배치 기능</a:t>
                </a:r>
                <a:endPara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4799544-2737-ABBE-0D2B-8F0511AF856F}"/>
                  </a:ext>
                </a:extLst>
              </p:cNvPr>
              <p:cNvSpPr/>
              <p:nvPr/>
            </p:nvSpPr>
            <p:spPr>
              <a:xfrm>
                <a:off x="7435439" y="2910922"/>
                <a:ext cx="2198580" cy="549009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900" b="1" dirty="0" err="1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크루세이더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 퀘스트</a:t>
                </a:r>
                <a:endParaRPr lang="en-US" altLang="ko-KR" sz="900" b="1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  <a:p>
                <a:pPr marL="628650" lvl="1" indent="-171450"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사이드 뷰 시점</a:t>
                </a:r>
                <a:endPara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  <a:p>
                <a:pPr marL="628650" lvl="1" indent="-171450"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최초 게임 진입 시 마주하는 메인 로비 </a:t>
                </a:r>
                <a:endPara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  <a:p>
                <a:pPr marL="628650" lvl="1" indent="-171450"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모든 컨텐츠 진입 가능</a:t>
                </a:r>
                <a:endParaRPr lang="en-US" altLang="ko-KR" sz="800" dirty="0">
                  <a:solidFill>
                    <a:schemeClr val="bg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616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5" y="60960"/>
            <a:ext cx="7105650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메인 로비 기능 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1A8AD6-A49C-1BA5-D9F1-06533E53E58E}"/>
              </a:ext>
            </a:extLst>
          </p:cNvPr>
          <p:cNvSpPr/>
          <p:nvPr/>
        </p:nvSpPr>
        <p:spPr>
          <a:xfrm>
            <a:off x="442543" y="690780"/>
            <a:ext cx="2002689" cy="1863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주요 기능 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934D7826-D095-93A8-9178-A31BF3C2B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96" y="2036927"/>
            <a:ext cx="4461137" cy="249991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E4D1E8-4511-1C7E-1551-7EC8E3EDED39}"/>
              </a:ext>
            </a:extLst>
          </p:cNvPr>
          <p:cNvSpPr/>
          <p:nvPr/>
        </p:nvSpPr>
        <p:spPr>
          <a:xfrm>
            <a:off x="394696" y="971858"/>
            <a:ext cx="1052637" cy="251347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메인 스토리 진입 버튼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F31F5F-D042-6F79-189B-09D4A38B33A7}"/>
              </a:ext>
            </a:extLst>
          </p:cNvPr>
          <p:cNvSpPr/>
          <p:nvPr/>
        </p:nvSpPr>
        <p:spPr>
          <a:xfrm>
            <a:off x="1625091" y="971858"/>
            <a:ext cx="1052637" cy="251347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도감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2543A9-E414-1DCC-B315-646BDAA3FC47}"/>
              </a:ext>
            </a:extLst>
          </p:cNvPr>
          <p:cNvSpPr/>
          <p:nvPr/>
        </p:nvSpPr>
        <p:spPr>
          <a:xfrm>
            <a:off x="2855485" y="971858"/>
            <a:ext cx="1052637" cy="251347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유저 정보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2B06C2-7413-5A95-1EDB-FE5A9EC6E7AB}"/>
              </a:ext>
            </a:extLst>
          </p:cNvPr>
          <p:cNvSpPr/>
          <p:nvPr/>
        </p:nvSpPr>
        <p:spPr>
          <a:xfrm>
            <a:off x="394696" y="1323239"/>
            <a:ext cx="1052637" cy="251347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옵션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BDE3FD-3FC8-BF2B-0A11-5F68881A361E}"/>
              </a:ext>
            </a:extLst>
          </p:cNvPr>
          <p:cNvSpPr/>
          <p:nvPr/>
        </p:nvSpPr>
        <p:spPr>
          <a:xfrm>
            <a:off x="1625091" y="1323239"/>
            <a:ext cx="1052637" cy="251347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로비 화면 설정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494106-D9FC-4D9E-2612-17C1DCA303E6}"/>
              </a:ext>
            </a:extLst>
          </p:cNvPr>
          <p:cNvSpPr/>
          <p:nvPr/>
        </p:nvSpPr>
        <p:spPr>
          <a:xfrm>
            <a:off x="2855485" y="1323239"/>
            <a:ext cx="1052637" cy="251347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DEM </a:t>
            </a:r>
            <a:r>
              <a:rPr lang="ko-KR" altLang="en-US" sz="900" b="1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커스텀</a:t>
            </a:r>
            <a:endParaRPr lang="ko-KR" altLang="en-US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55456E-8A0C-DBA7-8AA6-6EF294D84DEB}"/>
              </a:ext>
            </a:extLst>
          </p:cNvPr>
          <p:cNvSpPr/>
          <p:nvPr/>
        </p:nvSpPr>
        <p:spPr>
          <a:xfrm>
            <a:off x="394696" y="1680083"/>
            <a:ext cx="1052637" cy="251347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배치 캐릭터</a:t>
            </a:r>
            <a:endParaRPr lang="ko-KR" altLang="en-US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2EA0AF2-1B4E-F7FF-050F-518E7DCD0784}"/>
              </a:ext>
            </a:extLst>
          </p:cNvPr>
          <p:cNvSpPr/>
          <p:nvPr/>
        </p:nvSpPr>
        <p:spPr>
          <a:xfrm>
            <a:off x="333976" y="927666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591D9DE-3158-39AE-3DE5-52F99946165E}"/>
              </a:ext>
            </a:extLst>
          </p:cNvPr>
          <p:cNvSpPr/>
          <p:nvPr/>
        </p:nvSpPr>
        <p:spPr>
          <a:xfrm>
            <a:off x="1555900" y="927666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D028502-4509-A570-820A-F3C33AAEED1E}"/>
              </a:ext>
            </a:extLst>
          </p:cNvPr>
          <p:cNvSpPr/>
          <p:nvPr/>
        </p:nvSpPr>
        <p:spPr>
          <a:xfrm>
            <a:off x="2794765" y="927666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0B5C6B8-3F49-E867-671C-B22043BCFCAA}"/>
              </a:ext>
            </a:extLst>
          </p:cNvPr>
          <p:cNvSpPr/>
          <p:nvPr/>
        </p:nvSpPr>
        <p:spPr>
          <a:xfrm>
            <a:off x="333976" y="1267397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4AD847C-4CA4-352E-308B-F75FD5CC47E3}"/>
              </a:ext>
            </a:extLst>
          </p:cNvPr>
          <p:cNvSpPr/>
          <p:nvPr/>
        </p:nvSpPr>
        <p:spPr>
          <a:xfrm>
            <a:off x="1555900" y="1267397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7E5E268-F10F-6DD7-B116-ED47BFC6D36E}"/>
              </a:ext>
            </a:extLst>
          </p:cNvPr>
          <p:cNvSpPr/>
          <p:nvPr/>
        </p:nvSpPr>
        <p:spPr>
          <a:xfrm>
            <a:off x="2794765" y="1267397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800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2112F87-23AD-2F36-5AE3-D18EE33A562D}"/>
              </a:ext>
            </a:extLst>
          </p:cNvPr>
          <p:cNvSpPr/>
          <p:nvPr/>
        </p:nvSpPr>
        <p:spPr>
          <a:xfrm>
            <a:off x="333976" y="1619363"/>
            <a:ext cx="121440" cy="121440"/>
          </a:xfrm>
          <a:prstGeom prst="ellipse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800" b="1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B09E939-86BC-0DC5-3D3F-8C29B6F9F161}"/>
              </a:ext>
            </a:extLst>
          </p:cNvPr>
          <p:cNvCxnSpPr>
            <a:cxnSpLocks/>
          </p:cNvCxnSpPr>
          <p:nvPr/>
        </p:nvCxnSpPr>
        <p:spPr>
          <a:xfrm>
            <a:off x="6096000" y="739525"/>
            <a:ext cx="0" cy="5886655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1F7F56CC-1A68-7FA1-4300-01778EDB8ACF}"/>
              </a:ext>
            </a:extLst>
          </p:cNvPr>
          <p:cNvSpPr txBox="1">
            <a:spLocks/>
          </p:cNvSpPr>
          <p:nvPr/>
        </p:nvSpPr>
        <p:spPr>
          <a:xfrm>
            <a:off x="6309775" y="739525"/>
            <a:ext cx="5437726" cy="4182695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메인 스토리 진입 버튼</a:t>
            </a: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메인 스토리 세계관 선택 단계 진입</a:t>
            </a: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진입 이후 세계관 및 챕터 선택을 통해 </a:t>
            </a:r>
            <a:r>
              <a:rPr lang="en-US" altLang="ko-KR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In Game </a:t>
            </a: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진입 가능</a:t>
            </a:r>
            <a:r>
              <a:rPr lang="ko-KR" altLang="en-US" sz="5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br>
              <a:rPr lang="en-US" altLang="ko-KR" sz="5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endParaRPr lang="ko-KR" altLang="en-US" sz="5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도감</a:t>
            </a: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획득한 </a:t>
            </a:r>
            <a:r>
              <a:rPr lang="en-US" altLang="ko-KR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lang="ko-KR" altLang="en-US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캐릭터의 정보를 확인할 수 있는 기능</a:t>
            </a: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호감도를 비롯한 캐릭터 고유의 </a:t>
            </a: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정보</a:t>
            </a:r>
            <a:endParaRPr lang="en-US" altLang="ko-KR" sz="7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en-US" altLang="ko-KR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캐릭터 효과</a:t>
            </a:r>
            <a:r>
              <a:rPr lang="en-US" altLang="ko-KR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추가 스토리 등</a:t>
            </a:r>
            <a:endParaRPr lang="en-US" altLang="ko-KR" sz="7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유저 정보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접속한 유저의 </a:t>
            </a:r>
            <a:r>
              <a:rPr lang="ko-KR" altLang="en-US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정보</a:t>
            </a: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테두리</a:t>
            </a:r>
            <a:r>
              <a:rPr lang="en-US" altLang="ko-KR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플레이어 아이콘 등 획득한 치장품을 장착</a:t>
            </a: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존재 의의가 애매</a:t>
            </a: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700" dirty="0" err="1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치장품</a:t>
            </a: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or </a:t>
            </a: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전리품의 역할</a:t>
            </a:r>
            <a:endParaRPr lang="en-US" altLang="ko-KR" sz="7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lvl="1">
              <a:defRPr/>
            </a:pPr>
            <a:r>
              <a:rPr lang="en-US" altLang="ko-KR" sz="700" b="1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옵션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게임 종료 및 </a:t>
            </a:r>
            <a:r>
              <a:rPr lang="ko-KR" altLang="en-US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기타 설정 사항</a:t>
            </a: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사운드</a:t>
            </a:r>
            <a:r>
              <a:rPr lang="en-US" altLang="ko-KR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그래픽을 비롯한 다른 게임과 동일한 형태의 옵션 설정 기능 </a:t>
            </a:r>
            <a:r>
              <a:rPr lang="en-US" altLang="ko-KR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추후 상세 추가</a:t>
            </a:r>
            <a:r>
              <a:rPr lang="en-US" altLang="ko-KR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로비 화면 설정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어떤 로비 화면을 선택할 것인지 설정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배경 설정</a:t>
            </a:r>
            <a:endParaRPr lang="en-US" altLang="ko-KR" sz="7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배치 캐릭터 선택 등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커스텀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인 게임 내</a:t>
            </a:r>
            <a:r>
              <a:rPr lang="ko-KR" altLang="en-US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에서 적용될 </a:t>
            </a:r>
            <a:r>
              <a:rPr lang="en-US" altLang="ko-KR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DEM </a:t>
            </a:r>
            <a:r>
              <a:rPr lang="ko-KR" altLang="en-US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캐릭터 커스텀 </a:t>
            </a: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장착 </a:t>
            </a:r>
            <a:r>
              <a:rPr lang="en-US" altLang="ko-KR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/ </a:t>
            </a:r>
            <a:r>
              <a:rPr lang="ko-KR" altLang="en-US" sz="700" dirty="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강화 등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배치 캐릭터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[</a:t>
            </a:r>
            <a:r>
              <a:rPr lang="ko-KR" altLang="en-US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로비 화면 설정</a:t>
            </a:r>
            <a:r>
              <a:rPr lang="en-US" altLang="ko-KR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]</a:t>
            </a:r>
            <a:r>
              <a:rPr lang="ko-KR" altLang="en-US" sz="7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을 통해 로비에 배치된 캐릭터 모델링</a:t>
            </a: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터치 시 대화 상효작용이 가능한 형태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384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5" y="60960"/>
            <a:ext cx="7105650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메인 로비 배경 변경 기능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934D7826-D095-93A8-9178-A31BF3C2B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61" y="1283803"/>
            <a:ext cx="4461137" cy="2499910"/>
          </a:xfrm>
          <a:prstGeom prst="rect">
            <a:avLst/>
          </a:prstGeom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657816B9-2BA8-D1DB-0AC5-DA1533D55664}"/>
              </a:ext>
            </a:extLst>
          </p:cNvPr>
          <p:cNvGrpSpPr/>
          <p:nvPr/>
        </p:nvGrpSpPr>
        <p:grpSpPr>
          <a:xfrm>
            <a:off x="1080427" y="1588268"/>
            <a:ext cx="3253204" cy="1890979"/>
            <a:chOff x="1233176" y="3936001"/>
            <a:chExt cx="3253204" cy="189097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B79E42E-5233-B661-0EA1-B6DBBEF4333D}"/>
                </a:ext>
              </a:extLst>
            </p:cNvPr>
            <p:cNvSpPr/>
            <p:nvPr/>
          </p:nvSpPr>
          <p:spPr>
            <a:xfrm>
              <a:off x="1233176" y="3936001"/>
              <a:ext cx="3253204" cy="189097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0874E56-E9E4-55CF-795B-1E3E451D87C3}"/>
                </a:ext>
              </a:extLst>
            </p:cNvPr>
            <p:cNvSpPr/>
            <p:nvPr/>
          </p:nvSpPr>
          <p:spPr>
            <a:xfrm>
              <a:off x="1351947" y="4266495"/>
              <a:ext cx="697574" cy="166959"/>
            </a:xfrm>
            <a:prstGeom prst="rect">
              <a:avLst/>
            </a:prstGeom>
            <a:solidFill>
              <a:schemeClr val="accent6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/>
                <a:t>1</a:t>
              </a:r>
              <a:r>
                <a:rPr lang="ko-KR" altLang="en-US" sz="700" dirty="0"/>
                <a:t>번 세계관 이름</a:t>
              </a:r>
              <a:endParaRPr lang="ko-KR" altLang="en-US" sz="6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7AAF0-FAA1-AA9B-11B6-F7A6595FFCD7}"/>
                </a:ext>
              </a:extLst>
            </p:cNvPr>
            <p:cNvSpPr/>
            <p:nvPr/>
          </p:nvSpPr>
          <p:spPr>
            <a:xfrm>
              <a:off x="1351947" y="4430098"/>
              <a:ext cx="535336" cy="16695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500" dirty="0"/>
                <a:t>2</a:t>
              </a:r>
              <a:r>
                <a:rPr lang="ko-KR" altLang="en-US" sz="500" dirty="0"/>
                <a:t>번 세계관 이름</a:t>
              </a:r>
              <a:endParaRPr lang="ko-KR" altLang="en-US" sz="4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EA7E31-D341-EF81-95ED-C660DC8D2027}"/>
                </a:ext>
              </a:extLst>
            </p:cNvPr>
            <p:cNvSpPr/>
            <p:nvPr/>
          </p:nvSpPr>
          <p:spPr>
            <a:xfrm>
              <a:off x="1351947" y="4593701"/>
              <a:ext cx="535336" cy="16695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500" dirty="0"/>
                <a:t>3</a:t>
              </a:r>
              <a:r>
                <a:rPr lang="ko-KR" altLang="en-US" sz="500" dirty="0"/>
                <a:t>번 세계관 이름</a:t>
              </a:r>
              <a:endParaRPr lang="ko-KR" altLang="en-US" sz="4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C3112A3-543C-3BE1-69DF-E4451EEB51A1}"/>
                </a:ext>
              </a:extLst>
            </p:cNvPr>
            <p:cNvSpPr/>
            <p:nvPr/>
          </p:nvSpPr>
          <p:spPr>
            <a:xfrm>
              <a:off x="1351947" y="4757304"/>
              <a:ext cx="535336" cy="16695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500" dirty="0"/>
                <a:t>4</a:t>
              </a:r>
              <a:r>
                <a:rPr lang="ko-KR" altLang="en-US" sz="500" dirty="0"/>
                <a:t>번 세계관 이름</a:t>
              </a:r>
              <a:endParaRPr lang="ko-KR" altLang="en-US" sz="4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86CE88C-8A52-EE49-7F26-715992436DB8}"/>
                </a:ext>
              </a:extLst>
            </p:cNvPr>
            <p:cNvSpPr/>
            <p:nvPr/>
          </p:nvSpPr>
          <p:spPr>
            <a:xfrm>
              <a:off x="1351947" y="4920907"/>
              <a:ext cx="535336" cy="16695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500" dirty="0"/>
                <a:t>5</a:t>
              </a:r>
              <a:r>
                <a:rPr lang="ko-KR" altLang="en-US" sz="500" dirty="0"/>
                <a:t>번 세계관 이름</a:t>
              </a:r>
              <a:endParaRPr lang="ko-KR" altLang="en-US" sz="4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B9142B6-9690-3693-28A6-6FFE85C9656A}"/>
                </a:ext>
              </a:extLst>
            </p:cNvPr>
            <p:cNvSpPr/>
            <p:nvPr/>
          </p:nvSpPr>
          <p:spPr>
            <a:xfrm>
              <a:off x="1351947" y="5248113"/>
              <a:ext cx="535336" cy="16695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500" dirty="0"/>
                <a:t>7</a:t>
              </a:r>
              <a:r>
                <a:rPr lang="ko-KR" altLang="en-US" sz="500" dirty="0"/>
                <a:t>번 세계관 이름</a:t>
              </a:r>
              <a:endParaRPr lang="ko-KR" altLang="en-US" sz="4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CAEE3CE-5AEB-5470-2118-3A5067343BE1}"/>
                </a:ext>
              </a:extLst>
            </p:cNvPr>
            <p:cNvSpPr/>
            <p:nvPr/>
          </p:nvSpPr>
          <p:spPr>
            <a:xfrm>
              <a:off x="1351947" y="5411716"/>
              <a:ext cx="535336" cy="16695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500" dirty="0"/>
                <a:t>8</a:t>
              </a:r>
              <a:r>
                <a:rPr lang="ko-KR" altLang="en-US" sz="500" dirty="0"/>
                <a:t>번 세계관 이름</a:t>
              </a:r>
              <a:endParaRPr lang="ko-KR" altLang="en-US" sz="4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FDC26AF-E39F-22DA-BF66-E6D171B98033}"/>
                </a:ext>
              </a:extLst>
            </p:cNvPr>
            <p:cNvSpPr/>
            <p:nvPr/>
          </p:nvSpPr>
          <p:spPr>
            <a:xfrm>
              <a:off x="1351947" y="5084510"/>
              <a:ext cx="535336" cy="16695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500" dirty="0"/>
                <a:t>6</a:t>
              </a:r>
              <a:r>
                <a:rPr lang="ko-KR" altLang="en-US" sz="500" dirty="0"/>
                <a:t>번 세계관 이름</a:t>
              </a:r>
              <a:endParaRPr lang="ko-KR" altLang="en-US" sz="400" dirty="0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3C254357-215E-B6CA-ACDA-E3E7FB060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1947" y="4017096"/>
              <a:ext cx="624782" cy="198574"/>
            </a:xfrm>
            <a:prstGeom prst="rect">
              <a:avLst/>
            </a:prstGeom>
          </p:spPr>
        </p:pic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3396C76-2DBC-FF70-372B-3895773F5105}"/>
                </a:ext>
              </a:extLst>
            </p:cNvPr>
            <p:cNvCxnSpPr>
              <a:cxnSpLocks/>
            </p:cNvCxnSpPr>
            <p:nvPr/>
          </p:nvCxnSpPr>
          <p:spPr>
            <a:xfrm>
              <a:off x="2133600" y="3988099"/>
              <a:ext cx="0" cy="17779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4C64997-0A77-1B83-BC17-F2519EBD00B3}"/>
                </a:ext>
              </a:extLst>
            </p:cNvPr>
            <p:cNvSpPr/>
            <p:nvPr/>
          </p:nvSpPr>
          <p:spPr>
            <a:xfrm>
              <a:off x="2227548" y="4456630"/>
              <a:ext cx="306101" cy="36798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400" dirty="0"/>
                <a:t>획득 </a:t>
              </a:r>
              <a:r>
                <a:rPr lang="en-US" altLang="ko-KR" sz="400" dirty="0"/>
                <a:t>DEM</a:t>
              </a:r>
            </a:p>
            <a:p>
              <a:pPr algn="ctr"/>
              <a:r>
                <a:rPr lang="ko-KR" altLang="en-US" sz="400" dirty="0"/>
                <a:t>캐릭터</a:t>
              </a:r>
              <a:endParaRPr lang="en-US" altLang="ko-KR" sz="400" dirty="0"/>
            </a:p>
            <a:p>
              <a:pPr algn="ctr"/>
              <a:r>
                <a:rPr lang="en-US" altLang="ko-KR" sz="300" dirty="0"/>
                <a:t>(</a:t>
              </a:r>
              <a:r>
                <a:rPr lang="ko-KR" altLang="en-US" sz="300" dirty="0"/>
                <a:t>캐릭터 이미지</a:t>
              </a:r>
              <a:r>
                <a:rPr lang="en-US" altLang="ko-KR" sz="300" dirty="0"/>
                <a:t>)</a:t>
              </a:r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소모 포인트</a:t>
              </a:r>
              <a:endParaRPr lang="en-US" altLang="ko-KR" sz="300" dirty="0"/>
            </a:p>
            <a:p>
              <a:pPr algn="ctr"/>
              <a:r>
                <a:rPr lang="en-US" altLang="ko-KR" sz="300" dirty="0"/>
                <a:t>5P</a:t>
              </a:r>
              <a:endParaRPr lang="ko-KR" altLang="en-US" sz="200" dirty="0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09268BB6-6F06-ED24-3D0C-37CE90CCAC7F}"/>
                </a:ext>
              </a:extLst>
            </p:cNvPr>
            <p:cNvSpPr/>
            <p:nvPr/>
          </p:nvSpPr>
          <p:spPr>
            <a:xfrm>
              <a:off x="2227549" y="4068159"/>
              <a:ext cx="2217452" cy="12282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4BBF30C-D4C5-1288-F1FE-C13316F92384}"/>
                </a:ext>
              </a:extLst>
            </p:cNvPr>
            <p:cNvSpPr/>
            <p:nvPr/>
          </p:nvSpPr>
          <p:spPr>
            <a:xfrm>
              <a:off x="2244073" y="3979914"/>
              <a:ext cx="1045429" cy="74364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500" dirty="0"/>
                <a:t>캐릭터 배치 포인트 </a:t>
              </a:r>
              <a:r>
                <a:rPr lang="en-US" altLang="ko-KR" sz="500" dirty="0"/>
                <a:t>5 / 100</a:t>
              </a:r>
              <a:endParaRPr lang="ko-KR" altLang="en-US" sz="400" dirty="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2A1E7802-922C-3B08-EC2A-4E78FE25164D}"/>
                </a:ext>
              </a:extLst>
            </p:cNvPr>
            <p:cNvSpPr/>
            <p:nvPr/>
          </p:nvSpPr>
          <p:spPr>
            <a:xfrm>
              <a:off x="2244073" y="4083432"/>
              <a:ext cx="193165" cy="92281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EC68782-E38C-04EA-2925-A64555580F3B}"/>
                </a:ext>
              </a:extLst>
            </p:cNvPr>
            <p:cNvSpPr/>
            <p:nvPr/>
          </p:nvSpPr>
          <p:spPr>
            <a:xfrm>
              <a:off x="2563490" y="4456630"/>
              <a:ext cx="306101" cy="36798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400" dirty="0"/>
                <a:t>획득 </a:t>
              </a:r>
              <a:r>
                <a:rPr lang="en-US" altLang="ko-KR" sz="400" dirty="0"/>
                <a:t>DEM</a:t>
              </a:r>
            </a:p>
            <a:p>
              <a:pPr algn="ctr"/>
              <a:r>
                <a:rPr lang="ko-KR" altLang="en-US" sz="400" dirty="0"/>
                <a:t>캐릭터</a:t>
              </a:r>
              <a:endParaRPr lang="en-US" altLang="ko-KR" sz="400" dirty="0"/>
            </a:p>
            <a:p>
              <a:pPr algn="ctr"/>
              <a:r>
                <a:rPr lang="en-US" altLang="ko-KR" sz="300" dirty="0"/>
                <a:t>(</a:t>
              </a:r>
              <a:r>
                <a:rPr lang="ko-KR" altLang="en-US" sz="300" dirty="0"/>
                <a:t>캐릭터 이미지</a:t>
              </a:r>
              <a:r>
                <a:rPr lang="en-US" altLang="ko-KR" sz="300" dirty="0"/>
                <a:t>)</a:t>
              </a:r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소모 포인트</a:t>
              </a:r>
              <a:endParaRPr lang="en-US" altLang="ko-KR" sz="300" dirty="0"/>
            </a:p>
            <a:p>
              <a:pPr algn="ctr"/>
              <a:r>
                <a:rPr lang="en-US" altLang="ko-KR" sz="300" dirty="0"/>
                <a:t>5P</a:t>
              </a:r>
              <a:endParaRPr lang="ko-KR" altLang="en-US" sz="200" dirty="0"/>
            </a:p>
          </p:txBody>
        </p:sp>
        <p:pic>
          <p:nvPicPr>
            <p:cNvPr id="2050" name="Picture 2" descr="Check mark ">
              <a:extLst>
                <a:ext uri="{FF2B5EF4-FFF2-40B4-BE49-F238E27FC236}">
                  <a16:creationId xmlns:a16="http://schemas.microsoft.com/office/drawing/2014/main" id="{A731132D-A9B9-C324-3675-BD216C0F71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962" y="4361306"/>
              <a:ext cx="158986" cy="1589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Sort ">
              <a:extLst>
                <a:ext uri="{FF2B5EF4-FFF2-40B4-BE49-F238E27FC236}">
                  <a16:creationId xmlns:a16="http://schemas.microsoft.com/office/drawing/2014/main" id="{36E6A362-F3FE-CF18-DC8C-1B3CFCAEC7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0735" y="4211856"/>
              <a:ext cx="153705" cy="153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C979835C-4B57-84CE-10A9-FF848C473E48}"/>
                </a:ext>
              </a:extLst>
            </p:cNvPr>
            <p:cNvSpPr/>
            <p:nvPr/>
          </p:nvSpPr>
          <p:spPr>
            <a:xfrm>
              <a:off x="2407796" y="4246355"/>
              <a:ext cx="299234" cy="8389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00" b="1" dirty="0">
                  <a:solidFill>
                    <a:schemeClr val="tx1"/>
                  </a:solidFill>
                </a:rPr>
                <a:t>획득 순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1546C8FA-6BBC-33EE-82F4-307A82D4A842}"/>
                </a:ext>
              </a:extLst>
            </p:cNvPr>
            <p:cNvSpPr/>
            <p:nvPr/>
          </p:nvSpPr>
          <p:spPr>
            <a:xfrm>
              <a:off x="2723496" y="4246355"/>
              <a:ext cx="299234" cy="8389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3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3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300" b="1" dirty="0">
                  <a:solidFill>
                    <a:schemeClr val="tx1"/>
                  </a:solidFill>
                </a:rPr>
                <a:t>순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F383F5A6-7189-90F2-DAC7-439C2EF169CB}"/>
                </a:ext>
              </a:extLst>
            </p:cNvPr>
            <p:cNvSpPr/>
            <p:nvPr/>
          </p:nvSpPr>
          <p:spPr>
            <a:xfrm>
              <a:off x="3950195" y="5616703"/>
              <a:ext cx="481919" cy="163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</a:rPr>
                <a:t>저장</a:t>
              </a: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D604B192-2554-6955-139C-05D028F222B5}"/>
                </a:ext>
              </a:extLst>
            </p:cNvPr>
            <p:cNvSpPr/>
            <p:nvPr/>
          </p:nvSpPr>
          <p:spPr>
            <a:xfrm>
              <a:off x="3435915" y="5616703"/>
              <a:ext cx="481919" cy="163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</a:rPr>
                <a:t>취소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D8FAB25-BC28-3F99-AAA7-D877F4E857C0}"/>
                </a:ext>
              </a:extLst>
            </p:cNvPr>
            <p:cNvSpPr/>
            <p:nvPr/>
          </p:nvSpPr>
          <p:spPr>
            <a:xfrm>
              <a:off x="1351947" y="5575196"/>
              <a:ext cx="535336" cy="16695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500" dirty="0"/>
                <a:t>9</a:t>
              </a:r>
              <a:r>
                <a:rPr lang="ko-KR" altLang="en-US" sz="500" dirty="0"/>
                <a:t>번 세계관 이름</a:t>
              </a:r>
              <a:endParaRPr lang="ko-KR" altLang="en-US" sz="400" dirty="0"/>
            </a:p>
          </p:txBody>
        </p:sp>
      </p:grpSp>
      <p:sp>
        <p:nvSpPr>
          <p:cNvPr id="54" name="제목 1">
            <a:extLst>
              <a:ext uri="{FF2B5EF4-FFF2-40B4-BE49-F238E27FC236}">
                <a16:creationId xmlns:a16="http://schemas.microsoft.com/office/drawing/2014/main" id="{33BAC7D4-30C7-6562-A446-66D3B4956A85}"/>
              </a:ext>
            </a:extLst>
          </p:cNvPr>
          <p:cNvSpPr txBox="1">
            <a:spLocks/>
          </p:cNvSpPr>
          <p:nvPr/>
        </p:nvSpPr>
        <p:spPr>
          <a:xfrm>
            <a:off x="6309775" y="739525"/>
            <a:ext cx="5437726" cy="4182695"/>
          </a:xfrm>
          <a:prstGeom prst="rect">
            <a:avLst/>
          </a:prstGeom>
        </p:spPr>
        <p:txBody>
          <a:bodyPr lIns="0" tIns="0" rIns="0" bIns="0" anchor="t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적용 방식</a:t>
            </a:r>
            <a:br>
              <a:rPr lang="en-US" altLang="ko-KR" sz="105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endParaRPr lang="en-US" altLang="ko-KR" sz="7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세계관 별 메인 로비 제작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여러 배경 선택 가능</a:t>
            </a:r>
            <a:b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로비 화면 내 배경 선택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UI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를 통해 교체 기능 활용</a:t>
            </a: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각 로비 화면 별 캐릭터 배치 조정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UI</a:t>
            </a: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동일한 세계관 내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,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캐릭터 배치 수치 공유</a:t>
            </a:r>
            <a:b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한정된 캐릭터 배치 한정 인원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자신이 배치하고자 하는 캐릭터 선택</a:t>
            </a:r>
            <a:endParaRPr lang="en-US" altLang="ko-KR" sz="5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진입 시 선택 세계관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마지막으로 저장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,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현재 메인 로비에 설정된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세계관 자동 선택 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lvl="1">
              <a:defRPr/>
            </a:pPr>
            <a:endParaRPr kumimoji="0" lang="en-US" altLang="ko-KR" sz="7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데이터 적용 방식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세계관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배경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ID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추가</a:t>
            </a:r>
            <a:endParaRPr lang="en-US" altLang="ko-KR" sz="7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해금 조건 추가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</a:b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캐릭터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배치 가능 세계관 배경 지정 값</a:t>
            </a:r>
            <a:endParaRPr lang="en-US" altLang="ko-KR" sz="7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배치 시 </a:t>
            </a: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포인트 소모 값</a:t>
            </a:r>
            <a:endParaRPr lang="en-US" altLang="ko-KR" sz="7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기본 상호작용 </a:t>
            </a: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텍스트 </a:t>
            </a:r>
            <a:r>
              <a:rPr lang="en-US" altLang="ko-KR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n</a:t>
            </a: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특수 상호작용 텍스트 </a:t>
            </a:r>
            <a:r>
              <a:rPr lang="en-US" altLang="ko-KR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n</a:t>
            </a: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터치 시 확률 별 대사 노출 </a:t>
            </a:r>
            <a:r>
              <a:rPr lang="en-US" altLang="ko-KR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or </a:t>
            </a: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높은 우선 순위 별 상호작용 대사 변경</a:t>
            </a:r>
            <a:endParaRPr lang="en-US" altLang="ko-KR" sz="7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7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세계관 배경</a:t>
            </a: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배치 한계 포인트</a:t>
            </a:r>
            <a:endParaRPr lang="en-US" altLang="ko-KR" sz="7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7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특수 상호작용 대사</a:t>
            </a:r>
            <a:endParaRPr lang="en-US" altLang="ko-KR" sz="7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특수 상호작용 조건 </a:t>
            </a:r>
            <a:r>
              <a:rPr lang="en-US" altLang="ko-KR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n / </a:t>
            </a: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특정 캐릭터 획득 및 세계관 해금 등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  <a:p>
            <a:pPr marL="628650" lvl="1" indent="-171450">
              <a:buFont typeface="Wingdings" panose="05000000000000000000" pitchFamily="2" charset="2"/>
              <a:buChar char="ü"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특수 상호작용 </a:t>
            </a:r>
            <a:r>
              <a:rPr lang="ko-KR" altLang="en-US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텍스트 </a:t>
            </a:r>
            <a:r>
              <a:rPr lang="en-US" altLang="ko-KR" sz="700" dirty="0">
                <a:solidFill>
                  <a:prstClr val="white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n</a:t>
            </a:r>
            <a:endParaRPr lang="en-US" altLang="ko-KR" sz="500" dirty="0">
              <a:solidFill>
                <a:prstClr val="white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66AEBA5-79D2-CCAB-D3B5-68244814274D}"/>
              </a:ext>
            </a:extLst>
          </p:cNvPr>
          <p:cNvCxnSpPr>
            <a:cxnSpLocks/>
          </p:cNvCxnSpPr>
          <p:nvPr/>
        </p:nvCxnSpPr>
        <p:spPr>
          <a:xfrm>
            <a:off x="6096000" y="739525"/>
            <a:ext cx="0" cy="5886655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28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1AD3464-BB9F-E4E4-8652-56FF5BE3F606}"/>
              </a:ext>
            </a:extLst>
          </p:cNvPr>
          <p:cNvSpPr txBox="1">
            <a:spLocks/>
          </p:cNvSpPr>
          <p:nvPr/>
        </p:nvSpPr>
        <p:spPr>
          <a:xfrm>
            <a:off x="276225" y="60960"/>
            <a:ext cx="7105650" cy="510379"/>
          </a:xfrm>
          <a:prstGeom prst="rect">
            <a:avLst/>
          </a:prstGeom>
        </p:spPr>
        <p:txBody>
          <a:bodyPr anchor="ctr"/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0" i="0" kern="1200">
                <a:solidFill>
                  <a:schemeClr val="bg1"/>
                </a:solidFill>
                <a:latin typeface="+mj-lt"/>
                <a:ea typeface="빛의 계승자 Bold" panose="020B0600000101010101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로비 내 배치 캐릭터 특수 상호작용 플로우 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(</a:t>
            </a:r>
            <a:r>
              <a:rPr lang="ko-KR" altLang="en-US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예시</a:t>
            </a:r>
            <a:r>
              <a:rPr lang="en-US" altLang="ko-KR" sz="24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)</a:t>
            </a:r>
            <a:endParaRPr lang="ko-KR" altLang="en-US" sz="24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75409E-551F-B820-378A-AAAEBB54491A}"/>
              </a:ext>
            </a:extLst>
          </p:cNvPr>
          <p:cNvCxnSpPr>
            <a:cxnSpLocks/>
          </p:cNvCxnSpPr>
          <p:nvPr/>
        </p:nvCxnSpPr>
        <p:spPr>
          <a:xfrm>
            <a:off x="0" y="605549"/>
            <a:ext cx="584915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7" name="그룹 1246">
            <a:extLst>
              <a:ext uri="{FF2B5EF4-FFF2-40B4-BE49-F238E27FC236}">
                <a16:creationId xmlns:a16="http://schemas.microsoft.com/office/drawing/2014/main" id="{85E7B79D-6185-D4EA-09C7-1A458B51020E}"/>
              </a:ext>
            </a:extLst>
          </p:cNvPr>
          <p:cNvGrpSpPr/>
          <p:nvPr/>
        </p:nvGrpSpPr>
        <p:grpSpPr>
          <a:xfrm>
            <a:off x="1789607" y="755676"/>
            <a:ext cx="8612786" cy="5828749"/>
            <a:chOff x="385163" y="819176"/>
            <a:chExt cx="8612786" cy="582874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EA45D81-948B-4430-586C-F88FACE3DD83}"/>
                </a:ext>
              </a:extLst>
            </p:cNvPr>
            <p:cNvSpPr/>
            <p:nvPr/>
          </p:nvSpPr>
          <p:spPr>
            <a:xfrm>
              <a:off x="2067759" y="844990"/>
              <a:ext cx="1157901" cy="276482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로비 화면 내 </a:t>
              </a:r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[</a:t>
              </a: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로비 꾸미기</a:t>
              </a:r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]</a:t>
              </a:r>
            </a:p>
            <a:p>
              <a:pPr algn="ctr"/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버튼 상호작용</a:t>
              </a:r>
              <a:endParaRPr lang="ko-KR" altLang="en-US" sz="1400" b="1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B22BC59-1287-A826-5426-C5800B916D9B}"/>
                </a:ext>
              </a:extLst>
            </p:cNvPr>
            <p:cNvSpPr/>
            <p:nvPr/>
          </p:nvSpPr>
          <p:spPr>
            <a:xfrm>
              <a:off x="2067759" y="1263236"/>
              <a:ext cx="1157901" cy="27648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로비 꾸미기 팝업 창 생성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D3D0117-D84D-1EB9-5B63-CF5FDD2A0834}"/>
                </a:ext>
              </a:extLst>
            </p:cNvPr>
            <p:cNvSpPr/>
            <p:nvPr/>
          </p:nvSpPr>
          <p:spPr>
            <a:xfrm>
              <a:off x="667019" y="819176"/>
              <a:ext cx="594186" cy="188841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행동</a:t>
              </a:r>
              <a:endParaRPr lang="ko-KR" altLang="en-US" sz="1400" b="1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79F94ED-B0CC-F222-9C05-C7B671F28307}"/>
                </a:ext>
              </a:extLst>
            </p:cNvPr>
            <p:cNvSpPr/>
            <p:nvPr/>
          </p:nvSpPr>
          <p:spPr>
            <a:xfrm>
              <a:off x="667019" y="1139517"/>
              <a:ext cx="594186" cy="188841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조건</a:t>
              </a:r>
              <a:endParaRPr lang="ko-KR" altLang="en-US" sz="1400" b="1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2F40080-AF78-7931-6C4D-F082E50FB095}"/>
                </a:ext>
              </a:extLst>
            </p:cNvPr>
            <p:cNvSpPr/>
            <p:nvPr/>
          </p:nvSpPr>
          <p:spPr>
            <a:xfrm>
              <a:off x="667019" y="1429518"/>
              <a:ext cx="594186" cy="188841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결과</a:t>
              </a:r>
              <a:endParaRPr lang="ko-KR" altLang="en-US" sz="1400" b="1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3E06ECA-7487-F9D4-993E-926EECD088F2}"/>
                </a:ext>
              </a:extLst>
            </p:cNvPr>
            <p:cNvSpPr/>
            <p:nvPr/>
          </p:nvSpPr>
          <p:spPr>
            <a:xfrm>
              <a:off x="2067759" y="1681482"/>
              <a:ext cx="1157901" cy="276482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[2</a:t>
              </a: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번 세계관</a:t>
              </a:r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]</a:t>
              </a: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 버튼 상호작용</a:t>
              </a:r>
              <a:endParaRPr lang="ko-KR" altLang="en-US" sz="1400" b="1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6FCDA8-2619-7E3F-1698-09A550FD88C9}"/>
                </a:ext>
              </a:extLst>
            </p:cNvPr>
            <p:cNvSpPr/>
            <p:nvPr/>
          </p:nvSpPr>
          <p:spPr>
            <a:xfrm>
              <a:off x="2067759" y="2517974"/>
              <a:ext cx="1157901" cy="276482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[</a:t>
              </a: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수녀 주르르</a:t>
              </a:r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] </a:t>
              </a: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캐릭터 상호작용 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DA0512-5BC3-2E6B-AC0C-FBBBFFCA8F41}"/>
                </a:ext>
              </a:extLst>
            </p:cNvPr>
            <p:cNvSpPr/>
            <p:nvPr/>
          </p:nvSpPr>
          <p:spPr>
            <a:xfrm>
              <a:off x="2067759" y="2099728"/>
              <a:ext cx="1157901" cy="27648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[2</a:t>
              </a: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번 세계관</a:t>
              </a:r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] </a:t>
              </a: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카테고리로 이동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225DD80-8423-F15B-87DA-3CF0DF6298F0}"/>
                </a:ext>
              </a:extLst>
            </p:cNvPr>
            <p:cNvSpPr/>
            <p:nvPr/>
          </p:nvSpPr>
          <p:spPr>
            <a:xfrm>
              <a:off x="1876126" y="2936220"/>
              <a:ext cx="1541166" cy="276482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세계관 배치 포인트에 해당 캐릭터를</a:t>
              </a:r>
              <a:endParaRPr lang="en-US" altLang="ko-KR" sz="700" b="1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algn="ctr"/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배치할 수 있는 잔여 포인트가 있는가</a:t>
              </a:r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?</a:t>
              </a:r>
              <a:endParaRPr lang="ko-KR" altLang="en-US" sz="700" b="1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4C0DF03-D315-9097-4B4E-ED2EC0A43931}"/>
                </a:ext>
              </a:extLst>
            </p:cNvPr>
            <p:cNvSpPr/>
            <p:nvPr/>
          </p:nvSpPr>
          <p:spPr>
            <a:xfrm>
              <a:off x="1367025" y="3518313"/>
              <a:ext cx="1157901" cy="27648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배치 불가 팝업 창 생성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ADCF454-95EA-9B76-EE5A-DFE6FD109376}"/>
                </a:ext>
              </a:extLst>
            </p:cNvPr>
            <p:cNvSpPr/>
            <p:nvPr/>
          </p:nvSpPr>
          <p:spPr>
            <a:xfrm>
              <a:off x="3829050" y="3518313"/>
              <a:ext cx="1423641" cy="50879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228600" indent="-228600">
                <a:buAutoNum type="arabicPeriod"/>
              </a:pP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캐릭터 배치</a:t>
              </a:r>
              <a:endParaRPr lang="en-US" altLang="ko-KR" sz="700" b="1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228600" indent="-228600">
                <a:buAutoNum type="arabicPeriod"/>
              </a:pP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캐릭터 카드 내 선택 아이콘 생성</a:t>
              </a:r>
              <a:endParaRPr lang="en-US" altLang="ko-KR" sz="700" b="1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228600" indent="-228600">
                <a:buAutoNum type="arabicPeriod"/>
              </a:pP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해당 캐릭터 포인트를 세계관 배치 포인트에 충전 및 게이지 상승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4218D020-C254-7BD3-FF99-7D93CB795F9B}"/>
                </a:ext>
              </a:extLst>
            </p:cNvPr>
            <p:cNvCxnSpPr>
              <a:cxnSpLocks/>
              <a:stCxn id="2" idx="2"/>
              <a:endCxn id="3" idx="0"/>
            </p:cNvCxnSpPr>
            <p:nvPr/>
          </p:nvCxnSpPr>
          <p:spPr>
            <a:xfrm>
              <a:off x="2646710" y="1121472"/>
              <a:ext cx="0" cy="14176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3385BEF4-3CAA-2057-17F7-F1A5C8A773CC}"/>
                </a:ext>
              </a:extLst>
            </p:cNvPr>
            <p:cNvCxnSpPr>
              <a:cxnSpLocks/>
            </p:cNvCxnSpPr>
            <p:nvPr/>
          </p:nvCxnSpPr>
          <p:spPr>
            <a:xfrm>
              <a:off x="2646710" y="1539718"/>
              <a:ext cx="0" cy="14176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48F725AB-8FD0-7B89-500B-4DC67047EAC9}"/>
                </a:ext>
              </a:extLst>
            </p:cNvPr>
            <p:cNvCxnSpPr>
              <a:cxnSpLocks/>
            </p:cNvCxnSpPr>
            <p:nvPr/>
          </p:nvCxnSpPr>
          <p:spPr>
            <a:xfrm>
              <a:off x="2646710" y="1957964"/>
              <a:ext cx="0" cy="14176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6C9F390-785A-761B-5AEE-C032BC838B53}"/>
                </a:ext>
              </a:extLst>
            </p:cNvPr>
            <p:cNvCxnSpPr>
              <a:cxnSpLocks/>
            </p:cNvCxnSpPr>
            <p:nvPr/>
          </p:nvCxnSpPr>
          <p:spPr>
            <a:xfrm>
              <a:off x="2646710" y="2376210"/>
              <a:ext cx="0" cy="14176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9500332-2FCA-9683-8C52-5591F80BBBFD}"/>
                </a:ext>
              </a:extLst>
            </p:cNvPr>
            <p:cNvCxnSpPr>
              <a:cxnSpLocks/>
            </p:cNvCxnSpPr>
            <p:nvPr/>
          </p:nvCxnSpPr>
          <p:spPr>
            <a:xfrm>
              <a:off x="2646710" y="2794456"/>
              <a:ext cx="0" cy="14176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F9EE46F1-A087-897D-6ED1-557DA70F59D4}"/>
                </a:ext>
              </a:extLst>
            </p:cNvPr>
            <p:cNvCxnSpPr>
              <a:cxnSpLocks/>
              <a:stCxn id="17" idx="2"/>
              <a:endCxn id="19" idx="0"/>
            </p:cNvCxnSpPr>
            <p:nvPr/>
          </p:nvCxnSpPr>
          <p:spPr>
            <a:xfrm rot="5400000">
              <a:off x="2143538" y="3015141"/>
              <a:ext cx="305611" cy="7007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27">
              <a:extLst>
                <a:ext uri="{FF2B5EF4-FFF2-40B4-BE49-F238E27FC236}">
                  <a16:creationId xmlns:a16="http://schemas.microsoft.com/office/drawing/2014/main" id="{D52F6DEE-DA70-39F8-54AF-6BEA594AC21E}"/>
                </a:ext>
              </a:extLst>
            </p:cNvPr>
            <p:cNvCxnSpPr>
              <a:cxnSpLocks/>
              <a:stCxn id="17" idx="2"/>
              <a:endCxn id="20" idx="0"/>
            </p:cNvCxnSpPr>
            <p:nvPr/>
          </p:nvCxnSpPr>
          <p:spPr>
            <a:xfrm rot="16200000" flipH="1">
              <a:off x="3440985" y="2418426"/>
              <a:ext cx="305611" cy="18941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E4CE3B2-7D0C-E296-4DD4-C868DCF90BDE}"/>
                </a:ext>
              </a:extLst>
            </p:cNvPr>
            <p:cNvSpPr/>
            <p:nvPr/>
          </p:nvSpPr>
          <p:spPr>
            <a:xfrm>
              <a:off x="2825169" y="3253961"/>
              <a:ext cx="206832" cy="74364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/>
                <a:t>YES</a:t>
              </a:r>
              <a:endParaRPr lang="ko-KR" altLang="en-US" sz="8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5DE3E6E-16D1-2527-3C75-A67A6F6ACE9B}"/>
                </a:ext>
              </a:extLst>
            </p:cNvPr>
            <p:cNvSpPr/>
            <p:nvPr/>
          </p:nvSpPr>
          <p:spPr>
            <a:xfrm>
              <a:off x="2274879" y="3253961"/>
              <a:ext cx="206832" cy="74364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/>
                <a:t>NO</a:t>
              </a:r>
              <a:endParaRPr lang="ko-KR" altLang="en-US" sz="800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FEE5F56-323C-DBFF-A9E4-2D7D3DF831FB}"/>
                </a:ext>
              </a:extLst>
            </p:cNvPr>
            <p:cNvSpPr/>
            <p:nvPr/>
          </p:nvSpPr>
          <p:spPr>
            <a:xfrm>
              <a:off x="6044500" y="1309154"/>
              <a:ext cx="1401060" cy="276482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배치된 캐릭터가 </a:t>
              </a:r>
              <a:endParaRPr lang="en-US" altLang="ko-KR" sz="700" b="1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algn="ctr"/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특수 상호 작용 조건에</a:t>
              </a:r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 </a:t>
              </a: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해당하는가</a:t>
              </a:r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?</a:t>
              </a: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 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8FEC7AC-527E-E4DA-41BF-CFFB84CC605D}"/>
                </a:ext>
              </a:extLst>
            </p:cNvPr>
            <p:cNvSpPr/>
            <p:nvPr/>
          </p:nvSpPr>
          <p:spPr>
            <a:xfrm>
              <a:off x="1367024" y="4654020"/>
              <a:ext cx="1157901" cy="276482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[</a:t>
              </a: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취소</a:t>
              </a:r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] </a:t>
              </a: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상호작용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994E5E8-476F-D283-AE72-0D47C747C904}"/>
                </a:ext>
              </a:extLst>
            </p:cNvPr>
            <p:cNvSpPr/>
            <p:nvPr/>
          </p:nvSpPr>
          <p:spPr>
            <a:xfrm>
              <a:off x="3961920" y="4627886"/>
              <a:ext cx="1157901" cy="276482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[</a:t>
              </a: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저장</a:t>
              </a:r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] </a:t>
              </a: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상호작용</a:t>
              </a:r>
            </a:p>
          </p:txBody>
        </p:sp>
        <p:sp>
          <p:nvSpPr>
            <p:cNvPr id="1030" name="직사각형 1029">
              <a:extLst>
                <a:ext uri="{FF2B5EF4-FFF2-40B4-BE49-F238E27FC236}">
                  <a16:creationId xmlns:a16="http://schemas.microsoft.com/office/drawing/2014/main" id="{5144BAF1-458E-F432-80B6-EC108A8A7465}"/>
                </a:ext>
              </a:extLst>
            </p:cNvPr>
            <p:cNvSpPr/>
            <p:nvPr/>
          </p:nvSpPr>
          <p:spPr>
            <a:xfrm>
              <a:off x="3961920" y="5058169"/>
              <a:ext cx="1157901" cy="27648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저장 확인 팝업 창 생성</a:t>
              </a:r>
            </a:p>
          </p:txBody>
        </p:sp>
        <p:sp>
          <p:nvSpPr>
            <p:cNvPr id="1034" name="직사각형 1033">
              <a:extLst>
                <a:ext uri="{FF2B5EF4-FFF2-40B4-BE49-F238E27FC236}">
                  <a16:creationId xmlns:a16="http://schemas.microsoft.com/office/drawing/2014/main" id="{95D20840-43CA-A91D-C9D2-9541A36A4FD4}"/>
                </a:ext>
              </a:extLst>
            </p:cNvPr>
            <p:cNvSpPr/>
            <p:nvPr/>
          </p:nvSpPr>
          <p:spPr>
            <a:xfrm>
              <a:off x="3788760" y="5580493"/>
              <a:ext cx="718965" cy="251347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[</a:t>
              </a: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확인</a:t>
              </a:r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] </a:t>
              </a: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상호작용</a:t>
              </a:r>
            </a:p>
          </p:txBody>
        </p:sp>
        <p:sp>
          <p:nvSpPr>
            <p:cNvPr id="1035" name="직사각형 1034">
              <a:extLst>
                <a:ext uri="{FF2B5EF4-FFF2-40B4-BE49-F238E27FC236}">
                  <a16:creationId xmlns:a16="http://schemas.microsoft.com/office/drawing/2014/main" id="{E10114BE-2E16-23CA-8755-529E45635DD1}"/>
                </a:ext>
              </a:extLst>
            </p:cNvPr>
            <p:cNvSpPr/>
            <p:nvPr/>
          </p:nvSpPr>
          <p:spPr>
            <a:xfrm>
              <a:off x="4884329" y="5580493"/>
              <a:ext cx="718965" cy="251347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[</a:t>
              </a: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취소</a:t>
              </a:r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] </a:t>
              </a: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상호작용</a:t>
              </a:r>
            </a:p>
          </p:txBody>
        </p:sp>
        <p:sp>
          <p:nvSpPr>
            <p:cNvPr id="1036" name="직사각형 1035">
              <a:extLst>
                <a:ext uri="{FF2B5EF4-FFF2-40B4-BE49-F238E27FC236}">
                  <a16:creationId xmlns:a16="http://schemas.microsoft.com/office/drawing/2014/main" id="{30686C14-5982-B928-46BE-43E38F80BD82}"/>
                </a:ext>
              </a:extLst>
            </p:cNvPr>
            <p:cNvSpPr/>
            <p:nvPr/>
          </p:nvSpPr>
          <p:spPr>
            <a:xfrm>
              <a:off x="4884329" y="5970739"/>
              <a:ext cx="718965" cy="25134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확인 팝업 창 삭제</a:t>
              </a:r>
            </a:p>
          </p:txBody>
        </p:sp>
        <p:sp>
          <p:nvSpPr>
            <p:cNvPr id="1037" name="직사각형 1036">
              <a:extLst>
                <a:ext uri="{FF2B5EF4-FFF2-40B4-BE49-F238E27FC236}">
                  <a16:creationId xmlns:a16="http://schemas.microsoft.com/office/drawing/2014/main" id="{E60055CA-E3B1-3EC0-5EB7-7641A5DB2F1D}"/>
                </a:ext>
              </a:extLst>
            </p:cNvPr>
            <p:cNvSpPr/>
            <p:nvPr/>
          </p:nvSpPr>
          <p:spPr>
            <a:xfrm>
              <a:off x="3476982" y="5970738"/>
              <a:ext cx="1342521" cy="394971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228600" indent="-228600">
                <a:buAutoNum type="arabicPeriod"/>
              </a:pP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저장한 세계관 배경 및 캐릭터</a:t>
              </a:r>
              <a:b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</a:b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배치 사항 메인 화면에 적용 </a:t>
              </a:r>
              <a:endParaRPr lang="en-US" altLang="ko-KR" sz="700" b="1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228600" indent="-228600">
                <a:buAutoNum type="arabicPeriod"/>
              </a:pP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저장 확인 팝업 창 삭제</a:t>
              </a:r>
            </a:p>
          </p:txBody>
        </p:sp>
        <p:sp>
          <p:nvSpPr>
            <p:cNvPr id="1038" name="직사각형 1037">
              <a:extLst>
                <a:ext uri="{FF2B5EF4-FFF2-40B4-BE49-F238E27FC236}">
                  <a16:creationId xmlns:a16="http://schemas.microsoft.com/office/drawing/2014/main" id="{6E49BF34-04B3-E52E-4D2B-5CBB068E2737}"/>
                </a:ext>
              </a:extLst>
            </p:cNvPr>
            <p:cNvSpPr/>
            <p:nvPr/>
          </p:nvSpPr>
          <p:spPr>
            <a:xfrm>
              <a:off x="2002023" y="5572501"/>
              <a:ext cx="1157901" cy="27648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변동 사항 확인 팝업 창 생성</a:t>
              </a:r>
            </a:p>
          </p:txBody>
        </p:sp>
        <p:sp>
          <p:nvSpPr>
            <p:cNvPr id="1055" name="직사각형 1054">
              <a:extLst>
                <a:ext uri="{FF2B5EF4-FFF2-40B4-BE49-F238E27FC236}">
                  <a16:creationId xmlns:a16="http://schemas.microsoft.com/office/drawing/2014/main" id="{852023B1-297E-9B1B-09DC-C034F7920A92}"/>
                </a:ext>
              </a:extLst>
            </p:cNvPr>
            <p:cNvSpPr/>
            <p:nvPr/>
          </p:nvSpPr>
          <p:spPr>
            <a:xfrm>
              <a:off x="1367024" y="5075255"/>
              <a:ext cx="1157901" cy="276482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저장 시점과 비교 시 변동 사항이</a:t>
              </a:r>
              <a:endParaRPr lang="en-US" altLang="ko-KR" sz="700" b="1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algn="ctr"/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존재하는가</a:t>
              </a:r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?</a:t>
              </a:r>
            </a:p>
          </p:txBody>
        </p:sp>
        <p:sp>
          <p:nvSpPr>
            <p:cNvPr id="1056" name="직사각형 1055">
              <a:extLst>
                <a:ext uri="{FF2B5EF4-FFF2-40B4-BE49-F238E27FC236}">
                  <a16:creationId xmlns:a16="http://schemas.microsoft.com/office/drawing/2014/main" id="{54859B67-EF32-1015-6C37-9C6A527581F7}"/>
                </a:ext>
              </a:extLst>
            </p:cNvPr>
            <p:cNvSpPr/>
            <p:nvPr/>
          </p:nvSpPr>
          <p:spPr>
            <a:xfrm>
              <a:off x="385163" y="5572501"/>
              <a:ext cx="1157901" cy="27648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로비 꾸미기 팝업 창 삭제</a:t>
              </a:r>
              <a:endParaRPr lang="en-US" altLang="ko-KR" sz="700" b="1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  <p:cxnSp>
          <p:nvCxnSpPr>
            <p:cNvPr id="1057" name="직선 화살표 연결선 27">
              <a:extLst>
                <a:ext uri="{FF2B5EF4-FFF2-40B4-BE49-F238E27FC236}">
                  <a16:creationId xmlns:a16="http://schemas.microsoft.com/office/drawing/2014/main" id="{764C2A22-A7DF-968F-010E-ACB87526A9BB}"/>
                </a:ext>
              </a:extLst>
            </p:cNvPr>
            <p:cNvCxnSpPr>
              <a:cxnSpLocks/>
              <a:stCxn id="1055" idx="2"/>
              <a:endCxn id="1056" idx="0"/>
            </p:cNvCxnSpPr>
            <p:nvPr/>
          </p:nvCxnSpPr>
          <p:spPr>
            <a:xfrm rot="5400000">
              <a:off x="1344663" y="4971189"/>
              <a:ext cx="220764" cy="9818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직선 화살표 연결선 27">
              <a:extLst>
                <a:ext uri="{FF2B5EF4-FFF2-40B4-BE49-F238E27FC236}">
                  <a16:creationId xmlns:a16="http://schemas.microsoft.com/office/drawing/2014/main" id="{5DBE7422-4EA5-3FB5-9135-994D8270AFEC}"/>
                </a:ext>
              </a:extLst>
            </p:cNvPr>
            <p:cNvCxnSpPr>
              <a:cxnSpLocks/>
              <a:stCxn id="1055" idx="2"/>
              <a:endCxn id="1038" idx="0"/>
            </p:cNvCxnSpPr>
            <p:nvPr/>
          </p:nvCxnSpPr>
          <p:spPr>
            <a:xfrm rot="16200000" flipH="1">
              <a:off x="2153092" y="5144619"/>
              <a:ext cx="220764" cy="6349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6" name="직사각형 1065">
              <a:extLst>
                <a:ext uri="{FF2B5EF4-FFF2-40B4-BE49-F238E27FC236}">
                  <a16:creationId xmlns:a16="http://schemas.microsoft.com/office/drawing/2014/main" id="{DDD5E146-3EE2-DB67-7EA7-5EDE73DF2FDC}"/>
                </a:ext>
              </a:extLst>
            </p:cNvPr>
            <p:cNvSpPr/>
            <p:nvPr/>
          </p:nvSpPr>
          <p:spPr>
            <a:xfrm>
              <a:off x="2084029" y="5375055"/>
              <a:ext cx="206832" cy="74364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/>
                <a:t>YES</a:t>
              </a:r>
              <a:endParaRPr lang="ko-KR" altLang="en-US" sz="800" dirty="0"/>
            </a:p>
          </p:txBody>
        </p:sp>
        <p:sp>
          <p:nvSpPr>
            <p:cNvPr id="1067" name="직사각형 1066">
              <a:extLst>
                <a:ext uri="{FF2B5EF4-FFF2-40B4-BE49-F238E27FC236}">
                  <a16:creationId xmlns:a16="http://schemas.microsoft.com/office/drawing/2014/main" id="{A2AFDD48-7B2F-A2D0-03DC-8B588A2D5EC1}"/>
                </a:ext>
              </a:extLst>
            </p:cNvPr>
            <p:cNvSpPr/>
            <p:nvPr/>
          </p:nvSpPr>
          <p:spPr>
            <a:xfrm>
              <a:off x="1533739" y="5375055"/>
              <a:ext cx="206832" cy="74364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/>
                <a:t>NO</a:t>
              </a:r>
              <a:endParaRPr lang="ko-KR" altLang="en-US" sz="800" dirty="0"/>
            </a:p>
          </p:txBody>
        </p:sp>
        <p:cxnSp>
          <p:nvCxnSpPr>
            <p:cNvPr id="1073" name="직선 화살표 연결선 27">
              <a:extLst>
                <a:ext uri="{FF2B5EF4-FFF2-40B4-BE49-F238E27FC236}">
                  <a16:creationId xmlns:a16="http://schemas.microsoft.com/office/drawing/2014/main" id="{F2BAD798-61D4-9103-B494-BC98C3E1FB0C}"/>
                </a:ext>
              </a:extLst>
            </p:cNvPr>
            <p:cNvCxnSpPr>
              <a:cxnSpLocks/>
              <a:stCxn id="46" idx="2"/>
              <a:endCxn id="1055" idx="0"/>
            </p:cNvCxnSpPr>
            <p:nvPr/>
          </p:nvCxnSpPr>
          <p:spPr>
            <a:xfrm>
              <a:off x="1945975" y="4930502"/>
              <a:ext cx="0" cy="144753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직선 화살표 연결선 27">
              <a:extLst>
                <a:ext uri="{FF2B5EF4-FFF2-40B4-BE49-F238E27FC236}">
                  <a16:creationId xmlns:a16="http://schemas.microsoft.com/office/drawing/2014/main" id="{1BA5D646-EA7E-5309-CAE0-70E14A3758AA}"/>
                </a:ext>
              </a:extLst>
            </p:cNvPr>
            <p:cNvCxnSpPr>
              <a:cxnSpLocks/>
              <a:stCxn id="47" idx="2"/>
              <a:endCxn id="1030" idx="0"/>
            </p:cNvCxnSpPr>
            <p:nvPr/>
          </p:nvCxnSpPr>
          <p:spPr>
            <a:xfrm>
              <a:off x="4540871" y="4904368"/>
              <a:ext cx="0" cy="153801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직선 화살표 연결선 27">
              <a:extLst>
                <a:ext uri="{FF2B5EF4-FFF2-40B4-BE49-F238E27FC236}">
                  <a16:creationId xmlns:a16="http://schemas.microsoft.com/office/drawing/2014/main" id="{60CF73B3-5616-E7E5-B028-E776C4809961}"/>
                </a:ext>
              </a:extLst>
            </p:cNvPr>
            <p:cNvCxnSpPr>
              <a:cxnSpLocks/>
              <a:stCxn id="1030" idx="2"/>
              <a:endCxn id="1034" idx="0"/>
            </p:cNvCxnSpPr>
            <p:nvPr/>
          </p:nvCxnSpPr>
          <p:spPr>
            <a:xfrm rot="5400000">
              <a:off x="4221636" y="5261258"/>
              <a:ext cx="245842" cy="3926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직선 화살표 연결선 27">
              <a:extLst>
                <a:ext uri="{FF2B5EF4-FFF2-40B4-BE49-F238E27FC236}">
                  <a16:creationId xmlns:a16="http://schemas.microsoft.com/office/drawing/2014/main" id="{46EC2907-87C0-4E61-63B0-E22D5A31716D}"/>
                </a:ext>
              </a:extLst>
            </p:cNvPr>
            <p:cNvCxnSpPr>
              <a:cxnSpLocks/>
              <a:stCxn id="1030" idx="2"/>
              <a:endCxn id="1035" idx="0"/>
            </p:cNvCxnSpPr>
            <p:nvPr/>
          </p:nvCxnSpPr>
          <p:spPr>
            <a:xfrm rot="16200000" flipH="1">
              <a:off x="4769420" y="5106101"/>
              <a:ext cx="245842" cy="702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직선 화살표 연결선 27">
              <a:extLst>
                <a:ext uri="{FF2B5EF4-FFF2-40B4-BE49-F238E27FC236}">
                  <a16:creationId xmlns:a16="http://schemas.microsoft.com/office/drawing/2014/main" id="{FC6C0DD7-B9B9-D77C-0CE2-0AD338BF004B}"/>
                </a:ext>
              </a:extLst>
            </p:cNvPr>
            <p:cNvCxnSpPr>
              <a:cxnSpLocks/>
              <a:stCxn id="1034" idx="2"/>
              <a:endCxn id="1037" idx="0"/>
            </p:cNvCxnSpPr>
            <p:nvPr/>
          </p:nvCxnSpPr>
          <p:spPr>
            <a:xfrm>
              <a:off x="4148243" y="5831840"/>
              <a:ext cx="0" cy="13889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직선 화살표 연결선 27">
              <a:extLst>
                <a:ext uri="{FF2B5EF4-FFF2-40B4-BE49-F238E27FC236}">
                  <a16:creationId xmlns:a16="http://schemas.microsoft.com/office/drawing/2014/main" id="{CD58C3A2-213C-0D7F-4277-55DEFE617E56}"/>
                </a:ext>
              </a:extLst>
            </p:cNvPr>
            <p:cNvCxnSpPr>
              <a:cxnSpLocks/>
              <a:stCxn id="1035" idx="2"/>
              <a:endCxn id="1036" idx="0"/>
            </p:cNvCxnSpPr>
            <p:nvPr/>
          </p:nvCxnSpPr>
          <p:spPr>
            <a:xfrm>
              <a:off x="5243812" y="5831840"/>
              <a:ext cx="0" cy="13889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직선 화살표 연결선 27">
              <a:extLst>
                <a:ext uri="{FF2B5EF4-FFF2-40B4-BE49-F238E27FC236}">
                  <a16:creationId xmlns:a16="http://schemas.microsoft.com/office/drawing/2014/main" id="{007D288A-C688-16C6-4A64-FB897DA4319A}"/>
                </a:ext>
              </a:extLst>
            </p:cNvPr>
            <p:cNvCxnSpPr>
              <a:cxnSpLocks/>
              <a:stCxn id="20" idx="2"/>
              <a:endCxn id="46" idx="0"/>
            </p:cNvCxnSpPr>
            <p:nvPr/>
          </p:nvCxnSpPr>
          <p:spPr>
            <a:xfrm rot="5400000">
              <a:off x="2929968" y="3043117"/>
              <a:ext cx="626910" cy="25948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직선 화살표 연결선 27">
              <a:extLst>
                <a:ext uri="{FF2B5EF4-FFF2-40B4-BE49-F238E27FC236}">
                  <a16:creationId xmlns:a16="http://schemas.microsoft.com/office/drawing/2014/main" id="{CBB06E1D-B3B4-177F-20E1-53A7970D0164}"/>
                </a:ext>
              </a:extLst>
            </p:cNvPr>
            <p:cNvCxnSpPr>
              <a:cxnSpLocks/>
              <a:stCxn id="19" idx="2"/>
              <a:endCxn id="47" idx="0"/>
            </p:cNvCxnSpPr>
            <p:nvPr/>
          </p:nvCxnSpPr>
          <p:spPr>
            <a:xfrm rot="16200000" flipH="1">
              <a:off x="2826878" y="2913892"/>
              <a:ext cx="833091" cy="25948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직선 화살표 연결선 27">
              <a:extLst>
                <a:ext uri="{FF2B5EF4-FFF2-40B4-BE49-F238E27FC236}">
                  <a16:creationId xmlns:a16="http://schemas.microsoft.com/office/drawing/2014/main" id="{3103C2FD-A400-7CC7-4207-43A73720BC08}"/>
                </a:ext>
              </a:extLst>
            </p:cNvPr>
            <p:cNvCxnSpPr>
              <a:cxnSpLocks/>
              <a:stCxn id="19" idx="2"/>
              <a:endCxn id="46" idx="0"/>
            </p:cNvCxnSpPr>
            <p:nvPr/>
          </p:nvCxnSpPr>
          <p:spPr>
            <a:xfrm flipH="1">
              <a:off x="1945975" y="3794795"/>
              <a:ext cx="1" cy="85922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2" name="직선 화살표 연결선 27">
              <a:extLst>
                <a:ext uri="{FF2B5EF4-FFF2-40B4-BE49-F238E27FC236}">
                  <a16:creationId xmlns:a16="http://schemas.microsoft.com/office/drawing/2014/main" id="{A7786675-6187-A56D-78B8-8846258033AB}"/>
                </a:ext>
              </a:extLst>
            </p:cNvPr>
            <p:cNvCxnSpPr>
              <a:cxnSpLocks/>
              <a:stCxn id="20" idx="2"/>
              <a:endCxn id="47" idx="0"/>
            </p:cNvCxnSpPr>
            <p:nvPr/>
          </p:nvCxnSpPr>
          <p:spPr>
            <a:xfrm>
              <a:off x="4540871" y="4027110"/>
              <a:ext cx="0" cy="60077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직선 화살표 연결선 27">
              <a:extLst>
                <a:ext uri="{FF2B5EF4-FFF2-40B4-BE49-F238E27FC236}">
                  <a16:creationId xmlns:a16="http://schemas.microsoft.com/office/drawing/2014/main" id="{B7C5127C-68AB-B9E0-C149-CA759B3DAAD1}"/>
                </a:ext>
              </a:extLst>
            </p:cNvPr>
            <p:cNvCxnSpPr>
              <a:cxnSpLocks/>
              <a:stCxn id="1037" idx="1"/>
              <a:endCxn id="46" idx="3"/>
            </p:cNvCxnSpPr>
            <p:nvPr/>
          </p:nvCxnSpPr>
          <p:spPr>
            <a:xfrm rot="10800000">
              <a:off x="2524926" y="4792262"/>
              <a:ext cx="952057" cy="1375963"/>
            </a:xfrm>
            <a:prstGeom prst="bentConnector3">
              <a:avLst>
                <a:gd name="adj1" fmla="val 7314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9" name="직사각형 1158">
              <a:extLst>
                <a:ext uri="{FF2B5EF4-FFF2-40B4-BE49-F238E27FC236}">
                  <a16:creationId xmlns:a16="http://schemas.microsoft.com/office/drawing/2014/main" id="{4A4DC8D6-60E5-4026-BAB2-8719FB091F0E}"/>
                </a:ext>
              </a:extLst>
            </p:cNvPr>
            <p:cNvSpPr/>
            <p:nvPr/>
          </p:nvSpPr>
          <p:spPr>
            <a:xfrm>
              <a:off x="1789236" y="6061632"/>
              <a:ext cx="718965" cy="251347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[</a:t>
              </a: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확인</a:t>
              </a:r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] </a:t>
              </a: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상호작용</a:t>
              </a:r>
            </a:p>
          </p:txBody>
        </p:sp>
        <p:sp>
          <p:nvSpPr>
            <p:cNvPr id="1160" name="직사각형 1159">
              <a:extLst>
                <a:ext uri="{FF2B5EF4-FFF2-40B4-BE49-F238E27FC236}">
                  <a16:creationId xmlns:a16="http://schemas.microsoft.com/office/drawing/2014/main" id="{69B9C6FD-7155-2FB6-0A5C-C4B1BAB00C15}"/>
                </a:ext>
              </a:extLst>
            </p:cNvPr>
            <p:cNvSpPr/>
            <p:nvPr/>
          </p:nvSpPr>
          <p:spPr>
            <a:xfrm>
              <a:off x="2646709" y="6061632"/>
              <a:ext cx="718965" cy="251347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[</a:t>
              </a: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취소</a:t>
              </a:r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] </a:t>
              </a: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상호작용</a:t>
              </a:r>
            </a:p>
          </p:txBody>
        </p:sp>
        <p:sp>
          <p:nvSpPr>
            <p:cNvPr id="1166" name="직사각형 1165">
              <a:extLst>
                <a:ext uri="{FF2B5EF4-FFF2-40B4-BE49-F238E27FC236}">
                  <a16:creationId xmlns:a16="http://schemas.microsoft.com/office/drawing/2014/main" id="{1201A0A3-1A2D-A16C-BB07-38DC0FACE74D}"/>
                </a:ext>
              </a:extLst>
            </p:cNvPr>
            <p:cNvSpPr/>
            <p:nvPr/>
          </p:nvSpPr>
          <p:spPr>
            <a:xfrm>
              <a:off x="2646709" y="6396578"/>
              <a:ext cx="718965" cy="25134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변동 사항 확인</a:t>
              </a:r>
              <a:endParaRPr lang="en-US" altLang="ko-KR" sz="700" b="1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algn="ctr"/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팝업 창 삭제</a:t>
              </a:r>
            </a:p>
          </p:txBody>
        </p:sp>
        <p:cxnSp>
          <p:nvCxnSpPr>
            <p:cNvPr id="1167" name="직선 화살표 연결선 27">
              <a:extLst>
                <a:ext uri="{FF2B5EF4-FFF2-40B4-BE49-F238E27FC236}">
                  <a16:creationId xmlns:a16="http://schemas.microsoft.com/office/drawing/2014/main" id="{F37569DC-5CC8-66AE-F862-F1E082A3911E}"/>
                </a:ext>
              </a:extLst>
            </p:cNvPr>
            <p:cNvCxnSpPr>
              <a:cxnSpLocks/>
              <a:stCxn id="1038" idx="2"/>
              <a:endCxn id="1160" idx="0"/>
            </p:cNvCxnSpPr>
            <p:nvPr/>
          </p:nvCxnSpPr>
          <p:spPr>
            <a:xfrm rot="16200000" flipH="1">
              <a:off x="2687259" y="5742698"/>
              <a:ext cx="212649" cy="4252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1" name="직선 화살표 연결선 27">
              <a:extLst>
                <a:ext uri="{FF2B5EF4-FFF2-40B4-BE49-F238E27FC236}">
                  <a16:creationId xmlns:a16="http://schemas.microsoft.com/office/drawing/2014/main" id="{FD285630-F039-D90A-955E-7B6797523E01}"/>
                </a:ext>
              </a:extLst>
            </p:cNvPr>
            <p:cNvCxnSpPr>
              <a:cxnSpLocks/>
              <a:stCxn id="1038" idx="2"/>
              <a:endCxn id="1159" idx="0"/>
            </p:cNvCxnSpPr>
            <p:nvPr/>
          </p:nvCxnSpPr>
          <p:spPr>
            <a:xfrm rot="5400000">
              <a:off x="2258523" y="5739180"/>
              <a:ext cx="212649" cy="4322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4" name="직선 화살표 연결선 27">
              <a:extLst>
                <a:ext uri="{FF2B5EF4-FFF2-40B4-BE49-F238E27FC236}">
                  <a16:creationId xmlns:a16="http://schemas.microsoft.com/office/drawing/2014/main" id="{6238AB1A-817D-0306-C95C-797D0DCD4D19}"/>
                </a:ext>
              </a:extLst>
            </p:cNvPr>
            <p:cNvCxnSpPr>
              <a:cxnSpLocks/>
              <a:stCxn id="1159" idx="1"/>
              <a:endCxn id="1056" idx="3"/>
            </p:cNvCxnSpPr>
            <p:nvPr/>
          </p:nvCxnSpPr>
          <p:spPr>
            <a:xfrm rot="10800000">
              <a:off x="1543064" y="5710742"/>
              <a:ext cx="246172" cy="4765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8" name="직사각형 1197">
              <a:extLst>
                <a:ext uri="{FF2B5EF4-FFF2-40B4-BE49-F238E27FC236}">
                  <a16:creationId xmlns:a16="http://schemas.microsoft.com/office/drawing/2014/main" id="{E21893BF-9B14-AD53-E6F6-3A4347A8F009}"/>
                </a:ext>
              </a:extLst>
            </p:cNvPr>
            <p:cNvSpPr/>
            <p:nvPr/>
          </p:nvSpPr>
          <p:spPr>
            <a:xfrm>
              <a:off x="6044500" y="880849"/>
              <a:ext cx="1401060" cy="276482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배치 된 </a:t>
              </a:r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[</a:t>
              </a: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수녀 주르르</a:t>
              </a:r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] </a:t>
              </a:r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캐릭터 상호작용</a:t>
              </a:r>
            </a:p>
          </p:txBody>
        </p:sp>
        <p:cxnSp>
          <p:nvCxnSpPr>
            <p:cNvPr id="1199" name="직선 화살표 연결선 27">
              <a:extLst>
                <a:ext uri="{FF2B5EF4-FFF2-40B4-BE49-F238E27FC236}">
                  <a16:creationId xmlns:a16="http://schemas.microsoft.com/office/drawing/2014/main" id="{1A6B35EA-9510-09BC-9A33-2B86F3C34C81}"/>
                </a:ext>
              </a:extLst>
            </p:cNvPr>
            <p:cNvCxnSpPr>
              <a:cxnSpLocks/>
              <a:stCxn id="1056" idx="2"/>
              <a:endCxn id="1198" idx="1"/>
            </p:cNvCxnSpPr>
            <p:nvPr/>
          </p:nvCxnSpPr>
          <p:spPr>
            <a:xfrm rot="5400000" flipH="1" flipV="1">
              <a:off x="1089360" y="893844"/>
              <a:ext cx="4829893" cy="5080386"/>
            </a:xfrm>
            <a:prstGeom prst="bentConnector4">
              <a:avLst>
                <a:gd name="adj1" fmla="val -18669"/>
                <a:gd name="adj2" fmla="val 94570"/>
              </a:avLst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8" name="직사각형 1207">
              <a:extLst>
                <a:ext uri="{FF2B5EF4-FFF2-40B4-BE49-F238E27FC236}">
                  <a16:creationId xmlns:a16="http://schemas.microsoft.com/office/drawing/2014/main" id="{E0A2D5FE-99F6-43B4-3AE8-C013128E06C0}"/>
                </a:ext>
              </a:extLst>
            </p:cNvPr>
            <p:cNvSpPr/>
            <p:nvPr/>
          </p:nvSpPr>
          <p:spPr>
            <a:xfrm>
              <a:off x="6108185" y="1737459"/>
              <a:ext cx="1273691" cy="27648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기본 상호작용 대사</a:t>
              </a:r>
            </a:p>
          </p:txBody>
        </p:sp>
        <p:cxnSp>
          <p:nvCxnSpPr>
            <p:cNvPr id="1209" name="직선 화살표 연결선 27">
              <a:extLst>
                <a:ext uri="{FF2B5EF4-FFF2-40B4-BE49-F238E27FC236}">
                  <a16:creationId xmlns:a16="http://schemas.microsoft.com/office/drawing/2014/main" id="{33489579-79AF-37D3-7E27-EE686C7BECFF}"/>
                </a:ext>
              </a:extLst>
            </p:cNvPr>
            <p:cNvCxnSpPr>
              <a:cxnSpLocks/>
              <a:stCxn id="1198" idx="2"/>
              <a:endCxn id="40" idx="0"/>
            </p:cNvCxnSpPr>
            <p:nvPr/>
          </p:nvCxnSpPr>
          <p:spPr>
            <a:xfrm>
              <a:off x="6745030" y="1157331"/>
              <a:ext cx="0" cy="151823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7" name="직사각형 1216">
              <a:extLst>
                <a:ext uri="{FF2B5EF4-FFF2-40B4-BE49-F238E27FC236}">
                  <a16:creationId xmlns:a16="http://schemas.microsoft.com/office/drawing/2014/main" id="{B73BAD37-7070-4827-B8E9-0738E56462CB}"/>
                </a:ext>
              </a:extLst>
            </p:cNvPr>
            <p:cNvSpPr/>
            <p:nvPr/>
          </p:nvSpPr>
          <p:spPr>
            <a:xfrm>
              <a:off x="7651235" y="1309154"/>
              <a:ext cx="1273691" cy="276482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여러 개의 조건을 만족하는가</a:t>
              </a:r>
              <a:r>
                <a:rPr lang="en-US" altLang="ko-KR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?</a:t>
              </a:r>
              <a:endParaRPr lang="ko-KR" altLang="en-US" sz="700" b="1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  <p:cxnSp>
          <p:nvCxnSpPr>
            <p:cNvPr id="1218" name="직선 화살표 연결선 27">
              <a:extLst>
                <a:ext uri="{FF2B5EF4-FFF2-40B4-BE49-F238E27FC236}">
                  <a16:creationId xmlns:a16="http://schemas.microsoft.com/office/drawing/2014/main" id="{C72A09FF-B45B-BD85-9853-108BA8D0B795}"/>
                </a:ext>
              </a:extLst>
            </p:cNvPr>
            <p:cNvCxnSpPr>
              <a:cxnSpLocks/>
              <a:stCxn id="40" idx="2"/>
              <a:endCxn id="1208" idx="0"/>
            </p:cNvCxnSpPr>
            <p:nvPr/>
          </p:nvCxnSpPr>
          <p:spPr>
            <a:xfrm>
              <a:off x="6745030" y="1585636"/>
              <a:ext cx="1" cy="151823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1" name="직선 화살표 연결선 27">
              <a:extLst>
                <a:ext uri="{FF2B5EF4-FFF2-40B4-BE49-F238E27FC236}">
                  <a16:creationId xmlns:a16="http://schemas.microsoft.com/office/drawing/2014/main" id="{B1165139-9037-1E9D-614C-080F57C668B6}"/>
                </a:ext>
              </a:extLst>
            </p:cNvPr>
            <p:cNvCxnSpPr>
              <a:cxnSpLocks/>
              <a:stCxn id="40" idx="3"/>
              <a:endCxn id="1217" idx="1"/>
            </p:cNvCxnSpPr>
            <p:nvPr/>
          </p:nvCxnSpPr>
          <p:spPr>
            <a:xfrm>
              <a:off x="7445560" y="1447395"/>
              <a:ext cx="205675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4" name="직사각형 1223">
              <a:extLst>
                <a:ext uri="{FF2B5EF4-FFF2-40B4-BE49-F238E27FC236}">
                  <a16:creationId xmlns:a16="http://schemas.microsoft.com/office/drawing/2014/main" id="{C26F606A-1AFE-2AF6-6475-1F0B8C5D6215}"/>
                </a:ext>
              </a:extLst>
            </p:cNvPr>
            <p:cNvSpPr/>
            <p:nvPr/>
          </p:nvSpPr>
          <p:spPr>
            <a:xfrm>
              <a:off x="8361936" y="1671114"/>
              <a:ext cx="206832" cy="74364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/>
                <a:t>YES</a:t>
              </a:r>
              <a:endParaRPr lang="ko-KR" altLang="en-US" sz="800" dirty="0"/>
            </a:p>
          </p:txBody>
        </p:sp>
        <p:sp>
          <p:nvSpPr>
            <p:cNvPr id="1225" name="직사각형 1224">
              <a:extLst>
                <a:ext uri="{FF2B5EF4-FFF2-40B4-BE49-F238E27FC236}">
                  <a16:creationId xmlns:a16="http://schemas.microsoft.com/office/drawing/2014/main" id="{664CA0DF-6F01-0E34-6C13-B8A9C6C5D06C}"/>
                </a:ext>
              </a:extLst>
            </p:cNvPr>
            <p:cNvSpPr/>
            <p:nvPr/>
          </p:nvSpPr>
          <p:spPr>
            <a:xfrm>
              <a:off x="8361936" y="1186639"/>
              <a:ext cx="206832" cy="74364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/>
                <a:t>NO</a:t>
              </a:r>
              <a:endParaRPr lang="ko-KR" altLang="en-US" sz="800" dirty="0"/>
            </a:p>
          </p:txBody>
        </p:sp>
        <p:sp>
          <p:nvSpPr>
            <p:cNvPr id="1229" name="직사각형 1228">
              <a:extLst>
                <a:ext uri="{FF2B5EF4-FFF2-40B4-BE49-F238E27FC236}">
                  <a16:creationId xmlns:a16="http://schemas.microsoft.com/office/drawing/2014/main" id="{46C48330-AE7F-1E76-97AA-D8E2256A7909}"/>
                </a:ext>
              </a:extLst>
            </p:cNvPr>
            <p:cNvSpPr/>
            <p:nvPr/>
          </p:nvSpPr>
          <p:spPr>
            <a:xfrm>
              <a:off x="7651234" y="880849"/>
              <a:ext cx="1273691" cy="27648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단일 조건 충족 상호작용 대사</a:t>
              </a:r>
            </a:p>
          </p:txBody>
        </p:sp>
        <p:cxnSp>
          <p:nvCxnSpPr>
            <p:cNvPr id="1230" name="직선 화살표 연결선 27">
              <a:extLst>
                <a:ext uri="{FF2B5EF4-FFF2-40B4-BE49-F238E27FC236}">
                  <a16:creationId xmlns:a16="http://schemas.microsoft.com/office/drawing/2014/main" id="{12614519-BA57-D3B3-8E8F-97925D7E9699}"/>
                </a:ext>
              </a:extLst>
            </p:cNvPr>
            <p:cNvCxnSpPr>
              <a:cxnSpLocks/>
              <a:stCxn id="1217" idx="0"/>
              <a:endCxn id="1229" idx="2"/>
            </p:cNvCxnSpPr>
            <p:nvPr/>
          </p:nvCxnSpPr>
          <p:spPr>
            <a:xfrm flipH="1" flipV="1">
              <a:off x="8288080" y="1157331"/>
              <a:ext cx="1" cy="151823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6" name="직사각형 1235">
              <a:extLst>
                <a:ext uri="{FF2B5EF4-FFF2-40B4-BE49-F238E27FC236}">
                  <a16:creationId xmlns:a16="http://schemas.microsoft.com/office/drawing/2014/main" id="{D8F3DB8A-F0B3-1D45-F5DF-33F069465108}"/>
                </a:ext>
              </a:extLst>
            </p:cNvPr>
            <p:cNvSpPr/>
            <p:nvPr/>
          </p:nvSpPr>
          <p:spPr>
            <a:xfrm>
              <a:off x="7644884" y="1855629"/>
              <a:ext cx="1273691" cy="27648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가장 높은 우선순위 특수 대사 </a:t>
              </a:r>
            </a:p>
          </p:txBody>
        </p:sp>
        <p:sp>
          <p:nvSpPr>
            <p:cNvPr id="1237" name="직사각형 1236">
              <a:extLst>
                <a:ext uri="{FF2B5EF4-FFF2-40B4-BE49-F238E27FC236}">
                  <a16:creationId xmlns:a16="http://schemas.microsoft.com/office/drawing/2014/main" id="{DA405721-25A1-D5F3-6751-2A7A17C5F41D}"/>
                </a:ext>
              </a:extLst>
            </p:cNvPr>
            <p:cNvSpPr/>
            <p:nvPr/>
          </p:nvSpPr>
          <p:spPr>
            <a:xfrm>
              <a:off x="7644884" y="2202636"/>
              <a:ext cx="1273691" cy="27648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>
                  <a:solidFill>
                    <a:prstClr val="black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순위 별 상호작용 확률 특수 대사</a:t>
              </a:r>
            </a:p>
          </p:txBody>
        </p:sp>
        <p:sp>
          <p:nvSpPr>
            <p:cNvPr id="1238" name="직사각형 1237">
              <a:extLst>
                <a:ext uri="{FF2B5EF4-FFF2-40B4-BE49-F238E27FC236}">
                  <a16:creationId xmlns:a16="http://schemas.microsoft.com/office/drawing/2014/main" id="{359AE53A-EB61-1616-D932-C062B97DBA83}"/>
                </a:ext>
              </a:extLst>
            </p:cNvPr>
            <p:cNvSpPr/>
            <p:nvPr/>
          </p:nvSpPr>
          <p:spPr>
            <a:xfrm>
              <a:off x="7581899" y="1800907"/>
              <a:ext cx="1416050" cy="744217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39" name="직선 화살표 연결선 27">
              <a:extLst>
                <a:ext uri="{FF2B5EF4-FFF2-40B4-BE49-F238E27FC236}">
                  <a16:creationId xmlns:a16="http://schemas.microsoft.com/office/drawing/2014/main" id="{58EFB44A-D192-4826-ECE8-6F270FD4DA88}"/>
                </a:ext>
              </a:extLst>
            </p:cNvPr>
            <p:cNvCxnSpPr>
              <a:cxnSpLocks/>
              <a:stCxn id="1217" idx="2"/>
              <a:endCxn id="1238" idx="0"/>
            </p:cNvCxnSpPr>
            <p:nvPr/>
          </p:nvCxnSpPr>
          <p:spPr>
            <a:xfrm>
              <a:off x="8288081" y="1585636"/>
              <a:ext cx="1843" cy="215271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34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0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21435</TotalTime>
  <Words>733</Words>
  <Application>Microsoft Office PowerPoint</Application>
  <PresentationFormat>와이드스크린</PresentationFormat>
  <Paragraphs>187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나눔스퀘어_ac Light</vt:lpstr>
      <vt:lpstr>나눔스퀘어OTF_ac Light</vt:lpstr>
      <vt:lpstr>맑은 고딕</vt:lpstr>
      <vt:lpstr>빛의 계승자 Regular</vt:lpstr>
      <vt:lpstr>Arial</vt:lpstr>
      <vt:lpstr>Wingdings</vt:lpstr>
      <vt:lpstr>Office 테마</vt:lpstr>
      <vt:lpstr>WK_메인 로비 기능</vt:lpstr>
      <vt:lpstr>History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치웅</dc:creator>
  <cp:lastModifiedBy>치웅 한</cp:lastModifiedBy>
  <cp:revision>135</cp:revision>
  <dcterms:created xsi:type="dcterms:W3CDTF">2021-09-09T05:46:45Z</dcterms:created>
  <dcterms:modified xsi:type="dcterms:W3CDTF">2023-11-04T15:21:14Z</dcterms:modified>
</cp:coreProperties>
</file>