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867" r:id="rId1"/>
  </p:sldMasterIdLst>
  <p:notesMasterIdLst>
    <p:notesMasterId r:id="rId3"/>
  </p:notesMasterIdLst>
  <p:handoutMasterIdLst>
    <p:handoutMasterId r:id="rId4"/>
  </p:handoutMasterIdLst>
  <p:sldIdLst>
    <p:sldId id="2703" r:id="rId2"/>
  </p:sldIdLst>
  <p:sldSz cx="9144000" cy="5143500" type="screen16x9"/>
  <p:notesSz cx="6797675" cy="9926638"/>
  <p:custDataLst>
    <p:tags r:id="rId5"/>
  </p:custDataLst>
  <p:defaultTextStyle>
    <a:defPPr>
      <a:defRPr lang="en-US"/>
    </a:defPPr>
    <a:lvl1pPr algn="l" defTabSz="45697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6974" algn="l" defTabSz="45697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3973" algn="l" defTabSz="45697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0954" algn="l" defTabSz="45697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7944" algn="l" defTabSz="45697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4917" algn="l" defTabSz="91397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1891" algn="l" defTabSz="91397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198880" algn="l" defTabSz="91397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5862" algn="l" defTabSz="91397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5DE54-82CB-4F7B-9812-714B8BA256D4}">
          <p14:sldIdLst>
            <p14:sldId id="2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uger, Marshileen" initials="KM" lastIdx="1" clrIdx="0">
    <p:extLst/>
  </p:cmAuthor>
  <p:cmAuthor id="2" name="Nosipho Madonsela" initials="NM" lastIdx="1" clrIdx="1">
    <p:extLst>
      <p:ext uri="{19B8F6BF-5375-455C-9EA6-DF929625EA0E}">
        <p15:presenceInfo xmlns:p15="http://schemas.microsoft.com/office/powerpoint/2012/main" userId="S-1-5-21-1584071467-1902794293-2185053204-77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F0"/>
    <a:srgbClr val="CCFFCC"/>
    <a:srgbClr val="0072BB"/>
    <a:srgbClr val="91CF5F"/>
    <a:srgbClr val="ACB9CA"/>
    <a:srgbClr val="AEAAAA"/>
    <a:srgbClr val="FF7C80"/>
    <a:srgbClr val="D9D9D9"/>
    <a:srgbClr val="71BA9C"/>
    <a:srgbClr val="7BC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 autoAdjust="0"/>
    <p:restoredTop sz="89066" autoAdjust="0"/>
  </p:normalViewPr>
  <p:slideViewPr>
    <p:cSldViewPr snapToGrid="0" snapToObjects="1">
      <p:cViewPr varScale="1">
        <p:scale>
          <a:sx n="103" d="100"/>
          <a:sy n="103" d="100"/>
        </p:scale>
        <p:origin x="773" y="82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8055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1"/>
            <a:ext cx="2945659" cy="498055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E342DA7A-7C9C-41BB-82C0-D9B3BB8AE98C}" type="datetimeFigureOut">
              <a:rPr lang="en-US" smtClean="0"/>
              <a:t>4/28/2020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28584"/>
            <a:ext cx="2945659" cy="498055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28584"/>
            <a:ext cx="2945659" cy="498055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63E2EBE6-CCA9-4002-88C9-532B91C673A2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5820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2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63942-B314-4A99-9E5F-654C25EF778F}" type="datetimeFigureOut">
              <a:rPr lang="en-US" altLang="en-US" smtClean="0"/>
              <a:t>4/28/2020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6"/>
            <a:ext cx="5438140" cy="4466987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3"/>
            <a:ext cx="2945659" cy="496332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2"/>
          </a:xfrm>
          <a:prstGeom prst="rect">
            <a:avLst/>
          </a:prstGeom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2233ED-7105-40D7-B7B3-A6E87DAA066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509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974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6974" algn="l" defTabSz="456974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3973" algn="l" defTabSz="456974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0954" algn="l" defTabSz="456974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7944" algn="l" defTabSz="456974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4917" algn="l" defTabSz="456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91" algn="l" defTabSz="456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80" algn="l" defTabSz="456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62" algn="l" defTabSz="456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69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2233ED-7105-40D7-B7B3-A6E87DAA06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697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40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85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72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" y="1192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" y="91800"/>
            <a:ext cx="7975385" cy="405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85848" y="599401"/>
            <a:ext cx="8972308" cy="4050506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223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85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9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" y="1192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6418" y="599400"/>
            <a:ext cx="4393223" cy="4100513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37962" y="599400"/>
            <a:ext cx="4393223" cy="4100513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32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6418" y="599400"/>
            <a:ext cx="4393223" cy="4100513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888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85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" y="1192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37962" y="599400"/>
            <a:ext cx="4393223" cy="4100513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2203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09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28689" y="4857750"/>
            <a:ext cx="5853112" cy="0"/>
          </a:xfrm>
          <a:prstGeom prst="line">
            <a:avLst/>
          </a:prstGeom>
          <a:ln w="12700" cmpd="sng">
            <a:solidFill>
              <a:srgbClr val="6FC4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395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693988"/>
            <a:ext cx="9144000" cy="0"/>
          </a:xfrm>
          <a:prstGeom prst="line">
            <a:avLst/>
          </a:prstGeom>
          <a:ln>
            <a:solidFill>
              <a:srgbClr val="64B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72002" y="2446338"/>
            <a:ext cx="4189413" cy="423862"/>
          </a:xfrm>
          <a:prstGeom prst="roundRect">
            <a:avLst>
              <a:gd name="adj" fmla="val 50000"/>
            </a:avLst>
          </a:prstGeom>
          <a:solidFill>
            <a:srgbClr val="2760A2"/>
          </a:solidFill>
          <a:ln w="19050" cmpd="sng">
            <a:solidFill>
              <a:srgbClr val="6FC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1" y="2085028"/>
            <a:ext cx="4189412" cy="11251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 b="0" i="0" baseline="0">
                <a:solidFill>
                  <a:srgbClr val="FFFFFF"/>
                </a:solidFill>
                <a:latin typeface="Avenir Roman"/>
                <a:cs typeface="Avenir Roman"/>
              </a:defRPr>
            </a:lvl1pPr>
            <a:lvl2pPr marL="4569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962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6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dirty="0" smtClean="0">
              <a:latin typeface="Verdana" pitchFamily="34" charset="0"/>
              <a:ea typeface="Verdana" pitchFamily="34" charset="0"/>
              <a:cs typeface="Verdana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2" y="1918491"/>
            <a:ext cx="8232774" cy="5434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685477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None/>
              <a:defRPr lang="en-GB" sz="2400" b="1" kern="1200" noProof="0" dirty="0">
                <a:solidFill>
                  <a:srgbClr val="0063A8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2" y="2570294"/>
            <a:ext cx="8232774" cy="488056"/>
          </a:xfrm>
          <a:ln w="9525"/>
        </p:spPr>
        <p:txBody>
          <a:bodyPr vert="horz" wrap="square" lIns="17999" tIns="46781" rIns="91402" bIns="0" rtlCol="0">
            <a:noAutofit/>
          </a:bodyPr>
          <a:lstStyle>
            <a:lvl1pPr marL="257060" indent="-257060" algn="ctr" defTabSz="685477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Arial" pitchFamily="34" charset="0"/>
              <a:buNone/>
              <a:tabLst/>
              <a:defRPr lang="en-GB" sz="1500" b="1" kern="1200" noProof="0" dirty="0">
                <a:solidFill>
                  <a:srgbClr val="62B2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911471" y="4747613"/>
            <a:ext cx="1366052" cy="18097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fld id="{579FEABD-EB02-4636-A35A-3F0F6785B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778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7261-AA85-430C-B065-A419A3F2EF86}" type="datetimeFigureOut">
              <a:rPr lang="en-ZA" smtClean="0"/>
              <a:t>2020/04/28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ABBE-D463-4794-837C-BDE0366D130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38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485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48" name="think-cell Slide" r:id="rId14" imgW="421" imgH="423" progId="TCLayout.ActiveDocument.1">
                  <p:embed/>
                </p:oleObj>
              </mc:Choice>
              <mc:Fallback>
                <p:oleObj name="think-cell Slide" r:id="rId14" imgW="421" imgH="42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85" y="1192"/>
                        <a:ext cx="146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i="0" baseline="0" dirty="0" smtClean="0">
              <a:latin typeface="Verdana" pitchFamily="34" charset="0"/>
              <a:ea typeface="Verdana" pitchFamily="34" charset="0"/>
              <a:cs typeface="Verdana" pitchFamily="34" charset="0"/>
              <a:sym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48" y="599400"/>
            <a:ext cx="8972308" cy="4050000"/>
          </a:xfrm>
          <a:prstGeom prst="rect">
            <a:avLst/>
          </a:prstGeom>
        </p:spPr>
        <p:txBody>
          <a:bodyPr vert="horz" wrap="square" lIns="53981" tIns="53981" rIns="53981" bIns="53981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457200"/>
            <a:ext cx="9144000" cy="48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685477" fontAlgn="auto">
              <a:spcBef>
                <a:spcPts val="0"/>
              </a:spcBef>
              <a:spcAft>
                <a:spcPts val="0"/>
              </a:spcAft>
            </a:pPr>
            <a:endParaRPr lang="en-GB" sz="800" b="1" dirty="0">
              <a:solidFill>
                <a:srgbClr val="FFFFFF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04825"/>
            <a:ext cx="9144000" cy="48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685477" fontAlgn="auto">
              <a:spcBef>
                <a:spcPts val="0"/>
              </a:spcBef>
              <a:spcAft>
                <a:spcPts val="0"/>
              </a:spcAft>
            </a:pPr>
            <a:endParaRPr lang="en-GB" sz="800" b="1" dirty="0">
              <a:solidFill>
                <a:srgbClr val="FFFFFF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4830366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0" y="91800"/>
            <a:ext cx="7975385" cy="4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981" tIns="53981" rIns="53981" bIns="53981" numCol="1" anchor="ctr" anchorCtr="0" compatLnSpc="1">
            <a:prstTxWarp prst="textNoShape">
              <a:avLst/>
            </a:prstTxWarp>
          </a:bodyPr>
          <a:lstStyle/>
          <a:p>
            <a:pPr lvl="0" algn="l" defTabSz="685477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928689" y="4857750"/>
            <a:ext cx="5853112" cy="0"/>
          </a:xfrm>
          <a:prstGeom prst="line">
            <a:avLst/>
          </a:prstGeom>
          <a:ln w="12700" cmpd="sng">
            <a:solidFill>
              <a:srgbClr val="6FC4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 userDrawn="1"/>
        </p:nvSpPr>
        <p:spPr>
          <a:xfrm>
            <a:off x="6348414" y="4748213"/>
            <a:ext cx="2413000" cy="209550"/>
          </a:xfrm>
          <a:prstGeom prst="roundRect">
            <a:avLst>
              <a:gd name="adj" fmla="val 50000"/>
            </a:avLst>
          </a:prstGeom>
          <a:solidFill>
            <a:srgbClr val="6FC441"/>
          </a:solidFill>
          <a:ln>
            <a:solidFill>
              <a:srgbClr val="6FC44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359525" y="4757738"/>
            <a:ext cx="1979613" cy="190500"/>
          </a:xfrm>
          <a:prstGeom prst="rect">
            <a:avLst/>
          </a:prstGeom>
        </p:spPr>
        <p:txBody>
          <a:bodyPr lIns="91402" tIns="45701" rIns="91402" bIns="45701"/>
          <a:lstStyle>
            <a:lvl1pPr algn="l">
              <a:defRPr sz="1000" b="0" i="0" dirty="0" smtClean="0">
                <a:solidFill>
                  <a:schemeClr val="bg1"/>
                </a:solidFill>
                <a:latin typeface="Avenir Roman"/>
                <a:cs typeface="Avenir Roman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2765" y="4721227"/>
            <a:ext cx="404813" cy="273050"/>
          </a:xfrm>
          <a:prstGeom prst="rect">
            <a:avLst/>
          </a:prstGeom>
        </p:spPr>
        <p:txBody>
          <a:bodyPr lIns="91402" tIns="45701" rIns="91402" bIns="45701"/>
          <a:lstStyle>
            <a:lvl1pPr algn="ctr">
              <a:defRPr sz="1000" b="0">
                <a:solidFill>
                  <a:srgbClr val="FFFFFF"/>
                </a:solidFill>
                <a:latin typeface="+mn-lt"/>
              </a:defRPr>
            </a:lvl1pPr>
          </a:lstStyle>
          <a:p>
            <a:fld id="{AF88A7BE-DB78-464B-99DD-195787F7ECE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744" y="39259"/>
            <a:ext cx="1258579" cy="3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477" rtl="0" eaLnBrk="1" latinLnBrk="0" hangingPunct="1">
        <a:spcBef>
          <a:spcPct val="0"/>
        </a:spcBef>
        <a:buNone/>
        <a:defRPr lang="en-GB" sz="1400" b="1" kern="1200" noProof="0" dirty="0">
          <a:solidFill>
            <a:srgbClr val="0063A8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060" indent="-257060" algn="l" defTabSz="685477" rtl="0" eaLnBrk="1" latinLnBrk="0" hangingPunct="1">
        <a:lnSpc>
          <a:spcPct val="110000"/>
        </a:lnSpc>
        <a:spcBef>
          <a:spcPts val="900"/>
        </a:spcBef>
        <a:buFont typeface="Arial" pitchFamily="34" charset="0"/>
        <a:buNone/>
        <a:defRPr lang="en-US" sz="1100" b="0" kern="1200" noProof="0" dirty="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0" indent="0" algn="l" defTabSz="685477" rtl="0" eaLnBrk="1" latinLnBrk="0" hangingPunct="1">
        <a:lnSpc>
          <a:spcPct val="110000"/>
        </a:lnSpc>
        <a:spcBef>
          <a:spcPts val="225"/>
        </a:spcBef>
        <a:spcAft>
          <a:spcPts val="0"/>
        </a:spcAft>
        <a:buFont typeface="Arial" pitchFamily="34" charset="0"/>
        <a:buNone/>
        <a:defRPr sz="1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202405" indent="-202405" algn="l" defTabSz="685477" rtl="0" eaLnBrk="1" latinLnBrk="0" hangingPunct="1">
        <a:lnSpc>
          <a:spcPct val="110000"/>
        </a:lnSpc>
        <a:spcBef>
          <a:spcPts val="150"/>
        </a:spcBef>
        <a:buClr>
          <a:srgbClr val="0063A8"/>
        </a:buClr>
        <a:buSzPct val="100000"/>
        <a:buFont typeface="Wingdings" pitchFamily="2" charset="2"/>
        <a:buChar char="l"/>
        <a:defRPr sz="1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373855" indent="-171450" algn="l" defTabSz="685477" rtl="0" eaLnBrk="1" latinLnBrk="0" hangingPunct="1">
        <a:lnSpc>
          <a:spcPct val="110000"/>
        </a:lnSpc>
        <a:spcBef>
          <a:spcPts val="150"/>
        </a:spcBef>
        <a:buClr>
          <a:srgbClr val="0063A8"/>
        </a:buClr>
        <a:buSzPct val="16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607215" indent="-202405" algn="l" defTabSz="685477" rtl="0" eaLnBrk="1" latinLnBrk="0" hangingPunct="1">
        <a:lnSpc>
          <a:spcPct val="110000"/>
        </a:lnSpc>
        <a:spcBef>
          <a:spcPts val="150"/>
        </a:spcBef>
        <a:buClr>
          <a:srgbClr val="0063A8"/>
        </a:buClr>
        <a:buSzPct val="80000"/>
        <a:buFont typeface="Wingdings" panose="05000000000000000000" pitchFamily="2" charset="2"/>
        <a:buChar char="ü"/>
        <a:defRPr sz="1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885057" indent="-171374" algn="l" defTabSz="6854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796" indent="-171374" algn="l" defTabSz="6854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34" indent="-171374" algn="l" defTabSz="6854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81" indent="-171374" algn="l" defTabSz="6854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31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7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16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54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01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430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160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891" algn="l" defTabSz="6854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" y="40453"/>
            <a:ext cx="7488001" cy="448423"/>
          </a:xfrm>
        </p:spPr>
        <p:txBody>
          <a:bodyPr/>
          <a:lstStyle/>
          <a:p>
            <a:r>
              <a:rPr lang="en-ZA" dirty="0"/>
              <a:t>Data Analytics – Competency assessment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1992" y="1877861"/>
            <a:ext cx="1271970" cy="200722"/>
          </a:xfrm>
          <a:prstGeom prst="rect">
            <a:avLst/>
          </a:prstGeom>
        </p:spPr>
        <p:txBody>
          <a:bodyPr vert="horz" wrap="square" lIns="36000" tIns="54000" rIns="36000" bIns="54000" rtlCol="0" anchor="t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ISO45001 training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1397" y="1876243"/>
            <a:ext cx="1799063" cy="200722"/>
          </a:xfrm>
          <a:prstGeom prst="rect">
            <a:avLst/>
          </a:prstGeom>
        </p:spPr>
        <p:txBody>
          <a:bodyPr vert="horz" wrap="square" lIns="36000" tIns="54000" rIns="36000" bIns="54000" rtlCol="0" anchor="t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BMC Fun Run &amp; walk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926" y="524039"/>
            <a:ext cx="83994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 smtClean="0"/>
              <a:t>Context:</a:t>
            </a:r>
            <a:r>
              <a:rPr lang="en-ZA" sz="1400" dirty="0" smtClean="0"/>
              <a:t> A well-established South African Zinc producer has approached you to analyse a set of data derived from its Metallurgical database.  The brief is wide ranging, with the Head of Metallurgy’s only guideline being that you create a reliable model to predict copper recoveries.  </a:t>
            </a:r>
          </a:p>
          <a:p>
            <a:endParaRPr lang="en-ZA" sz="1400" dirty="0"/>
          </a:p>
          <a:p>
            <a:r>
              <a:rPr lang="en-ZA" sz="1400" b="1" dirty="0" smtClean="0"/>
              <a:t>The Data: </a:t>
            </a:r>
            <a:r>
              <a:rPr lang="en-ZA" sz="1400" dirty="0" smtClean="0"/>
              <a:t>The dataset comprises of daily figures captured over a 9 month horizon.  </a:t>
            </a:r>
            <a:r>
              <a:rPr lang="en-ZA" sz="1400" smtClean="0"/>
              <a:t>The </a:t>
            </a:r>
            <a:r>
              <a:rPr lang="en-ZA" sz="1400" smtClean="0"/>
              <a:t>24 </a:t>
            </a:r>
            <a:r>
              <a:rPr lang="en-ZA" sz="1400" dirty="0" smtClean="0"/>
              <a:t>variables include parameters such as: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Lead in Copper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Oil in Feed 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Head grades of Copper, Lead and Zinc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Copper Recoveries (Cu R1)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Zinc Recoveries (Zn R1)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pH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Grind size</a:t>
            </a:r>
          </a:p>
          <a:p>
            <a:pPr marL="342900" indent="-342900">
              <a:buAutoNum type="arabicPeriod"/>
            </a:pPr>
            <a:r>
              <a:rPr lang="en-ZA" sz="1400" dirty="0" smtClean="0"/>
              <a:t>Date</a:t>
            </a:r>
          </a:p>
          <a:p>
            <a:pPr marL="342900" indent="-342900">
              <a:buAutoNum type="arabicPeriod"/>
            </a:pPr>
            <a:endParaRPr lang="en-ZA" sz="1400" dirty="0"/>
          </a:p>
          <a:p>
            <a:r>
              <a:rPr lang="en-ZA" sz="1400" b="1" dirty="0" smtClean="0"/>
              <a:t>Guidelines: </a:t>
            </a:r>
            <a:r>
              <a:rPr lang="en-ZA" sz="1400" dirty="0" smtClean="0"/>
              <a:t>Include in your presentation details of the following: ETL, your data cleaning assumptions, an EDA, Feature extraction, data modelling (if any) and Insights from a data perspective only. You are free to use a software(s) of your choice with final results, in-depth description of methodology and insights collated in a power point presentation. Include your code.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6700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IkEMkCSNCnsjklnHaf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rzFacpRoeLY8gu0NzVPw"/>
</p:tagLst>
</file>

<file path=ppt/theme/theme1.xml><?xml version="1.0" encoding="utf-8"?>
<a:theme xmlns:a="http://schemas.openxmlformats.org/drawingml/2006/main" name="1_Master">
  <a:themeElements>
    <a:clrScheme name="Vedanta 2015">
      <a:dk1>
        <a:sysClr val="windowText" lastClr="000000"/>
      </a:dk1>
      <a:lt1>
        <a:srgbClr val="FFFFFF"/>
      </a:lt1>
      <a:dk2>
        <a:srgbClr val="004F6D"/>
      </a:dk2>
      <a:lt2>
        <a:srgbClr val="B2B2B2"/>
      </a:lt2>
      <a:accent1>
        <a:srgbClr val="A6B9E0"/>
      </a:accent1>
      <a:accent2>
        <a:srgbClr val="82C702"/>
      </a:accent2>
      <a:accent3>
        <a:srgbClr val="F37921"/>
      </a:accent3>
      <a:accent4>
        <a:srgbClr val="808080"/>
      </a:accent4>
      <a:accent5>
        <a:srgbClr val="339966"/>
      </a:accent5>
      <a:accent6>
        <a:srgbClr val="800000"/>
      </a:accent6>
      <a:hlink>
        <a:srgbClr val="800080"/>
      </a:hlink>
      <a:folHlink>
        <a:srgbClr val="99336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sz="1000" b="1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36000" tIns="54000" rIns="36000" bIns="54000" rtlCol="0" anchor="t">
        <a:normAutofit/>
      </a:bodyPr>
      <a:lstStyle>
        <a:defPPr marL="0" marR="0" indent="0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000" b="1" i="0" u="none" strike="noStrike" kern="1200" cap="none" spc="0" normalizeH="0" baseline="0" noProof="0" dirty="0" smtClean="0">
            <a:ln>
              <a:noFill/>
            </a:ln>
            <a:solidFill>
              <a:srgbClr val="004896"/>
            </a:solidFill>
            <a:effectLst/>
            <a:uLnTx/>
            <a:uFillTx/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55650</TotalTime>
  <Words>185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Avenir Roman</vt:lpstr>
      <vt:lpstr>Calibri</vt:lpstr>
      <vt:lpstr>Verdana</vt:lpstr>
      <vt:lpstr>Wingdings</vt:lpstr>
      <vt:lpstr>1_Master</vt:lpstr>
      <vt:lpstr>think-cell Slide</vt:lpstr>
      <vt:lpstr>Data Analytics – Competency assessment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Veneshree Naidoo (Vedanta Zinc International)</dc:creator>
  <cp:lastModifiedBy>Veneshree Naidoo</cp:lastModifiedBy>
  <cp:revision>3066</cp:revision>
  <cp:lastPrinted>2020-01-03T06:29:32Z</cp:lastPrinted>
  <dcterms:created xsi:type="dcterms:W3CDTF">2017-05-08T06:47:04Z</dcterms:created>
  <dcterms:modified xsi:type="dcterms:W3CDTF">2020-04-28T06:54:18Z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fidentiality">
    <vt:lpwstr>1000</vt:lpwstr>
  </property>
</Properties>
</file>