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0" r:id="rId1"/>
  </p:sldMasterIdLst>
  <p:notesMasterIdLst>
    <p:notesMasterId r:id="rId27"/>
  </p:notesMasterIdLst>
  <p:sldIdLst>
    <p:sldId id="286" r:id="rId2"/>
    <p:sldId id="284" r:id="rId3"/>
    <p:sldId id="280" r:id="rId4"/>
    <p:sldId id="274" r:id="rId5"/>
    <p:sldId id="258" r:id="rId6"/>
    <p:sldId id="273" r:id="rId7"/>
    <p:sldId id="275" r:id="rId8"/>
    <p:sldId id="276" r:id="rId9"/>
    <p:sldId id="265" r:id="rId10"/>
    <p:sldId id="266" r:id="rId11"/>
    <p:sldId id="285" r:id="rId12"/>
    <p:sldId id="277" r:id="rId13"/>
    <p:sldId id="278" r:id="rId14"/>
    <p:sldId id="287" r:id="rId15"/>
    <p:sldId id="281" r:id="rId16"/>
    <p:sldId id="282" r:id="rId17"/>
    <p:sldId id="283" r:id="rId18"/>
    <p:sldId id="269" r:id="rId19"/>
    <p:sldId id="259" r:id="rId20"/>
    <p:sldId id="261" r:id="rId21"/>
    <p:sldId id="262" r:id="rId22"/>
    <p:sldId id="270" r:id="rId23"/>
    <p:sldId id="271" r:id="rId24"/>
    <p:sldId id="268" r:id="rId25"/>
    <p:sldId id="272" r:id="rId26"/>
  </p:sldIdLst>
  <p:sldSz cx="9144000" cy="6858000" type="screen4x3"/>
  <p:notesSz cx="9236075" cy="6950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5EFEB5-E85C-4AAD-92E7-71C720E62D7B}">
  <a:tblStyle styleId="{325EFEB5-E85C-4AAD-92E7-71C720E62D7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2" y="11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39650" y="521250"/>
            <a:ext cx="6157675" cy="2606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23600" y="3301275"/>
            <a:ext cx="7388850" cy="3127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86ec80ceb9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86ec80ceb9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44c92fd71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44c92fd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5599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44c92fd71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44c92fd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1901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44c92fd71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44c92fd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946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txBox="1">
            <a:spLocks noGrp="1"/>
          </p:cNvSpPr>
          <p:nvPr>
            <p:ph type="body" idx="1"/>
          </p:nvPr>
        </p:nvSpPr>
        <p:spPr>
          <a:xfrm>
            <a:off x="923600" y="3301275"/>
            <a:ext cx="7388850" cy="3127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4:notes"/>
          <p:cNvSpPr>
            <a:spLocks noGrp="1" noRot="1" noChangeAspect="1"/>
          </p:cNvSpPr>
          <p:nvPr>
            <p:ph type="sldImg" idx="2"/>
          </p:nvPr>
        </p:nvSpPr>
        <p:spPr>
          <a:xfrm>
            <a:off x="2881313" y="520700"/>
            <a:ext cx="3475037" cy="2606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3054350" y="868363"/>
            <a:ext cx="3127375" cy="23447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4:notes"/>
          <p:cNvSpPr txBox="1">
            <a:spLocks noGrp="1"/>
          </p:cNvSpPr>
          <p:nvPr>
            <p:ph type="body" idx="1"/>
          </p:nvPr>
        </p:nvSpPr>
        <p:spPr>
          <a:xfrm>
            <a:off x="924239" y="3344409"/>
            <a:ext cx="7387598" cy="2736906"/>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89753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6: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46" name="Google Shape;146;p6: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53" name="Google Shape;153;p7:notes"/>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5:notes"/>
          <p:cNvSpPr>
            <a:spLocks noGrp="1" noRot="1" noChangeAspect="1"/>
          </p:cNvSpPr>
          <p:nvPr>
            <p:ph type="sldImg" idx="2"/>
          </p:nvPr>
        </p:nvSpPr>
        <p:spPr>
          <a:xfrm>
            <a:off x="3054350" y="868363"/>
            <a:ext cx="3127375" cy="23447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5:notes"/>
          <p:cNvSpPr txBox="1">
            <a:spLocks noGrp="1"/>
          </p:cNvSpPr>
          <p:nvPr>
            <p:ph type="body" idx="1"/>
          </p:nvPr>
        </p:nvSpPr>
        <p:spPr>
          <a:xfrm>
            <a:off x="924239" y="3344409"/>
            <a:ext cx="7387598" cy="2736906"/>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6:notes"/>
          <p:cNvSpPr>
            <a:spLocks noGrp="1" noRot="1" noChangeAspect="1"/>
          </p:cNvSpPr>
          <p:nvPr>
            <p:ph type="sldImg" idx="2"/>
          </p:nvPr>
        </p:nvSpPr>
        <p:spPr>
          <a:xfrm>
            <a:off x="3054350" y="868363"/>
            <a:ext cx="3127375" cy="23447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6:notes"/>
          <p:cNvSpPr txBox="1">
            <a:spLocks noGrp="1"/>
          </p:cNvSpPr>
          <p:nvPr>
            <p:ph type="body" idx="1"/>
          </p:nvPr>
        </p:nvSpPr>
        <p:spPr>
          <a:xfrm>
            <a:off x="924239" y="3344409"/>
            <a:ext cx="7387598" cy="2736906"/>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SzPts val="1100"/>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923600" y="3301275"/>
            <a:ext cx="7388850" cy="3127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2881313" y="520700"/>
            <a:ext cx="3475037" cy="2606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44c92fd71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44c92fd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5176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7:notes"/>
          <p:cNvSpPr txBox="1">
            <a:spLocks noGrp="1"/>
          </p:cNvSpPr>
          <p:nvPr>
            <p:ph type="body" idx="1"/>
          </p:nvPr>
        </p:nvSpPr>
        <p:spPr>
          <a:xfrm>
            <a:off x="923600" y="3301275"/>
            <a:ext cx="7388850" cy="3127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p17:notes"/>
          <p:cNvSpPr>
            <a:spLocks noGrp="1" noRot="1" noChangeAspect="1"/>
          </p:cNvSpPr>
          <p:nvPr>
            <p:ph type="sldImg" idx="2"/>
          </p:nvPr>
        </p:nvSpPr>
        <p:spPr>
          <a:xfrm>
            <a:off x="2881313" y="520700"/>
            <a:ext cx="3475037" cy="26066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a:spLocks noGrp="1" noRot="1" noChangeAspect="1"/>
          </p:cNvSpPr>
          <p:nvPr>
            <p:ph type="sldImg" idx="2"/>
          </p:nvPr>
        </p:nvSpPr>
        <p:spPr>
          <a:xfrm>
            <a:off x="3054350" y="868363"/>
            <a:ext cx="3127375" cy="23447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3:notes"/>
          <p:cNvSpPr txBox="1">
            <a:spLocks noGrp="1"/>
          </p:cNvSpPr>
          <p:nvPr>
            <p:ph type="body" idx="1"/>
          </p:nvPr>
        </p:nvSpPr>
        <p:spPr>
          <a:xfrm>
            <a:off x="924239" y="3344409"/>
            <a:ext cx="7387598" cy="2736906"/>
          </a:xfrm>
          <a:prstGeom prst="rect">
            <a:avLst/>
          </a:prstGeom>
          <a:noFill/>
          <a:ln>
            <a:noFill/>
          </a:ln>
        </p:spPr>
        <p:txBody>
          <a:bodyPr spcFirstLastPara="1" wrap="square" lIns="90750" tIns="45375" rIns="90750" bIns="45375" anchor="t" anchorCtr="0">
            <a:noAutofit/>
          </a:bodyPr>
          <a:lstStyle/>
          <a:p>
            <a:pPr marL="0" marR="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a44c92fd71_0_2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a44c92fd7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ga44c92fd71_0_3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3" name="Google Shape;1243;ga44c92fd71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a44c92fd71_0_3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a44c92fd71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a44c92fd71_0_4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a44c92fd71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44c92fd71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44c92fd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679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ga44c92fd71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0" name="Google Shape;1310;ga44c92fd7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5205-E639-9EBE-DFC4-ABDDF0D8EC1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C1B0E53-3D80-EC95-789C-DD6E25C6B2B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0AFAFE-C19C-319A-DC31-7B5EB01DF55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23DDB98-5829-FBD3-9BE6-575365417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330E8-897C-C512-667B-B3931A4B583C}"/>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464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953F-87CB-A008-B372-9B13E17523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0565C6-FF77-ECFD-6BEC-6DEB66B9C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13EE6-E458-E2C5-A63B-A1E2CA84FC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26BEA41-80C0-533B-1ABE-58B270AD6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3917E-2D78-2FF6-9F22-110A7EC34276}"/>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638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F9248D-965E-E19C-20F3-EC7BF117F6A2}"/>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E1C10-00AB-A2F4-2018-114729696F4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65458-AAB1-3361-91DF-7A21116003D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9B52BF-68D2-07EF-45ED-31293A002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9B260-71C1-AABF-04EB-13F7705E8982}"/>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2189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590499" y="270668"/>
            <a:ext cx="7963001" cy="330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400" b="1" i="0">
                <a:solidFill>
                  <a:srgbClr val="009AD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body" idx="1"/>
          </p:nvPr>
        </p:nvSpPr>
        <p:spPr>
          <a:xfrm>
            <a:off x="712482" y="1751232"/>
            <a:ext cx="7719034" cy="37211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3"/>
          <p:cNvSpPr txBox="1">
            <a:spLocks noGrp="1"/>
          </p:cNvSpPr>
          <p:nvPr>
            <p:ph type="ftr" idx="11"/>
          </p:nvPr>
        </p:nvSpPr>
        <p:spPr>
          <a:xfrm>
            <a:off x="3108960" y="6377940"/>
            <a:ext cx="2926079"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
          <p:cNvSpPr txBox="1">
            <a:spLocks noGrp="1"/>
          </p:cNvSpPr>
          <p:nvPr>
            <p:ph type="sldNum" idx="12"/>
          </p:nvPr>
        </p:nvSpPr>
        <p:spPr>
          <a:xfrm>
            <a:off x="4520946" y="6697958"/>
            <a:ext cx="107314" cy="126365"/>
          </a:xfrm>
          <a:prstGeom prst="rect">
            <a:avLst/>
          </a:prstGeom>
          <a:noFill/>
          <a:ln>
            <a:noFill/>
          </a:ln>
        </p:spPr>
        <p:txBody>
          <a:bodyPr spcFirstLastPara="1" wrap="square" lIns="0" tIns="0" rIns="0" bIns="0" anchor="t" anchorCtr="0">
            <a:spAutoFit/>
          </a:bodyPr>
          <a:lstStyle>
            <a:lvl1pPr marL="25400" marR="0" lvl="0" indent="0" algn="l">
              <a:lnSpc>
                <a:spcPct val="100000"/>
              </a:lnSpc>
              <a:spcBef>
                <a:spcPts val="0"/>
              </a:spcBef>
              <a:spcAft>
                <a:spcPts val="0"/>
              </a:spcAft>
              <a:buClr>
                <a:srgbClr val="000000"/>
              </a:buClr>
              <a:buSzPts val="800"/>
              <a:buFont typeface="Arial"/>
              <a:buNone/>
              <a:defRPr sz="800" b="0" i="0" u="none" strike="noStrike" cap="none">
                <a:solidFill>
                  <a:srgbClr val="404040"/>
                </a:solidFill>
                <a:latin typeface="Arial"/>
                <a:ea typeface="Arial"/>
                <a:cs typeface="Arial"/>
                <a:sym typeface="Arial"/>
              </a:defRPr>
            </a:lvl1pPr>
            <a:lvl2pPr marL="25400" marR="0" lvl="1" indent="0" algn="l">
              <a:lnSpc>
                <a:spcPct val="100000"/>
              </a:lnSpc>
              <a:spcBef>
                <a:spcPts val="0"/>
              </a:spcBef>
              <a:spcAft>
                <a:spcPts val="0"/>
              </a:spcAft>
              <a:buClr>
                <a:srgbClr val="000000"/>
              </a:buClr>
              <a:buSzPts val="800"/>
              <a:buFont typeface="Arial"/>
              <a:buNone/>
              <a:defRPr sz="800" b="0" i="0" u="none" strike="noStrike" cap="none">
                <a:solidFill>
                  <a:srgbClr val="404040"/>
                </a:solidFill>
                <a:latin typeface="Arial"/>
                <a:ea typeface="Arial"/>
                <a:cs typeface="Arial"/>
                <a:sym typeface="Arial"/>
              </a:defRPr>
            </a:lvl2pPr>
            <a:lvl3pPr marL="25400" marR="0" lvl="2" indent="0" algn="l">
              <a:lnSpc>
                <a:spcPct val="100000"/>
              </a:lnSpc>
              <a:spcBef>
                <a:spcPts val="0"/>
              </a:spcBef>
              <a:spcAft>
                <a:spcPts val="0"/>
              </a:spcAft>
              <a:buClr>
                <a:srgbClr val="000000"/>
              </a:buClr>
              <a:buSzPts val="800"/>
              <a:buFont typeface="Arial"/>
              <a:buNone/>
              <a:defRPr sz="800" b="0" i="0" u="none" strike="noStrike" cap="none">
                <a:solidFill>
                  <a:srgbClr val="404040"/>
                </a:solidFill>
                <a:latin typeface="Arial"/>
                <a:ea typeface="Arial"/>
                <a:cs typeface="Arial"/>
                <a:sym typeface="Arial"/>
              </a:defRPr>
            </a:lvl3pPr>
            <a:lvl4pPr marL="25400" marR="0" lvl="3" indent="0" algn="l">
              <a:lnSpc>
                <a:spcPct val="100000"/>
              </a:lnSpc>
              <a:spcBef>
                <a:spcPts val="0"/>
              </a:spcBef>
              <a:spcAft>
                <a:spcPts val="0"/>
              </a:spcAft>
              <a:buClr>
                <a:srgbClr val="000000"/>
              </a:buClr>
              <a:buSzPts val="800"/>
              <a:buFont typeface="Arial"/>
              <a:buNone/>
              <a:defRPr sz="800" b="0" i="0" u="none" strike="noStrike" cap="none">
                <a:solidFill>
                  <a:srgbClr val="404040"/>
                </a:solidFill>
                <a:latin typeface="Arial"/>
                <a:ea typeface="Arial"/>
                <a:cs typeface="Arial"/>
                <a:sym typeface="Arial"/>
              </a:defRPr>
            </a:lvl4pPr>
            <a:lvl5pPr marL="25400" marR="0" lvl="4" indent="0" algn="l">
              <a:lnSpc>
                <a:spcPct val="100000"/>
              </a:lnSpc>
              <a:spcBef>
                <a:spcPts val="0"/>
              </a:spcBef>
              <a:spcAft>
                <a:spcPts val="0"/>
              </a:spcAft>
              <a:buClr>
                <a:srgbClr val="000000"/>
              </a:buClr>
              <a:buSzPts val="800"/>
              <a:buFont typeface="Arial"/>
              <a:buNone/>
              <a:defRPr sz="800" b="0" i="0" u="none" strike="noStrike" cap="none">
                <a:solidFill>
                  <a:srgbClr val="404040"/>
                </a:solidFill>
                <a:latin typeface="Arial"/>
                <a:ea typeface="Arial"/>
                <a:cs typeface="Arial"/>
                <a:sym typeface="Arial"/>
              </a:defRPr>
            </a:lvl5pPr>
            <a:lvl6pPr marL="25400" marR="0" lvl="5" indent="0" algn="l">
              <a:lnSpc>
                <a:spcPct val="100000"/>
              </a:lnSpc>
              <a:spcBef>
                <a:spcPts val="0"/>
              </a:spcBef>
              <a:spcAft>
                <a:spcPts val="0"/>
              </a:spcAft>
              <a:buClr>
                <a:srgbClr val="000000"/>
              </a:buClr>
              <a:buSzPts val="800"/>
              <a:buFont typeface="Arial"/>
              <a:buNone/>
              <a:defRPr sz="800" b="0" i="0" u="none" strike="noStrike" cap="none">
                <a:solidFill>
                  <a:srgbClr val="404040"/>
                </a:solidFill>
                <a:latin typeface="Arial"/>
                <a:ea typeface="Arial"/>
                <a:cs typeface="Arial"/>
                <a:sym typeface="Arial"/>
              </a:defRPr>
            </a:lvl6pPr>
            <a:lvl7pPr marL="25400" marR="0" lvl="6" indent="0" algn="l">
              <a:lnSpc>
                <a:spcPct val="100000"/>
              </a:lnSpc>
              <a:spcBef>
                <a:spcPts val="0"/>
              </a:spcBef>
              <a:spcAft>
                <a:spcPts val="0"/>
              </a:spcAft>
              <a:buClr>
                <a:srgbClr val="000000"/>
              </a:buClr>
              <a:buSzPts val="800"/>
              <a:buFont typeface="Arial"/>
              <a:buNone/>
              <a:defRPr sz="800" b="0" i="0" u="none" strike="noStrike" cap="none">
                <a:solidFill>
                  <a:srgbClr val="404040"/>
                </a:solidFill>
                <a:latin typeface="Arial"/>
                <a:ea typeface="Arial"/>
                <a:cs typeface="Arial"/>
                <a:sym typeface="Arial"/>
              </a:defRPr>
            </a:lvl7pPr>
            <a:lvl8pPr marL="25400" marR="0" lvl="7" indent="0" algn="l">
              <a:lnSpc>
                <a:spcPct val="100000"/>
              </a:lnSpc>
              <a:spcBef>
                <a:spcPts val="0"/>
              </a:spcBef>
              <a:spcAft>
                <a:spcPts val="0"/>
              </a:spcAft>
              <a:buClr>
                <a:srgbClr val="000000"/>
              </a:buClr>
              <a:buSzPts val="800"/>
              <a:buFont typeface="Arial"/>
              <a:buNone/>
              <a:defRPr sz="800" b="0" i="0" u="none" strike="noStrike" cap="none">
                <a:solidFill>
                  <a:srgbClr val="404040"/>
                </a:solidFill>
                <a:latin typeface="Arial"/>
                <a:ea typeface="Arial"/>
                <a:cs typeface="Arial"/>
                <a:sym typeface="Arial"/>
              </a:defRPr>
            </a:lvl8pPr>
            <a:lvl9pPr marL="25400" marR="0" lvl="8" indent="0" algn="l">
              <a:lnSpc>
                <a:spcPct val="100000"/>
              </a:lnSpc>
              <a:spcBef>
                <a:spcPts val="0"/>
              </a:spcBef>
              <a:spcAft>
                <a:spcPts val="0"/>
              </a:spcAft>
              <a:buClr>
                <a:srgbClr val="000000"/>
              </a:buClr>
              <a:buSzPts val="800"/>
              <a:buFont typeface="Arial"/>
              <a:buNone/>
              <a:defRPr sz="800" b="0" i="0" u="none" strike="noStrike" cap="none">
                <a:solidFill>
                  <a:srgbClr val="404040"/>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398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4 – Content – 1 Column Text">
  <p:cSld name="04 – Content – 1 Column Text">
    <p:spTree>
      <p:nvGrpSpPr>
        <p:cNvPr id="1" name="Shape 64"/>
        <p:cNvGrpSpPr/>
        <p:nvPr/>
      </p:nvGrpSpPr>
      <p:grpSpPr>
        <a:xfrm>
          <a:off x="0" y="0"/>
          <a:ext cx="0" cy="0"/>
          <a:chOff x="0" y="0"/>
          <a:chExt cx="0" cy="0"/>
        </a:xfrm>
      </p:grpSpPr>
      <p:sp>
        <p:nvSpPr>
          <p:cNvPr id="65" name="Google Shape;65;p10"/>
          <p:cNvSpPr txBox="1">
            <a:spLocks noGrp="1"/>
          </p:cNvSpPr>
          <p:nvPr>
            <p:ph type="body" idx="1"/>
          </p:nvPr>
        </p:nvSpPr>
        <p:spPr>
          <a:xfrm>
            <a:off x="401625" y="2516667"/>
            <a:ext cx="8345400" cy="3356400"/>
          </a:xfrm>
          <a:prstGeom prst="rect">
            <a:avLst/>
          </a:prstGeom>
        </p:spPr>
        <p:txBody>
          <a:bodyPr spcFirstLastPara="1" wrap="square" lIns="0" tIns="0" rIns="0" bIns="0"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6" name="Google Shape;66;p10"/>
          <p:cNvSpPr txBox="1">
            <a:spLocks noGrp="1"/>
          </p:cNvSpPr>
          <p:nvPr>
            <p:ph type="sldNum" idx="12"/>
          </p:nvPr>
        </p:nvSpPr>
        <p:spPr>
          <a:xfrm>
            <a:off x="8198450" y="6184833"/>
            <a:ext cx="548700" cy="330000"/>
          </a:xfrm>
          <a:prstGeom prst="rect">
            <a:avLst/>
          </a:prstGeom>
        </p:spPr>
        <p:txBody>
          <a:bodyPr spcFirstLastPara="1" wrap="square" lIns="0" tIns="0" rIns="0" bIns="0" anchor="b" anchorCtr="0">
            <a:noAutofit/>
          </a:bodyPr>
          <a:lstStyle>
            <a:lvl1pPr lvl="0" algn="r" rtl="0">
              <a:buNone/>
              <a:defRPr sz="800"/>
            </a:lvl1pPr>
            <a:lvl2pPr lvl="1" algn="r" rtl="0">
              <a:buNone/>
              <a:defRPr sz="800"/>
            </a:lvl2pPr>
            <a:lvl3pPr lvl="2" algn="r" rtl="0">
              <a:buNone/>
              <a:defRPr sz="800"/>
            </a:lvl3pPr>
            <a:lvl4pPr lvl="3" algn="r" rtl="0">
              <a:buNone/>
              <a:defRPr sz="800"/>
            </a:lvl4pPr>
            <a:lvl5pPr lvl="4" algn="r" rtl="0">
              <a:buNone/>
              <a:defRPr sz="800"/>
            </a:lvl5pPr>
            <a:lvl6pPr lvl="5" algn="r" rtl="0">
              <a:buNone/>
              <a:defRPr sz="800"/>
            </a:lvl6pPr>
            <a:lvl7pPr lvl="6" algn="r" rtl="0">
              <a:buNone/>
              <a:defRPr sz="800"/>
            </a:lvl7pPr>
            <a:lvl8pPr lvl="7" algn="r" rtl="0">
              <a:buNone/>
              <a:defRPr sz="800"/>
            </a:lvl8pPr>
            <a:lvl9pPr lvl="8" algn="r" rtl="0">
              <a:buNone/>
              <a:defRPr sz="800"/>
            </a:lvl9pPr>
          </a:lstStyle>
          <a:p>
            <a:fld id="{00000000-1234-1234-1234-123412341234}" type="slidenum">
              <a:rPr lang="en" smtClean="0"/>
              <a:pPr/>
              <a:t>‹#›</a:t>
            </a:fld>
            <a:endParaRPr lang="en"/>
          </a:p>
        </p:txBody>
      </p:sp>
      <p:sp>
        <p:nvSpPr>
          <p:cNvPr id="67" name="Google Shape;67;p10"/>
          <p:cNvSpPr txBox="1">
            <a:spLocks noGrp="1"/>
          </p:cNvSpPr>
          <p:nvPr>
            <p:ph type="title"/>
          </p:nvPr>
        </p:nvSpPr>
        <p:spPr>
          <a:xfrm>
            <a:off x="401600" y="648600"/>
            <a:ext cx="8343900" cy="342800"/>
          </a:xfrm>
          <a:prstGeom prst="rect">
            <a:avLst/>
          </a:prstGeom>
        </p:spPr>
        <p:txBody>
          <a:bodyPr spcFirstLastPara="1" wrap="square" lIns="0" tIns="0" rIns="0" bIns="0" anchor="t" anchorCtr="0">
            <a:noAutofit/>
          </a:bodyPr>
          <a:lstStyle>
            <a:lvl1pPr lvl="0" rtl="0">
              <a:spcBef>
                <a:spcPts val="0"/>
              </a:spcBef>
              <a:spcAft>
                <a:spcPts val="0"/>
              </a:spcAft>
              <a:buNone/>
              <a:defRPr sz="2000"/>
            </a:lvl1pPr>
            <a:lvl2pPr lvl="1" rtl="0">
              <a:spcBef>
                <a:spcPts val="0"/>
              </a:spcBef>
              <a:spcAft>
                <a:spcPts val="0"/>
              </a:spcAft>
              <a:buNone/>
              <a:defRPr sz="2400" b="0"/>
            </a:lvl2pPr>
            <a:lvl3pPr lvl="2" rtl="0">
              <a:spcBef>
                <a:spcPts val="0"/>
              </a:spcBef>
              <a:spcAft>
                <a:spcPts val="0"/>
              </a:spcAft>
              <a:buNone/>
              <a:defRPr sz="2400" b="0"/>
            </a:lvl3pPr>
            <a:lvl4pPr lvl="3" rtl="0">
              <a:spcBef>
                <a:spcPts val="0"/>
              </a:spcBef>
              <a:spcAft>
                <a:spcPts val="0"/>
              </a:spcAft>
              <a:buNone/>
              <a:defRPr sz="2400" b="0"/>
            </a:lvl4pPr>
            <a:lvl5pPr lvl="4" rtl="0">
              <a:spcBef>
                <a:spcPts val="0"/>
              </a:spcBef>
              <a:spcAft>
                <a:spcPts val="0"/>
              </a:spcAft>
              <a:buNone/>
              <a:defRPr sz="2400" b="0"/>
            </a:lvl5pPr>
            <a:lvl6pPr lvl="5" rtl="0">
              <a:spcBef>
                <a:spcPts val="0"/>
              </a:spcBef>
              <a:spcAft>
                <a:spcPts val="0"/>
              </a:spcAft>
              <a:buNone/>
              <a:defRPr sz="2400" b="0"/>
            </a:lvl6pPr>
            <a:lvl7pPr lvl="6" rtl="0">
              <a:spcBef>
                <a:spcPts val="0"/>
              </a:spcBef>
              <a:spcAft>
                <a:spcPts val="0"/>
              </a:spcAft>
              <a:buNone/>
              <a:defRPr sz="2400" b="0"/>
            </a:lvl7pPr>
            <a:lvl8pPr lvl="7" rtl="0">
              <a:spcBef>
                <a:spcPts val="0"/>
              </a:spcBef>
              <a:spcAft>
                <a:spcPts val="0"/>
              </a:spcAft>
              <a:buNone/>
              <a:defRPr sz="2400" b="0"/>
            </a:lvl8pPr>
            <a:lvl9pPr lvl="8" rtl="0">
              <a:spcBef>
                <a:spcPts val="0"/>
              </a:spcBef>
              <a:spcAft>
                <a:spcPts val="0"/>
              </a:spcAft>
              <a:buNone/>
              <a:defRPr sz="2400" b="0"/>
            </a:lvl9pPr>
          </a:lstStyle>
          <a:p>
            <a:endParaRPr/>
          </a:p>
        </p:txBody>
      </p:sp>
      <p:sp>
        <p:nvSpPr>
          <p:cNvPr id="68" name="Google Shape;68;p10"/>
          <p:cNvSpPr txBox="1">
            <a:spLocks noGrp="1"/>
          </p:cNvSpPr>
          <p:nvPr>
            <p:ph type="subTitle" idx="2"/>
          </p:nvPr>
        </p:nvSpPr>
        <p:spPr>
          <a:xfrm>
            <a:off x="400763" y="1982833"/>
            <a:ext cx="4041600" cy="610000"/>
          </a:xfrm>
          <a:prstGeom prst="rect">
            <a:avLst/>
          </a:prstGeom>
        </p:spPr>
        <p:txBody>
          <a:bodyPr spcFirstLastPara="1" wrap="square" lIns="0" tIns="0" rIns="0" bIns="0" anchor="t" anchorCtr="0">
            <a:noAutofit/>
          </a:bodyPr>
          <a:lstStyle>
            <a:lvl1pPr lvl="0" rtl="0">
              <a:spcBef>
                <a:spcPts val="0"/>
              </a:spcBef>
              <a:spcAft>
                <a:spcPts val="0"/>
              </a:spcAft>
              <a:buNone/>
              <a:defRPr sz="14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9" name="Google Shape;69;p10"/>
          <p:cNvSpPr txBox="1">
            <a:spLocks noGrp="1"/>
          </p:cNvSpPr>
          <p:nvPr>
            <p:ph type="sldNum" idx="3"/>
          </p:nvPr>
        </p:nvSpPr>
        <p:spPr>
          <a:xfrm>
            <a:off x="8198450" y="6184833"/>
            <a:ext cx="548700" cy="330000"/>
          </a:xfrm>
          <a:prstGeom prst="rect">
            <a:avLst/>
          </a:prstGeom>
        </p:spPr>
        <p:txBody>
          <a:bodyPr spcFirstLastPara="1" wrap="square" lIns="0" tIns="0" rIns="0" bIns="0" anchor="b" anchorCtr="0">
            <a:noAutofit/>
          </a:bodyPr>
          <a:lstStyle>
            <a:lvl1pPr lvl="0" algn="r" rtl="0">
              <a:buNone/>
              <a:defRPr sz="800"/>
            </a:lvl1pPr>
            <a:lvl2pPr lvl="1" algn="r" rtl="0">
              <a:buNone/>
              <a:defRPr sz="800"/>
            </a:lvl2pPr>
            <a:lvl3pPr lvl="2" algn="r" rtl="0">
              <a:buNone/>
              <a:defRPr sz="800"/>
            </a:lvl3pPr>
            <a:lvl4pPr lvl="3" algn="r" rtl="0">
              <a:buNone/>
              <a:defRPr sz="800"/>
            </a:lvl4pPr>
            <a:lvl5pPr lvl="4" algn="r" rtl="0">
              <a:buNone/>
              <a:defRPr sz="800"/>
            </a:lvl5pPr>
            <a:lvl6pPr lvl="5" algn="r" rtl="0">
              <a:buNone/>
              <a:defRPr sz="800"/>
            </a:lvl6pPr>
            <a:lvl7pPr lvl="6" algn="r" rtl="0">
              <a:buNone/>
              <a:defRPr sz="800"/>
            </a:lvl7pPr>
            <a:lvl8pPr lvl="7" algn="r" rtl="0">
              <a:buNone/>
              <a:defRPr sz="800"/>
            </a:lvl8pPr>
            <a:lvl9pPr lvl="8" algn="r" rtl="0">
              <a:buNone/>
              <a:defRPr sz="800"/>
            </a:lvl9pPr>
          </a:lstStyle>
          <a:p>
            <a:fld id="{00000000-1234-1234-1234-123412341234}" type="slidenum">
              <a:rPr lang="en" smtClean="0"/>
              <a:pPr/>
              <a:t>‹#›</a:t>
            </a:fld>
            <a:endParaRPr lang="en"/>
          </a:p>
        </p:txBody>
      </p:sp>
      <p:sp>
        <p:nvSpPr>
          <p:cNvPr id="70" name="Google Shape;70;p10"/>
          <p:cNvSpPr txBox="1">
            <a:spLocks noGrp="1"/>
          </p:cNvSpPr>
          <p:nvPr>
            <p:ph type="subTitle" idx="4"/>
          </p:nvPr>
        </p:nvSpPr>
        <p:spPr>
          <a:xfrm>
            <a:off x="2525755" y="6349900"/>
            <a:ext cx="2211300" cy="133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800"/>
            </a:lvl1pPr>
            <a:lvl2pPr lvl="1" rtl="0">
              <a:spcBef>
                <a:spcPts val="1600"/>
              </a:spcBef>
              <a:spcAft>
                <a:spcPts val="0"/>
              </a:spcAft>
              <a:buNone/>
              <a:defRPr sz="800"/>
            </a:lvl2pPr>
            <a:lvl3pPr lvl="2" rtl="0">
              <a:spcBef>
                <a:spcPts val="1600"/>
              </a:spcBef>
              <a:spcAft>
                <a:spcPts val="0"/>
              </a:spcAft>
              <a:buNone/>
              <a:defRPr sz="800"/>
            </a:lvl3pPr>
            <a:lvl4pPr lvl="3" rtl="0">
              <a:spcBef>
                <a:spcPts val="1600"/>
              </a:spcBef>
              <a:spcAft>
                <a:spcPts val="0"/>
              </a:spcAft>
              <a:buNone/>
              <a:defRPr sz="800"/>
            </a:lvl4pPr>
            <a:lvl5pPr lvl="4" rtl="0">
              <a:spcBef>
                <a:spcPts val="1600"/>
              </a:spcBef>
              <a:spcAft>
                <a:spcPts val="0"/>
              </a:spcAft>
              <a:buNone/>
              <a:defRPr sz="800"/>
            </a:lvl5pPr>
            <a:lvl6pPr lvl="5" rtl="0">
              <a:spcBef>
                <a:spcPts val="1600"/>
              </a:spcBef>
              <a:spcAft>
                <a:spcPts val="0"/>
              </a:spcAft>
              <a:buNone/>
              <a:defRPr sz="800"/>
            </a:lvl6pPr>
            <a:lvl7pPr lvl="6" rtl="0">
              <a:spcBef>
                <a:spcPts val="1600"/>
              </a:spcBef>
              <a:spcAft>
                <a:spcPts val="0"/>
              </a:spcAft>
              <a:buNone/>
              <a:defRPr sz="800"/>
            </a:lvl7pPr>
            <a:lvl8pPr lvl="7" rtl="0">
              <a:spcBef>
                <a:spcPts val="1600"/>
              </a:spcBef>
              <a:spcAft>
                <a:spcPts val="0"/>
              </a:spcAft>
              <a:buNone/>
              <a:defRPr sz="800"/>
            </a:lvl8pPr>
            <a:lvl9pPr lvl="8" rtl="0">
              <a:spcBef>
                <a:spcPts val="1600"/>
              </a:spcBef>
              <a:spcAft>
                <a:spcPts val="1600"/>
              </a:spcAft>
              <a:buNone/>
              <a:defRPr sz="800"/>
            </a:lvl9pPr>
          </a:lstStyle>
          <a:p>
            <a:endParaRPr/>
          </a:p>
        </p:txBody>
      </p:sp>
    </p:spTree>
    <p:extLst>
      <p:ext uri="{BB962C8B-B14F-4D97-AF65-F5344CB8AC3E}">
        <p14:creationId xmlns:p14="http://schemas.microsoft.com/office/powerpoint/2010/main" val="3043967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4 – Content – 1 Column + Image">
  <p:cSld name="04 – Content – 1 Column + Image">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198450" y="6184833"/>
            <a:ext cx="548700" cy="330000"/>
          </a:xfrm>
          <a:prstGeom prst="rect">
            <a:avLst/>
          </a:prstGeom>
        </p:spPr>
        <p:txBody>
          <a:bodyPr spcFirstLastPara="1" wrap="square" lIns="0" tIns="0" rIns="0" bIns="0" anchor="b" anchorCtr="0">
            <a:noAutofit/>
          </a:bodyPr>
          <a:lstStyle>
            <a:lvl1pPr lvl="0" algn="r" rtl="0">
              <a:buNone/>
              <a:defRPr sz="800"/>
            </a:lvl1pPr>
            <a:lvl2pPr lvl="1" algn="r" rtl="0">
              <a:buNone/>
              <a:defRPr sz="800"/>
            </a:lvl2pPr>
            <a:lvl3pPr lvl="2" algn="r" rtl="0">
              <a:buNone/>
              <a:defRPr sz="800"/>
            </a:lvl3pPr>
            <a:lvl4pPr lvl="3" algn="r" rtl="0">
              <a:buNone/>
              <a:defRPr sz="800"/>
            </a:lvl4pPr>
            <a:lvl5pPr lvl="4" algn="r" rtl="0">
              <a:buNone/>
              <a:defRPr sz="800"/>
            </a:lvl5pPr>
            <a:lvl6pPr lvl="5" algn="r" rtl="0">
              <a:buNone/>
              <a:defRPr sz="800"/>
            </a:lvl6pPr>
            <a:lvl7pPr lvl="6" algn="r" rtl="0">
              <a:buNone/>
              <a:defRPr sz="800"/>
            </a:lvl7pPr>
            <a:lvl8pPr lvl="7" algn="r" rtl="0">
              <a:buNone/>
              <a:defRPr sz="800"/>
            </a:lvl8pPr>
            <a:lvl9pPr lvl="8" algn="r" rtl="0">
              <a:buNone/>
              <a:defRPr sz="800"/>
            </a:lvl9pPr>
          </a:lstStyle>
          <a:p>
            <a:fld id="{00000000-1234-1234-1234-123412341234}" type="slidenum">
              <a:rPr lang="en" smtClean="0"/>
              <a:pPr/>
              <a:t>‹#›</a:t>
            </a:fld>
            <a:endParaRPr lang="en"/>
          </a:p>
        </p:txBody>
      </p:sp>
      <p:sp>
        <p:nvSpPr>
          <p:cNvPr id="82" name="Google Shape;82;p12"/>
          <p:cNvSpPr txBox="1">
            <a:spLocks noGrp="1"/>
          </p:cNvSpPr>
          <p:nvPr>
            <p:ph type="title"/>
          </p:nvPr>
        </p:nvSpPr>
        <p:spPr>
          <a:xfrm>
            <a:off x="401600" y="648600"/>
            <a:ext cx="8343900" cy="342800"/>
          </a:xfrm>
          <a:prstGeom prst="rect">
            <a:avLst/>
          </a:prstGeom>
        </p:spPr>
        <p:txBody>
          <a:bodyPr spcFirstLastPara="1" wrap="square" lIns="0" tIns="0" rIns="0" bIns="0" anchor="t" anchorCtr="0">
            <a:noAutofit/>
          </a:bodyPr>
          <a:lstStyle>
            <a:lvl1pPr lvl="0" rtl="0">
              <a:spcBef>
                <a:spcPts val="0"/>
              </a:spcBef>
              <a:spcAft>
                <a:spcPts val="0"/>
              </a:spcAft>
              <a:buNone/>
              <a:defRPr sz="2000"/>
            </a:lvl1pPr>
            <a:lvl2pPr lvl="1" rtl="0">
              <a:spcBef>
                <a:spcPts val="0"/>
              </a:spcBef>
              <a:spcAft>
                <a:spcPts val="0"/>
              </a:spcAft>
              <a:buNone/>
              <a:defRPr sz="2400" b="0"/>
            </a:lvl2pPr>
            <a:lvl3pPr lvl="2" rtl="0">
              <a:spcBef>
                <a:spcPts val="0"/>
              </a:spcBef>
              <a:spcAft>
                <a:spcPts val="0"/>
              </a:spcAft>
              <a:buNone/>
              <a:defRPr sz="2400" b="0"/>
            </a:lvl3pPr>
            <a:lvl4pPr lvl="3" rtl="0">
              <a:spcBef>
                <a:spcPts val="0"/>
              </a:spcBef>
              <a:spcAft>
                <a:spcPts val="0"/>
              </a:spcAft>
              <a:buNone/>
              <a:defRPr sz="2400" b="0"/>
            </a:lvl4pPr>
            <a:lvl5pPr lvl="4" rtl="0">
              <a:spcBef>
                <a:spcPts val="0"/>
              </a:spcBef>
              <a:spcAft>
                <a:spcPts val="0"/>
              </a:spcAft>
              <a:buNone/>
              <a:defRPr sz="2400" b="0"/>
            </a:lvl5pPr>
            <a:lvl6pPr lvl="5" rtl="0">
              <a:spcBef>
                <a:spcPts val="0"/>
              </a:spcBef>
              <a:spcAft>
                <a:spcPts val="0"/>
              </a:spcAft>
              <a:buNone/>
              <a:defRPr sz="2400" b="0"/>
            </a:lvl6pPr>
            <a:lvl7pPr lvl="6" rtl="0">
              <a:spcBef>
                <a:spcPts val="0"/>
              </a:spcBef>
              <a:spcAft>
                <a:spcPts val="0"/>
              </a:spcAft>
              <a:buNone/>
              <a:defRPr sz="2400" b="0"/>
            </a:lvl7pPr>
            <a:lvl8pPr lvl="7" rtl="0">
              <a:spcBef>
                <a:spcPts val="0"/>
              </a:spcBef>
              <a:spcAft>
                <a:spcPts val="0"/>
              </a:spcAft>
              <a:buNone/>
              <a:defRPr sz="2400" b="0"/>
            </a:lvl8pPr>
            <a:lvl9pPr lvl="8" rtl="0">
              <a:spcBef>
                <a:spcPts val="0"/>
              </a:spcBef>
              <a:spcAft>
                <a:spcPts val="0"/>
              </a:spcAft>
              <a:buNone/>
              <a:defRPr sz="2400" b="0"/>
            </a:lvl9pPr>
          </a:lstStyle>
          <a:p>
            <a:endParaRPr/>
          </a:p>
        </p:txBody>
      </p:sp>
      <p:sp>
        <p:nvSpPr>
          <p:cNvPr id="83" name="Google Shape;83;p12"/>
          <p:cNvSpPr txBox="1">
            <a:spLocks noGrp="1"/>
          </p:cNvSpPr>
          <p:nvPr>
            <p:ph type="body" idx="1"/>
          </p:nvPr>
        </p:nvSpPr>
        <p:spPr>
          <a:xfrm>
            <a:off x="401625" y="2516667"/>
            <a:ext cx="3851100" cy="3356400"/>
          </a:xfrm>
          <a:prstGeom prst="rect">
            <a:avLst/>
          </a:prstGeom>
        </p:spPr>
        <p:txBody>
          <a:bodyPr spcFirstLastPara="1" wrap="square" lIns="0" tIns="0" rIns="0" bIns="0"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160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84" name="Google Shape;84;p12"/>
          <p:cNvSpPr txBox="1">
            <a:spLocks noGrp="1"/>
          </p:cNvSpPr>
          <p:nvPr>
            <p:ph type="subTitle" idx="2"/>
          </p:nvPr>
        </p:nvSpPr>
        <p:spPr>
          <a:xfrm>
            <a:off x="400763" y="1982833"/>
            <a:ext cx="4041600" cy="610000"/>
          </a:xfrm>
          <a:prstGeom prst="rect">
            <a:avLst/>
          </a:prstGeom>
        </p:spPr>
        <p:txBody>
          <a:bodyPr spcFirstLastPara="1" wrap="square" lIns="0" tIns="0" rIns="0" bIns="0" anchor="t" anchorCtr="0">
            <a:noAutofit/>
          </a:bodyPr>
          <a:lstStyle>
            <a:lvl1pPr lvl="0" rtl="0">
              <a:spcBef>
                <a:spcPts val="0"/>
              </a:spcBef>
              <a:spcAft>
                <a:spcPts val="0"/>
              </a:spcAft>
              <a:buNone/>
              <a:defRPr sz="14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5" name="Google Shape;85;p12"/>
          <p:cNvSpPr txBox="1">
            <a:spLocks noGrp="1"/>
          </p:cNvSpPr>
          <p:nvPr>
            <p:ph type="sldNum" idx="3"/>
          </p:nvPr>
        </p:nvSpPr>
        <p:spPr>
          <a:xfrm>
            <a:off x="8198450" y="6184833"/>
            <a:ext cx="548700" cy="330000"/>
          </a:xfrm>
          <a:prstGeom prst="rect">
            <a:avLst/>
          </a:prstGeom>
        </p:spPr>
        <p:txBody>
          <a:bodyPr spcFirstLastPara="1" wrap="square" lIns="0" tIns="0" rIns="0" bIns="0" anchor="b" anchorCtr="0">
            <a:noAutofit/>
          </a:bodyPr>
          <a:lstStyle>
            <a:lvl1pPr lvl="0" algn="r" rtl="0">
              <a:buNone/>
              <a:defRPr sz="800"/>
            </a:lvl1pPr>
            <a:lvl2pPr lvl="1" algn="r" rtl="0">
              <a:buNone/>
              <a:defRPr sz="800"/>
            </a:lvl2pPr>
            <a:lvl3pPr lvl="2" algn="r" rtl="0">
              <a:buNone/>
              <a:defRPr sz="800"/>
            </a:lvl3pPr>
            <a:lvl4pPr lvl="3" algn="r" rtl="0">
              <a:buNone/>
              <a:defRPr sz="800"/>
            </a:lvl4pPr>
            <a:lvl5pPr lvl="4" algn="r" rtl="0">
              <a:buNone/>
              <a:defRPr sz="800"/>
            </a:lvl5pPr>
            <a:lvl6pPr lvl="5" algn="r" rtl="0">
              <a:buNone/>
              <a:defRPr sz="800"/>
            </a:lvl6pPr>
            <a:lvl7pPr lvl="6" algn="r" rtl="0">
              <a:buNone/>
              <a:defRPr sz="800"/>
            </a:lvl7pPr>
            <a:lvl8pPr lvl="7" algn="r" rtl="0">
              <a:buNone/>
              <a:defRPr sz="800"/>
            </a:lvl8pPr>
            <a:lvl9pPr lvl="8" algn="r" rtl="0">
              <a:buNone/>
              <a:defRPr sz="800"/>
            </a:lvl9pPr>
          </a:lstStyle>
          <a:p>
            <a:fld id="{00000000-1234-1234-1234-123412341234}" type="slidenum">
              <a:rPr lang="en" smtClean="0"/>
              <a:pPr/>
              <a:t>‹#›</a:t>
            </a:fld>
            <a:endParaRPr lang="en"/>
          </a:p>
        </p:txBody>
      </p:sp>
      <p:sp>
        <p:nvSpPr>
          <p:cNvPr id="86" name="Google Shape;86;p12"/>
          <p:cNvSpPr txBox="1">
            <a:spLocks noGrp="1"/>
          </p:cNvSpPr>
          <p:nvPr>
            <p:ph type="subTitle" idx="4"/>
          </p:nvPr>
        </p:nvSpPr>
        <p:spPr>
          <a:xfrm>
            <a:off x="2525755" y="6349900"/>
            <a:ext cx="2211300" cy="133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800"/>
            </a:lvl1pPr>
            <a:lvl2pPr lvl="1" rtl="0">
              <a:spcBef>
                <a:spcPts val="1600"/>
              </a:spcBef>
              <a:spcAft>
                <a:spcPts val="0"/>
              </a:spcAft>
              <a:buNone/>
              <a:defRPr sz="800"/>
            </a:lvl2pPr>
            <a:lvl3pPr lvl="2" rtl="0">
              <a:spcBef>
                <a:spcPts val="1600"/>
              </a:spcBef>
              <a:spcAft>
                <a:spcPts val="0"/>
              </a:spcAft>
              <a:buNone/>
              <a:defRPr sz="800"/>
            </a:lvl3pPr>
            <a:lvl4pPr lvl="3" rtl="0">
              <a:spcBef>
                <a:spcPts val="1600"/>
              </a:spcBef>
              <a:spcAft>
                <a:spcPts val="0"/>
              </a:spcAft>
              <a:buNone/>
              <a:defRPr sz="800"/>
            </a:lvl4pPr>
            <a:lvl5pPr lvl="4" rtl="0">
              <a:spcBef>
                <a:spcPts val="1600"/>
              </a:spcBef>
              <a:spcAft>
                <a:spcPts val="0"/>
              </a:spcAft>
              <a:buNone/>
              <a:defRPr sz="800"/>
            </a:lvl5pPr>
            <a:lvl6pPr lvl="5" rtl="0">
              <a:spcBef>
                <a:spcPts val="1600"/>
              </a:spcBef>
              <a:spcAft>
                <a:spcPts val="0"/>
              </a:spcAft>
              <a:buNone/>
              <a:defRPr sz="800"/>
            </a:lvl6pPr>
            <a:lvl7pPr lvl="6" rtl="0">
              <a:spcBef>
                <a:spcPts val="1600"/>
              </a:spcBef>
              <a:spcAft>
                <a:spcPts val="0"/>
              </a:spcAft>
              <a:buNone/>
              <a:defRPr sz="800"/>
            </a:lvl7pPr>
            <a:lvl8pPr lvl="7" rtl="0">
              <a:spcBef>
                <a:spcPts val="1600"/>
              </a:spcBef>
              <a:spcAft>
                <a:spcPts val="0"/>
              </a:spcAft>
              <a:buNone/>
              <a:defRPr sz="800"/>
            </a:lvl8pPr>
            <a:lvl9pPr lvl="8" rtl="0">
              <a:spcBef>
                <a:spcPts val="1600"/>
              </a:spcBef>
              <a:spcAft>
                <a:spcPts val="1600"/>
              </a:spcAft>
              <a:buNone/>
              <a:defRPr sz="800"/>
            </a:lvl9pPr>
          </a:lstStyle>
          <a:p>
            <a:endParaRPr/>
          </a:p>
        </p:txBody>
      </p:sp>
    </p:spTree>
    <p:extLst>
      <p:ext uri="{BB962C8B-B14F-4D97-AF65-F5344CB8AC3E}">
        <p14:creationId xmlns:p14="http://schemas.microsoft.com/office/powerpoint/2010/main" val="3271005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7 – Graphic Frame – Community">
  <p:cSld name="07 – Graphic Frame – Community">
    <p:spTree>
      <p:nvGrpSpPr>
        <p:cNvPr id="1" name="Shape 183"/>
        <p:cNvGrpSpPr/>
        <p:nvPr/>
      </p:nvGrpSpPr>
      <p:grpSpPr>
        <a:xfrm>
          <a:off x="0" y="0"/>
          <a:ext cx="0" cy="0"/>
          <a:chOff x="0" y="0"/>
          <a:chExt cx="0" cy="0"/>
        </a:xfrm>
      </p:grpSpPr>
      <p:sp>
        <p:nvSpPr>
          <p:cNvPr id="184" name="Google Shape;184;p25"/>
          <p:cNvSpPr txBox="1">
            <a:spLocks noGrp="1"/>
          </p:cNvSpPr>
          <p:nvPr>
            <p:ph type="sldNum" idx="12"/>
          </p:nvPr>
        </p:nvSpPr>
        <p:spPr>
          <a:xfrm>
            <a:off x="8198450" y="6184833"/>
            <a:ext cx="548700" cy="330000"/>
          </a:xfrm>
          <a:prstGeom prst="rect">
            <a:avLst/>
          </a:prstGeom>
        </p:spPr>
        <p:txBody>
          <a:bodyPr spcFirstLastPara="1" wrap="square" lIns="0" tIns="0" rIns="0" bIns="0" anchor="b" anchorCtr="0">
            <a:noAutofit/>
          </a:bodyPr>
          <a:lstStyle>
            <a:lvl1pPr lvl="0" algn="r" rtl="0">
              <a:buNone/>
              <a:defRPr sz="800">
                <a:solidFill>
                  <a:srgbClr val="FFFFFF"/>
                </a:solidFill>
              </a:defRPr>
            </a:lvl1pPr>
            <a:lvl2pPr lvl="1" algn="r" rtl="0">
              <a:buNone/>
              <a:defRPr sz="800">
                <a:solidFill>
                  <a:srgbClr val="FFFFFF"/>
                </a:solidFill>
              </a:defRPr>
            </a:lvl2pPr>
            <a:lvl3pPr lvl="2" algn="r" rtl="0">
              <a:buNone/>
              <a:defRPr sz="800">
                <a:solidFill>
                  <a:srgbClr val="FFFFFF"/>
                </a:solidFill>
              </a:defRPr>
            </a:lvl3pPr>
            <a:lvl4pPr lvl="3" algn="r" rtl="0">
              <a:buNone/>
              <a:defRPr sz="800">
                <a:solidFill>
                  <a:srgbClr val="FFFFFF"/>
                </a:solidFill>
              </a:defRPr>
            </a:lvl4pPr>
            <a:lvl5pPr lvl="4" algn="r" rtl="0">
              <a:buNone/>
              <a:defRPr sz="800">
                <a:solidFill>
                  <a:srgbClr val="FFFFFF"/>
                </a:solidFill>
              </a:defRPr>
            </a:lvl5pPr>
            <a:lvl6pPr lvl="5" algn="r" rtl="0">
              <a:buNone/>
              <a:defRPr sz="800">
                <a:solidFill>
                  <a:srgbClr val="FFFFFF"/>
                </a:solidFill>
              </a:defRPr>
            </a:lvl6pPr>
            <a:lvl7pPr lvl="6" algn="r" rtl="0">
              <a:buNone/>
              <a:defRPr sz="800">
                <a:solidFill>
                  <a:srgbClr val="FFFFFF"/>
                </a:solidFill>
              </a:defRPr>
            </a:lvl7pPr>
            <a:lvl8pPr lvl="7" algn="r" rtl="0">
              <a:buNone/>
              <a:defRPr sz="800">
                <a:solidFill>
                  <a:srgbClr val="FFFFFF"/>
                </a:solidFill>
              </a:defRPr>
            </a:lvl8pPr>
            <a:lvl9pPr lvl="8" algn="r" rtl="0">
              <a:buNone/>
              <a:defRPr sz="800">
                <a:solidFill>
                  <a:srgbClr val="FFFFFF"/>
                </a:solidFill>
              </a:defRPr>
            </a:lvl9pPr>
          </a:lstStyle>
          <a:p>
            <a:fld id="{00000000-1234-1234-1234-123412341234}" type="slidenum">
              <a:rPr lang="en" smtClean="0"/>
              <a:pPr/>
              <a:t>‹#›</a:t>
            </a:fld>
            <a:endParaRPr lang="en"/>
          </a:p>
        </p:txBody>
      </p:sp>
      <p:sp>
        <p:nvSpPr>
          <p:cNvPr id="185" name="Google Shape;185;p25"/>
          <p:cNvSpPr txBox="1">
            <a:spLocks noGrp="1"/>
          </p:cNvSpPr>
          <p:nvPr>
            <p:ph type="subTitle" idx="1"/>
          </p:nvPr>
        </p:nvSpPr>
        <p:spPr>
          <a:xfrm>
            <a:off x="2525755" y="6349900"/>
            <a:ext cx="2211300" cy="133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800">
                <a:solidFill>
                  <a:srgbClr val="FFFFFF"/>
                </a:solidFill>
              </a:defRPr>
            </a:lvl1pPr>
            <a:lvl2pPr lvl="1" rtl="0">
              <a:spcBef>
                <a:spcPts val="1600"/>
              </a:spcBef>
              <a:spcAft>
                <a:spcPts val="0"/>
              </a:spcAft>
              <a:buNone/>
              <a:defRPr sz="800">
                <a:solidFill>
                  <a:srgbClr val="FFFFFF"/>
                </a:solidFill>
              </a:defRPr>
            </a:lvl2pPr>
            <a:lvl3pPr lvl="2" rtl="0">
              <a:spcBef>
                <a:spcPts val="1600"/>
              </a:spcBef>
              <a:spcAft>
                <a:spcPts val="0"/>
              </a:spcAft>
              <a:buNone/>
              <a:defRPr sz="800">
                <a:solidFill>
                  <a:srgbClr val="FFFFFF"/>
                </a:solidFill>
              </a:defRPr>
            </a:lvl3pPr>
            <a:lvl4pPr lvl="3" rtl="0">
              <a:spcBef>
                <a:spcPts val="1600"/>
              </a:spcBef>
              <a:spcAft>
                <a:spcPts val="0"/>
              </a:spcAft>
              <a:buNone/>
              <a:defRPr sz="800">
                <a:solidFill>
                  <a:srgbClr val="FFFFFF"/>
                </a:solidFill>
              </a:defRPr>
            </a:lvl4pPr>
            <a:lvl5pPr lvl="4" rtl="0">
              <a:spcBef>
                <a:spcPts val="1600"/>
              </a:spcBef>
              <a:spcAft>
                <a:spcPts val="0"/>
              </a:spcAft>
              <a:buNone/>
              <a:defRPr sz="800">
                <a:solidFill>
                  <a:srgbClr val="FFFFFF"/>
                </a:solidFill>
              </a:defRPr>
            </a:lvl5pPr>
            <a:lvl6pPr lvl="5" rtl="0">
              <a:spcBef>
                <a:spcPts val="1600"/>
              </a:spcBef>
              <a:spcAft>
                <a:spcPts val="0"/>
              </a:spcAft>
              <a:buNone/>
              <a:defRPr sz="800">
                <a:solidFill>
                  <a:srgbClr val="FFFFFF"/>
                </a:solidFill>
              </a:defRPr>
            </a:lvl6pPr>
            <a:lvl7pPr lvl="6" rtl="0">
              <a:spcBef>
                <a:spcPts val="1600"/>
              </a:spcBef>
              <a:spcAft>
                <a:spcPts val="0"/>
              </a:spcAft>
              <a:buNone/>
              <a:defRPr sz="800">
                <a:solidFill>
                  <a:srgbClr val="FFFFFF"/>
                </a:solidFill>
              </a:defRPr>
            </a:lvl7pPr>
            <a:lvl8pPr lvl="7" rtl="0">
              <a:spcBef>
                <a:spcPts val="1600"/>
              </a:spcBef>
              <a:spcAft>
                <a:spcPts val="0"/>
              </a:spcAft>
              <a:buNone/>
              <a:defRPr sz="800">
                <a:solidFill>
                  <a:srgbClr val="FFFFFF"/>
                </a:solidFill>
              </a:defRPr>
            </a:lvl8pPr>
            <a:lvl9pPr lvl="8" rtl="0">
              <a:spcBef>
                <a:spcPts val="1600"/>
              </a:spcBef>
              <a:spcAft>
                <a:spcPts val="1600"/>
              </a:spcAft>
              <a:buNone/>
              <a:defRPr sz="800">
                <a:solidFill>
                  <a:srgbClr val="FFFFFF"/>
                </a:solidFill>
              </a:defRPr>
            </a:lvl9pPr>
          </a:lstStyle>
          <a:p>
            <a:endParaRPr/>
          </a:p>
        </p:txBody>
      </p:sp>
    </p:spTree>
    <p:extLst>
      <p:ext uri="{BB962C8B-B14F-4D97-AF65-F5344CB8AC3E}">
        <p14:creationId xmlns:p14="http://schemas.microsoft.com/office/powerpoint/2010/main" val="831706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7 – Graphic Frame – Beam 1">
  <p:cSld name="07 – Graphic Frame – Beam 1">
    <p:spTree>
      <p:nvGrpSpPr>
        <p:cNvPr id="1" name="Shape 179"/>
        <p:cNvGrpSpPr/>
        <p:nvPr/>
      </p:nvGrpSpPr>
      <p:grpSpPr>
        <a:xfrm>
          <a:off x="0" y="0"/>
          <a:ext cx="0" cy="0"/>
          <a:chOff x="0" y="0"/>
          <a:chExt cx="0" cy="0"/>
        </a:xfrm>
      </p:grpSpPr>
      <p:sp>
        <p:nvSpPr>
          <p:cNvPr id="180" name="Google Shape;180;p24"/>
          <p:cNvSpPr txBox="1">
            <a:spLocks noGrp="1"/>
          </p:cNvSpPr>
          <p:nvPr>
            <p:ph type="sldNum" idx="12"/>
          </p:nvPr>
        </p:nvSpPr>
        <p:spPr>
          <a:xfrm>
            <a:off x="8198450" y="6184833"/>
            <a:ext cx="548700" cy="330000"/>
          </a:xfrm>
          <a:prstGeom prst="rect">
            <a:avLst/>
          </a:prstGeom>
        </p:spPr>
        <p:txBody>
          <a:bodyPr spcFirstLastPara="1" wrap="square" lIns="0" tIns="0" rIns="0" bIns="0" anchor="b" anchorCtr="0">
            <a:noAutofit/>
          </a:bodyPr>
          <a:lstStyle>
            <a:lvl1pPr lvl="0" algn="r" rtl="0">
              <a:buNone/>
              <a:defRPr sz="800">
                <a:solidFill>
                  <a:srgbClr val="FFFFFF"/>
                </a:solidFill>
              </a:defRPr>
            </a:lvl1pPr>
            <a:lvl2pPr lvl="1" algn="r" rtl="0">
              <a:buNone/>
              <a:defRPr sz="800">
                <a:solidFill>
                  <a:srgbClr val="FFFFFF"/>
                </a:solidFill>
              </a:defRPr>
            </a:lvl2pPr>
            <a:lvl3pPr lvl="2" algn="r" rtl="0">
              <a:buNone/>
              <a:defRPr sz="800">
                <a:solidFill>
                  <a:srgbClr val="FFFFFF"/>
                </a:solidFill>
              </a:defRPr>
            </a:lvl3pPr>
            <a:lvl4pPr lvl="3" algn="r" rtl="0">
              <a:buNone/>
              <a:defRPr sz="800">
                <a:solidFill>
                  <a:srgbClr val="FFFFFF"/>
                </a:solidFill>
              </a:defRPr>
            </a:lvl4pPr>
            <a:lvl5pPr lvl="4" algn="r" rtl="0">
              <a:buNone/>
              <a:defRPr sz="800">
                <a:solidFill>
                  <a:srgbClr val="FFFFFF"/>
                </a:solidFill>
              </a:defRPr>
            </a:lvl5pPr>
            <a:lvl6pPr lvl="5" algn="r" rtl="0">
              <a:buNone/>
              <a:defRPr sz="800">
                <a:solidFill>
                  <a:srgbClr val="FFFFFF"/>
                </a:solidFill>
              </a:defRPr>
            </a:lvl6pPr>
            <a:lvl7pPr lvl="6" algn="r" rtl="0">
              <a:buNone/>
              <a:defRPr sz="800">
                <a:solidFill>
                  <a:srgbClr val="FFFFFF"/>
                </a:solidFill>
              </a:defRPr>
            </a:lvl7pPr>
            <a:lvl8pPr lvl="7" algn="r" rtl="0">
              <a:buNone/>
              <a:defRPr sz="800">
                <a:solidFill>
                  <a:srgbClr val="FFFFFF"/>
                </a:solidFill>
              </a:defRPr>
            </a:lvl8pPr>
            <a:lvl9pPr lvl="8" algn="r" rtl="0">
              <a:buNone/>
              <a:defRPr sz="800">
                <a:solidFill>
                  <a:srgbClr val="FFFFFF"/>
                </a:solidFill>
              </a:defRPr>
            </a:lvl9pPr>
          </a:lstStyle>
          <a:p>
            <a:fld id="{00000000-1234-1234-1234-123412341234}" type="slidenum">
              <a:rPr lang="en" smtClean="0"/>
              <a:pPr/>
              <a:t>‹#›</a:t>
            </a:fld>
            <a:endParaRPr lang="en"/>
          </a:p>
        </p:txBody>
      </p:sp>
      <p:pic>
        <p:nvPicPr>
          <p:cNvPr id="181" name="Google Shape;181;p24"/>
          <p:cNvPicPr preferRelativeResize="0"/>
          <p:nvPr/>
        </p:nvPicPr>
        <p:blipFill rotWithShape="1">
          <a:blip r:embed="rId2">
            <a:alphaModFix/>
          </a:blip>
          <a:srcRect t="641" b="651"/>
          <a:stretch/>
        </p:blipFill>
        <p:spPr>
          <a:xfrm>
            <a:off x="401600" y="6322101"/>
            <a:ext cx="962028" cy="152833"/>
          </a:xfrm>
          <a:prstGeom prst="rect">
            <a:avLst/>
          </a:prstGeom>
          <a:noFill/>
          <a:ln>
            <a:noFill/>
          </a:ln>
        </p:spPr>
      </p:pic>
      <p:sp>
        <p:nvSpPr>
          <p:cNvPr id="182" name="Google Shape;182;p24"/>
          <p:cNvSpPr txBox="1">
            <a:spLocks noGrp="1"/>
          </p:cNvSpPr>
          <p:nvPr>
            <p:ph type="subTitle" idx="1"/>
          </p:nvPr>
        </p:nvSpPr>
        <p:spPr>
          <a:xfrm>
            <a:off x="2525755" y="6349900"/>
            <a:ext cx="2211300" cy="133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800">
                <a:solidFill>
                  <a:srgbClr val="FFFFFF"/>
                </a:solidFill>
              </a:defRPr>
            </a:lvl1pPr>
            <a:lvl2pPr lvl="1" rtl="0">
              <a:spcBef>
                <a:spcPts val="1600"/>
              </a:spcBef>
              <a:spcAft>
                <a:spcPts val="0"/>
              </a:spcAft>
              <a:buNone/>
              <a:defRPr sz="800">
                <a:solidFill>
                  <a:srgbClr val="FFFFFF"/>
                </a:solidFill>
              </a:defRPr>
            </a:lvl2pPr>
            <a:lvl3pPr lvl="2" rtl="0">
              <a:spcBef>
                <a:spcPts val="1600"/>
              </a:spcBef>
              <a:spcAft>
                <a:spcPts val="0"/>
              </a:spcAft>
              <a:buNone/>
              <a:defRPr sz="800">
                <a:solidFill>
                  <a:srgbClr val="FFFFFF"/>
                </a:solidFill>
              </a:defRPr>
            </a:lvl3pPr>
            <a:lvl4pPr lvl="3" rtl="0">
              <a:spcBef>
                <a:spcPts val="1600"/>
              </a:spcBef>
              <a:spcAft>
                <a:spcPts val="0"/>
              </a:spcAft>
              <a:buNone/>
              <a:defRPr sz="800">
                <a:solidFill>
                  <a:srgbClr val="FFFFFF"/>
                </a:solidFill>
              </a:defRPr>
            </a:lvl4pPr>
            <a:lvl5pPr lvl="4" rtl="0">
              <a:spcBef>
                <a:spcPts val="1600"/>
              </a:spcBef>
              <a:spcAft>
                <a:spcPts val="0"/>
              </a:spcAft>
              <a:buNone/>
              <a:defRPr sz="800">
                <a:solidFill>
                  <a:srgbClr val="FFFFFF"/>
                </a:solidFill>
              </a:defRPr>
            </a:lvl5pPr>
            <a:lvl6pPr lvl="5" rtl="0">
              <a:spcBef>
                <a:spcPts val="1600"/>
              </a:spcBef>
              <a:spcAft>
                <a:spcPts val="0"/>
              </a:spcAft>
              <a:buNone/>
              <a:defRPr sz="800">
                <a:solidFill>
                  <a:srgbClr val="FFFFFF"/>
                </a:solidFill>
              </a:defRPr>
            </a:lvl6pPr>
            <a:lvl7pPr lvl="6" rtl="0">
              <a:spcBef>
                <a:spcPts val="1600"/>
              </a:spcBef>
              <a:spcAft>
                <a:spcPts val="0"/>
              </a:spcAft>
              <a:buNone/>
              <a:defRPr sz="800">
                <a:solidFill>
                  <a:srgbClr val="FFFFFF"/>
                </a:solidFill>
              </a:defRPr>
            </a:lvl7pPr>
            <a:lvl8pPr lvl="7" rtl="0">
              <a:spcBef>
                <a:spcPts val="1600"/>
              </a:spcBef>
              <a:spcAft>
                <a:spcPts val="0"/>
              </a:spcAft>
              <a:buNone/>
              <a:defRPr sz="800">
                <a:solidFill>
                  <a:srgbClr val="FFFFFF"/>
                </a:solidFill>
              </a:defRPr>
            </a:lvl8pPr>
            <a:lvl9pPr lvl="8" rtl="0">
              <a:spcBef>
                <a:spcPts val="1600"/>
              </a:spcBef>
              <a:spcAft>
                <a:spcPts val="1600"/>
              </a:spcAft>
              <a:buNone/>
              <a:defRPr sz="800">
                <a:solidFill>
                  <a:srgbClr val="FFFFFF"/>
                </a:solidFill>
              </a:defRPr>
            </a:lvl9pPr>
          </a:lstStyle>
          <a:p>
            <a:endParaRPr/>
          </a:p>
        </p:txBody>
      </p:sp>
    </p:spTree>
    <p:extLst>
      <p:ext uri="{BB962C8B-B14F-4D97-AF65-F5344CB8AC3E}">
        <p14:creationId xmlns:p14="http://schemas.microsoft.com/office/powerpoint/2010/main" val="4100281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068C-CDDB-FCA4-852A-D0CCC12F21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6F7E0-C9E3-3F9C-8C89-FFAC062997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B1245D-D5F6-C6D8-F704-44FA3E42D86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3247C0-BEA9-57BE-E881-89689CAB4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9AD005-03AE-10F3-7678-774E83B2F660}"/>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200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59A7-85ED-94C3-299F-9AF0C8642E0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99AC2C4-DFAF-C320-4BD2-532111E660AE}"/>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EFA363-2A4D-5352-C72F-3301EA76DF4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50A45BC-CAB7-D63E-6287-1A5EE8A41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7F900-B586-719B-484A-6393319F52E1}"/>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30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1F07-A107-B667-F5DF-8DC70C9C7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7C2F2-CC97-3BB3-50C8-E3892B94D3A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03FA12-32D9-616F-CD0C-0A568716138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BA1073-774E-FED3-4EDC-0EC4904717F3}"/>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63CAB28-0CD6-6C05-61A7-FC67E8B7D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75077-B99C-93A4-4CB0-9C879AAB89FB}"/>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776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29512-F1A7-51C3-D467-40F1D08340C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BF167D-1CBA-8F74-D1FB-A7B191B0460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8DBCE69-3CDD-2EE1-A43B-724A9E5716A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38C01A-7437-FA03-129D-6E043FDDE86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DC155-E80E-FF80-6496-6E35629AC45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BB4E7A-55EB-1B34-DD25-1124BB59666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654AC5F-3101-2CDE-4F07-864A0704F9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789CA9-4CC7-95CC-2EF7-4F009DD0C4E0}"/>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016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958E0-16F0-AE06-18ED-A114C8BB51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F7DCD-081A-F7B0-FDBC-6CFA8B091D3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C16B4C36-D381-55C9-C584-E3CF8083F7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F7BC84-EC84-76C5-CC68-A17330A04087}"/>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194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490DC-3123-EBC0-D80C-0B30D828CAD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5AC713F9-4AFC-7ECC-65FA-4931183024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C8B6D-A46D-E9C0-1DC0-F67FDA2868DB}"/>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9213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87D50-96D8-8096-6AAA-81F38CF9BA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E2E5610-0660-3079-F8A8-278B6D1E5CE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AEA55-16AF-9A74-B828-F89502BCE0C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4A3A62A-8CAE-11B4-FD95-BAC73010310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23889F3-24A9-AD89-B005-3930FC7B3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47C44-9424-CFD2-4356-4E28BD0642DB}"/>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2250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07AE-29FB-783D-A4C3-49D8CB329B6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3190815-B2E0-8508-4FBB-BCAF67F0092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6EC10EB0-AC47-7AC0-940F-2FAFA1674C5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714D58-D74A-492D-172C-1CF9A6166BA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72B30E9-6E3F-FDCD-9E2E-922C42008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0DA98-C71D-70F4-10CF-0C333CF4AEE2}"/>
              </a:ext>
            </a:extLst>
          </p:cNvPr>
          <p:cNvSpPr>
            <a:spLocks noGrp="1"/>
          </p:cNvSpPr>
          <p:nvPr>
            <p:ph type="sldNum" sz="quarter" idx="12"/>
          </p:nvPr>
        </p:nvSpPr>
        <p:spPr/>
        <p:txBody>
          <a:body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9939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51E19-16BD-E4C4-431C-515575235DC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35A8F4-8764-6808-06EA-C435C25BBE2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5D6B9-94D2-4D20-D451-EE16693B506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19735138-6066-C4FA-F3F5-DB1CA94B7C5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89C71C-6ABA-8D8D-F558-2FB4D69857D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pPr marL="254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427745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5" r:id="rId14"/>
    <p:sldLayoutId id="2147483766" r:id="rId15"/>
    <p:sldLayoutId id="2147483767"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A76AB6-75A1-6D5F-E979-608FD49F1AA3}"/>
              </a:ext>
            </a:extLst>
          </p:cNvPr>
          <p:cNvPicPr>
            <a:picLocks noChangeAspect="1"/>
          </p:cNvPicPr>
          <p:nvPr/>
        </p:nvPicPr>
        <p:blipFill>
          <a:blip r:embed="rId2"/>
          <a:stretch>
            <a:fillRect/>
          </a:stretch>
        </p:blipFill>
        <p:spPr>
          <a:xfrm>
            <a:off x="0" y="870941"/>
            <a:ext cx="9144000" cy="5116118"/>
          </a:xfrm>
          <a:prstGeom prst="rect">
            <a:avLst/>
          </a:prstGeom>
        </p:spPr>
      </p:pic>
      <p:sp>
        <p:nvSpPr>
          <p:cNvPr id="3" name="TextBox 2">
            <a:extLst>
              <a:ext uri="{FF2B5EF4-FFF2-40B4-BE49-F238E27FC236}">
                <a16:creationId xmlns:a16="http://schemas.microsoft.com/office/drawing/2014/main" id="{17E54D47-5C92-7CE6-2B0F-F3C966C29797}"/>
              </a:ext>
            </a:extLst>
          </p:cNvPr>
          <p:cNvSpPr txBox="1"/>
          <p:nvPr/>
        </p:nvSpPr>
        <p:spPr>
          <a:xfrm>
            <a:off x="2336450" y="1695232"/>
            <a:ext cx="4572000" cy="1631216"/>
          </a:xfrm>
          <a:prstGeom prst="rect">
            <a:avLst/>
          </a:prstGeom>
          <a:solidFill>
            <a:schemeClr val="bg1"/>
          </a:solidFill>
        </p:spPr>
        <p:txBody>
          <a:bodyPr wrap="square">
            <a:spAutoFit/>
          </a:bodyPr>
          <a:lstStyle/>
          <a:p>
            <a:pPr algn="ctr"/>
            <a:r>
              <a:rPr lang="en-US" sz="5000" b="1" kern="1200" dirty="0">
                <a:solidFill>
                  <a:schemeClr val="tx1"/>
                </a:solidFill>
                <a:latin typeface="+mj-lt"/>
                <a:ea typeface="+mj-ea"/>
                <a:cs typeface="+mj-cs"/>
                <a:sym typeface="DM Sans"/>
              </a:rPr>
              <a:t>Market </a:t>
            </a:r>
          </a:p>
          <a:p>
            <a:pPr algn="ctr"/>
            <a:r>
              <a:rPr lang="en-US" sz="5000" b="1" kern="1200" dirty="0">
                <a:solidFill>
                  <a:schemeClr val="tx1"/>
                </a:solidFill>
                <a:latin typeface="+mj-lt"/>
                <a:ea typeface="+mj-ea"/>
                <a:cs typeface="+mj-cs"/>
                <a:sym typeface="DM Sans"/>
              </a:rPr>
              <a:t>Analysis</a:t>
            </a:r>
            <a:endParaRPr lang="en-US" sz="5000" dirty="0"/>
          </a:p>
        </p:txBody>
      </p:sp>
    </p:spTree>
    <p:extLst>
      <p:ext uri="{BB962C8B-B14F-4D97-AF65-F5344CB8AC3E}">
        <p14:creationId xmlns:p14="http://schemas.microsoft.com/office/powerpoint/2010/main" val="3976938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3" name="Google Shape;1283;p166"/>
          <p:cNvSpPr txBox="1"/>
          <p:nvPr/>
        </p:nvSpPr>
        <p:spPr>
          <a:xfrm>
            <a:off x="399300" y="1258950"/>
            <a:ext cx="8345400" cy="4002900"/>
          </a:xfrm>
          <a:prstGeom prst="rect">
            <a:avLst/>
          </a:prstGeom>
          <a:solidFill>
            <a:srgbClr val="FFFFFF"/>
          </a:solidFill>
          <a:ln>
            <a:noFill/>
          </a:ln>
        </p:spPr>
        <p:txBody>
          <a:bodyPr spcFirstLastPara="1" wrap="square" lIns="182875" tIns="182875" rIns="182875" bIns="182875" anchor="t" anchorCtr="0">
            <a:noAutofit/>
          </a:bodyPr>
          <a:lstStyle/>
          <a:p>
            <a:pPr>
              <a:lnSpc>
                <a:spcPct val="115000"/>
              </a:lnSpc>
              <a:spcAft>
                <a:spcPts val="1600"/>
              </a:spcAft>
            </a:pPr>
            <a:r>
              <a:rPr lang="en" sz="2400" b="1" dirty="0">
                <a:solidFill>
                  <a:srgbClr val="002060"/>
                </a:solidFill>
                <a:latin typeface="Aptos (Body)"/>
                <a:ea typeface="DM Sans"/>
                <a:cs typeface="DM Sans"/>
                <a:sym typeface="DM Sans"/>
              </a:rPr>
              <a:t>Pay Updates Every Year</a:t>
            </a:r>
            <a:endParaRPr sz="2400" b="1" dirty="0">
              <a:solidFill>
                <a:srgbClr val="002060"/>
              </a:solidFill>
              <a:latin typeface="Aptos (Body)"/>
              <a:ea typeface="DM Sans"/>
              <a:cs typeface="DM Sans"/>
              <a:sym typeface="DM Sans"/>
            </a:endParaRPr>
          </a:p>
        </p:txBody>
      </p:sp>
      <p:sp>
        <p:nvSpPr>
          <p:cNvPr id="1285" name="Google Shape;1285;p166"/>
          <p:cNvSpPr txBox="1">
            <a:spLocks noGrp="1"/>
          </p:cNvSpPr>
          <p:nvPr>
            <p:ph type="body" idx="4294967295"/>
          </p:nvPr>
        </p:nvSpPr>
        <p:spPr>
          <a:xfrm>
            <a:off x="554025" y="2592350"/>
            <a:ext cx="3974850" cy="2517300"/>
          </a:xfrm>
          <a:prstGeom prst="rect">
            <a:avLst/>
          </a:prstGeom>
        </p:spPr>
        <p:txBody>
          <a:bodyPr spcFirstLastPara="1" vert="horz" wrap="square" lIns="91425" tIns="91425" rIns="91425" bIns="91425" rtlCol="0" anchor="t" anchorCtr="0">
            <a:noAutofit/>
          </a:bodyPr>
          <a:lstStyle/>
          <a:p>
            <a:pPr marL="0" indent="0" algn="ctr">
              <a:spcBef>
                <a:spcPts val="0"/>
              </a:spcBef>
              <a:buNone/>
            </a:pPr>
            <a:r>
              <a:rPr lang="en" sz="1600" b="1" dirty="0">
                <a:solidFill>
                  <a:srgbClr val="002060"/>
                </a:solidFill>
              </a:rPr>
              <a:t>Not All Companies Update Pay Ranges Every Year</a:t>
            </a:r>
          </a:p>
          <a:p>
            <a:pPr marL="0" indent="0" algn="ctr">
              <a:spcBef>
                <a:spcPts val="0"/>
              </a:spcBef>
              <a:buNone/>
            </a:pPr>
            <a:endParaRPr sz="1600" b="1" dirty="0">
              <a:solidFill>
                <a:srgbClr val="002060"/>
              </a:solidFill>
            </a:endParaRPr>
          </a:p>
          <a:p>
            <a:pPr marL="0" indent="0">
              <a:spcBef>
                <a:spcPts val="300"/>
              </a:spcBef>
              <a:spcAft>
                <a:spcPts val="300"/>
              </a:spcAft>
              <a:buNone/>
            </a:pPr>
            <a:r>
              <a:rPr lang="en" sz="1400" dirty="0"/>
              <a:t>We do look to be responsive, i.e. if we see our employees’ pay falling behind or getting ahead of market rates, </a:t>
            </a:r>
            <a:r>
              <a:rPr lang="en" sz="1400" u="sng" dirty="0"/>
              <a:t>we will react </a:t>
            </a:r>
            <a:r>
              <a:rPr lang="en" sz="1400" dirty="0"/>
              <a:t>to the extent we can that year rather than having a default approach of waiting to see a longer trend. </a:t>
            </a:r>
            <a:endParaRPr sz="1400" dirty="0"/>
          </a:p>
        </p:txBody>
      </p:sp>
      <p:sp>
        <p:nvSpPr>
          <p:cNvPr id="1286" name="Google Shape;1286;p166"/>
          <p:cNvSpPr txBox="1">
            <a:spLocks noGrp="1"/>
          </p:cNvSpPr>
          <p:nvPr>
            <p:ph type="subTitle" idx="1"/>
          </p:nvPr>
        </p:nvSpPr>
        <p:spPr>
          <a:xfrm>
            <a:off x="606850" y="2013950"/>
            <a:ext cx="7870500" cy="330600"/>
          </a:xfrm>
          <a:prstGeom prst="rect">
            <a:avLst/>
          </a:prstGeom>
        </p:spPr>
        <p:txBody>
          <a:bodyPr spcFirstLastPara="1" vert="horz" wrap="square" lIns="0" tIns="0" rIns="0" bIns="0" rtlCol="0" anchor="t" anchorCtr="0">
            <a:noAutofit/>
          </a:bodyPr>
          <a:lstStyle/>
          <a:p>
            <a:pPr marL="0" indent="0">
              <a:spcAft>
                <a:spcPts val="300"/>
              </a:spcAft>
            </a:pPr>
            <a:r>
              <a:rPr lang="en" sz="1400" i="1" dirty="0">
                <a:solidFill>
                  <a:schemeClr val="accent2"/>
                </a:solidFill>
              </a:rPr>
              <a:t>We conduct a deep analysis and make updates </a:t>
            </a:r>
            <a:r>
              <a:rPr lang="en" sz="1400" b="1" i="1" dirty="0">
                <a:solidFill>
                  <a:schemeClr val="accent2"/>
                </a:solidFill>
              </a:rPr>
              <a:t>annually </a:t>
            </a:r>
            <a:r>
              <a:rPr lang="en" sz="1400" i="1" dirty="0">
                <a:solidFill>
                  <a:schemeClr val="accent2"/>
                </a:solidFill>
              </a:rPr>
              <a:t>to our programs, pay ranges, etc.</a:t>
            </a:r>
            <a:endParaRPr sz="1400" i="1" dirty="0">
              <a:solidFill>
                <a:schemeClr val="accent2"/>
              </a:solidFill>
            </a:endParaRPr>
          </a:p>
        </p:txBody>
      </p:sp>
      <p:sp>
        <p:nvSpPr>
          <p:cNvPr id="1287" name="Google Shape;1287;p166"/>
          <p:cNvSpPr txBox="1">
            <a:spLocks noGrp="1"/>
          </p:cNvSpPr>
          <p:nvPr>
            <p:ph type="body" idx="4294967295"/>
          </p:nvPr>
        </p:nvSpPr>
        <p:spPr>
          <a:xfrm>
            <a:off x="4854875" y="2592350"/>
            <a:ext cx="3622500" cy="2517300"/>
          </a:xfrm>
          <a:prstGeom prst="rect">
            <a:avLst/>
          </a:prstGeom>
        </p:spPr>
        <p:txBody>
          <a:bodyPr spcFirstLastPara="1" vert="horz" wrap="square" lIns="91425" tIns="91425" rIns="91425" bIns="91425" rtlCol="0" anchor="t" anchorCtr="0">
            <a:noAutofit/>
          </a:bodyPr>
          <a:lstStyle/>
          <a:p>
            <a:pPr marL="0" indent="0" algn="ctr">
              <a:spcBef>
                <a:spcPts val="0"/>
              </a:spcBef>
              <a:buNone/>
            </a:pPr>
            <a:r>
              <a:rPr lang="en" sz="1600" b="1" dirty="0">
                <a:solidFill>
                  <a:srgbClr val="002060"/>
                </a:solidFill>
              </a:rPr>
              <a:t>Contextualizing the Bigger Picture</a:t>
            </a:r>
            <a:endParaRPr sz="1600" b="1" dirty="0">
              <a:solidFill>
                <a:srgbClr val="002060"/>
              </a:solidFill>
            </a:endParaRPr>
          </a:p>
          <a:p>
            <a:pPr marL="0" indent="0">
              <a:spcBef>
                <a:spcPts val="300"/>
              </a:spcBef>
              <a:buNone/>
            </a:pPr>
            <a:endParaRPr sz="1400" dirty="0"/>
          </a:p>
          <a:p>
            <a:pPr marL="0" indent="0">
              <a:spcBef>
                <a:spcPts val="300"/>
              </a:spcBef>
              <a:spcAft>
                <a:spcPts val="300"/>
              </a:spcAft>
              <a:buNone/>
            </a:pPr>
            <a:r>
              <a:rPr lang="en" sz="1400" dirty="0"/>
              <a:t>Our responses to market movements also contextualize the implications to pay within teams and organizations at </a:t>
            </a:r>
            <a:r>
              <a:rPr lang="en" sz="1400" dirty="0">
                <a:solidFill>
                  <a:srgbClr val="FFC000"/>
                </a:solidFill>
              </a:rPr>
              <a:t>COMPANY X </a:t>
            </a:r>
            <a:r>
              <a:rPr lang="en" sz="1400" dirty="0"/>
              <a:t>We work closely with our HRBPs to keep the </a:t>
            </a:r>
            <a:r>
              <a:rPr lang="en" sz="1400" u="sng" dirty="0"/>
              <a:t>bigger picture </a:t>
            </a:r>
            <a:r>
              <a:rPr lang="en" sz="1400" dirty="0"/>
              <a:t>in mind when making pay decisions, i.e., how increasing a pay range for one job impacts the pay for the levels above and below that job in the same family.</a:t>
            </a:r>
            <a:endParaRPr sz="1400" dirty="0">
              <a:solidFill>
                <a:schemeClr val="dk1"/>
              </a:solidFill>
            </a:endParaRPr>
          </a:p>
        </p:txBody>
      </p:sp>
      <p:cxnSp>
        <p:nvCxnSpPr>
          <p:cNvPr id="1288" name="Google Shape;1288;p166"/>
          <p:cNvCxnSpPr/>
          <p:nvPr/>
        </p:nvCxnSpPr>
        <p:spPr>
          <a:xfrm>
            <a:off x="4607625" y="2616425"/>
            <a:ext cx="7500" cy="1900500"/>
          </a:xfrm>
          <a:prstGeom prst="straightConnector1">
            <a:avLst/>
          </a:prstGeom>
          <a:noFill/>
          <a:ln w="9525" cap="flat" cmpd="sng">
            <a:solidFill>
              <a:schemeClr val="dk2"/>
            </a:solidFill>
            <a:prstDash val="solid"/>
            <a:round/>
            <a:headEnd type="none" w="med" len="med"/>
            <a:tailEnd type="none" w="med" len="med"/>
          </a:ln>
        </p:spPr>
      </p:cxnSp>
      <p:sp>
        <p:nvSpPr>
          <p:cNvPr id="2" name="Google Shape;86;p8">
            <a:extLst>
              <a:ext uri="{FF2B5EF4-FFF2-40B4-BE49-F238E27FC236}">
                <a16:creationId xmlns:a16="http://schemas.microsoft.com/office/drawing/2014/main" id="{A7E5FA8C-68BC-2FCD-0F60-F50E581ED0C5}"/>
              </a:ext>
            </a:extLst>
          </p:cNvPr>
          <p:cNvSpPr txBox="1">
            <a:spLocks/>
          </p:cNvSpPr>
          <p:nvPr/>
        </p:nvSpPr>
        <p:spPr>
          <a:xfrm>
            <a:off x="18047" y="24385"/>
            <a:ext cx="8248700" cy="415498"/>
          </a:xfrm>
          <a:prstGeom prst="rect">
            <a:avLst/>
          </a:prstGeom>
          <a:noFill/>
          <a:ln>
            <a:noFill/>
          </a:ln>
        </p:spPr>
        <p:txBody>
          <a:bodyPr spcFirstLastPara="1" vert="horz" wrap="square" lIns="0" tIns="0" rIns="0" bIns="0" rtlCol="0" anchor="t" anchorCtr="0">
            <a:spAutoFit/>
          </a:bodyPr>
          <a:lstStyle>
            <a:lvl1pPr lvl="0" algn="l" defTabSz="685800" rtl="0" eaLnBrk="1" latinLnBrk="0" hangingPunct="1">
              <a:lnSpc>
                <a:spcPct val="90000"/>
              </a:lnSpc>
              <a:spcBef>
                <a:spcPts val="0"/>
              </a:spcBef>
              <a:spcAft>
                <a:spcPts val="0"/>
              </a:spcAft>
              <a:buNone/>
              <a:defRPr sz="2000" kern="1200">
                <a:solidFill>
                  <a:schemeClr val="tx1"/>
                </a:solidFill>
                <a:latin typeface="+mj-lt"/>
                <a:ea typeface="+mj-ea"/>
                <a:cs typeface="+mj-cs"/>
              </a:defRPr>
            </a:lvl1pPr>
            <a:lvl2pPr lvl="1" rtl="0">
              <a:spcBef>
                <a:spcPts val="0"/>
              </a:spcBef>
              <a:spcAft>
                <a:spcPts val="0"/>
              </a:spcAft>
              <a:buNone/>
              <a:defRPr sz="2400" b="0"/>
            </a:lvl2pPr>
            <a:lvl3pPr lvl="2" rtl="0">
              <a:spcBef>
                <a:spcPts val="0"/>
              </a:spcBef>
              <a:spcAft>
                <a:spcPts val="0"/>
              </a:spcAft>
              <a:buNone/>
              <a:defRPr sz="2400" b="0"/>
            </a:lvl3pPr>
            <a:lvl4pPr lvl="3" rtl="0">
              <a:spcBef>
                <a:spcPts val="0"/>
              </a:spcBef>
              <a:spcAft>
                <a:spcPts val="0"/>
              </a:spcAft>
              <a:buNone/>
              <a:defRPr sz="2400" b="0"/>
            </a:lvl4pPr>
            <a:lvl5pPr lvl="4" rtl="0">
              <a:spcBef>
                <a:spcPts val="0"/>
              </a:spcBef>
              <a:spcAft>
                <a:spcPts val="0"/>
              </a:spcAft>
              <a:buNone/>
              <a:defRPr sz="2400" b="0"/>
            </a:lvl5pPr>
            <a:lvl6pPr lvl="5" rtl="0">
              <a:spcBef>
                <a:spcPts val="0"/>
              </a:spcBef>
              <a:spcAft>
                <a:spcPts val="0"/>
              </a:spcAft>
              <a:buNone/>
              <a:defRPr sz="2400" b="0"/>
            </a:lvl6pPr>
            <a:lvl7pPr lvl="6" rtl="0">
              <a:spcBef>
                <a:spcPts val="0"/>
              </a:spcBef>
              <a:spcAft>
                <a:spcPts val="0"/>
              </a:spcAft>
              <a:buNone/>
              <a:defRPr sz="2400" b="0"/>
            </a:lvl7pPr>
            <a:lvl8pPr lvl="7" rtl="0">
              <a:spcBef>
                <a:spcPts val="0"/>
              </a:spcBef>
              <a:spcAft>
                <a:spcPts val="0"/>
              </a:spcAft>
              <a:buNone/>
              <a:defRPr sz="2400" b="0"/>
            </a:lvl8pPr>
            <a:lvl9pPr lvl="8" rtl="0">
              <a:spcBef>
                <a:spcPts val="0"/>
              </a:spcBef>
              <a:spcAft>
                <a:spcPts val="0"/>
              </a:spcAft>
              <a:buNone/>
              <a:defRPr sz="2400" b="0"/>
            </a:lvl9pPr>
          </a:lstStyle>
          <a:p>
            <a:pPr marL="12700">
              <a:lnSpc>
                <a:spcPct val="100000"/>
              </a:lnSpc>
              <a:buSzPts val="1400"/>
            </a:pPr>
            <a:r>
              <a:rPr lang="en-US" sz="2700" b="1" dirty="0">
                <a:solidFill>
                  <a:srgbClr val="00B0F0"/>
                </a:solidFill>
                <a:latin typeface="Aptos (Body)"/>
                <a:ea typeface="Calibri"/>
                <a:cs typeface="Calibri"/>
                <a:sym typeface="Calibri"/>
              </a:rPr>
              <a:t>ANNUAL PAY REVIEW</a:t>
            </a:r>
          </a:p>
        </p:txBody>
      </p:sp>
      <p:sp>
        <p:nvSpPr>
          <p:cNvPr id="3" name="Google Shape;321;p21">
            <a:extLst>
              <a:ext uri="{FF2B5EF4-FFF2-40B4-BE49-F238E27FC236}">
                <a16:creationId xmlns:a16="http://schemas.microsoft.com/office/drawing/2014/main" id="{8C23FB15-FA37-B023-45EE-07E37A36ADBE}"/>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69"/>
          <p:cNvSpPr txBox="1">
            <a:spLocks noGrp="1"/>
          </p:cNvSpPr>
          <p:nvPr>
            <p:ph type="sldNum" idx="12"/>
          </p:nvPr>
        </p:nvSpPr>
        <p:spPr>
          <a:xfrm>
            <a:off x="8198450" y="5495875"/>
            <a:ext cx="548700" cy="247500"/>
          </a:xfrm>
          <a:prstGeom prst="rect">
            <a:avLst/>
          </a:prstGeom>
        </p:spPr>
        <p:txBody>
          <a:bodyPr spcFirstLastPara="1" vert="horz" wrap="square" lIns="0" tIns="0" rIns="0" bIns="0" rtlCol="0" anchor="b" anchorCtr="0">
            <a:noAutofit/>
          </a:bodyPr>
          <a:lstStyle/>
          <a:p>
            <a:fld id="{00000000-1234-1234-1234-123412341234}" type="slidenum">
              <a:rPr lang="en">
                <a:latin typeface="DM Sans"/>
                <a:ea typeface="DM Sans"/>
                <a:cs typeface="DM Sans"/>
                <a:sym typeface="DM Sans"/>
              </a:rPr>
              <a:pPr/>
              <a:t>11</a:t>
            </a:fld>
            <a:endParaRPr>
              <a:latin typeface="DM Sans"/>
              <a:ea typeface="DM Sans"/>
              <a:cs typeface="DM Sans"/>
              <a:sym typeface="DM Sans"/>
            </a:endParaRPr>
          </a:p>
        </p:txBody>
      </p:sp>
      <p:pic>
        <p:nvPicPr>
          <p:cNvPr id="4" name="Picture 3">
            <a:extLst>
              <a:ext uri="{FF2B5EF4-FFF2-40B4-BE49-F238E27FC236}">
                <a16:creationId xmlns:a16="http://schemas.microsoft.com/office/drawing/2014/main" id="{4E87387F-8B62-4F69-F7A1-41F1577727FA}"/>
              </a:ext>
            </a:extLst>
          </p:cNvPr>
          <p:cNvPicPr>
            <a:picLocks noChangeAspect="1"/>
          </p:cNvPicPr>
          <p:nvPr/>
        </p:nvPicPr>
        <p:blipFill>
          <a:blip r:embed="rId3"/>
          <a:stretch>
            <a:fillRect/>
          </a:stretch>
        </p:blipFill>
        <p:spPr>
          <a:xfrm>
            <a:off x="0" y="903646"/>
            <a:ext cx="9144000" cy="5050707"/>
          </a:xfrm>
          <a:prstGeom prst="rect">
            <a:avLst/>
          </a:prstGeom>
        </p:spPr>
      </p:pic>
      <p:sp>
        <p:nvSpPr>
          <p:cNvPr id="2" name="Rectangle 1">
            <a:extLst>
              <a:ext uri="{FF2B5EF4-FFF2-40B4-BE49-F238E27FC236}">
                <a16:creationId xmlns:a16="http://schemas.microsoft.com/office/drawing/2014/main" id="{500F9AD9-5939-DED2-2F5E-5E924B5C23D7}"/>
              </a:ext>
            </a:extLst>
          </p:cNvPr>
          <p:cNvSpPr/>
          <p:nvPr/>
        </p:nvSpPr>
        <p:spPr>
          <a:xfrm>
            <a:off x="40144" y="4471416"/>
            <a:ext cx="2008112" cy="1188720"/>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321;p21">
            <a:extLst>
              <a:ext uri="{FF2B5EF4-FFF2-40B4-BE49-F238E27FC236}">
                <a16:creationId xmlns:a16="http://schemas.microsoft.com/office/drawing/2014/main" id="{97CAE44B-FAB1-0994-85B0-5F5F6C206B23}"/>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extLst>
      <p:ext uri="{BB962C8B-B14F-4D97-AF65-F5344CB8AC3E}">
        <p14:creationId xmlns:p14="http://schemas.microsoft.com/office/powerpoint/2010/main" val="281125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4540-3812-EAEB-A4EF-787946DF38A7}"/>
              </a:ext>
            </a:extLst>
          </p:cNvPr>
          <p:cNvSpPr>
            <a:spLocks noGrp="1"/>
          </p:cNvSpPr>
          <p:nvPr>
            <p:ph type="title"/>
          </p:nvPr>
        </p:nvSpPr>
        <p:spPr>
          <a:xfrm>
            <a:off x="482600" y="643467"/>
            <a:ext cx="3687063" cy="4567137"/>
          </a:xfrm>
        </p:spPr>
        <p:txBody>
          <a:bodyPr vert="horz" lIns="91440" tIns="45720" rIns="91440" bIns="45720" rtlCol="0" anchor="b">
            <a:normAutofit/>
          </a:bodyPr>
          <a:lstStyle/>
          <a:p>
            <a:pPr defTabSz="914400">
              <a:lnSpc>
                <a:spcPct val="90000"/>
              </a:lnSpc>
              <a:spcBef>
                <a:spcPct val="0"/>
              </a:spcBef>
            </a:pPr>
            <a:r>
              <a:rPr lang="en-US" sz="3800" dirty="0">
                <a:solidFill>
                  <a:srgbClr val="00B0F0"/>
                </a:solidFill>
                <a:latin typeface="+mj-lt"/>
                <a:ea typeface="+mj-ea"/>
                <a:cs typeface="+mj-cs"/>
              </a:rPr>
              <a:t>BUDGET ALLOCATION</a:t>
            </a:r>
          </a:p>
        </p:txBody>
      </p:sp>
      <p:pic>
        <p:nvPicPr>
          <p:cNvPr id="4" name="Picture 3" descr="A blue sky with clouds&#10;&#10;Description automatically generated">
            <a:extLst>
              <a:ext uri="{FF2B5EF4-FFF2-40B4-BE49-F238E27FC236}">
                <a16:creationId xmlns:a16="http://schemas.microsoft.com/office/drawing/2014/main" id="{A2D3C195-9087-0C24-D999-C8DE104B1AD4}"/>
              </a:ext>
            </a:extLst>
          </p:cNvPr>
          <p:cNvPicPr>
            <a:picLocks noChangeAspect="1"/>
          </p:cNvPicPr>
          <p:nvPr/>
        </p:nvPicPr>
        <p:blipFill rotWithShape="1">
          <a:blip r:embed="rId2"/>
          <a:srcRect l="16520" r="18270"/>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670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69"/>
          <p:cNvSpPr txBox="1">
            <a:spLocks noGrp="1"/>
          </p:cNvSpPr>
          <p:nvPr>
            <p:ph type="sldNum" idx="12"/>
          </p:nvPr>
        </p:nvSpPr>
        <p:spPr>
          <a:xfrm>
            <a:off x="4299984" y="6276460"/>
            <a:ext cx="767130" cy="399900"/>
          </a:xfrm>
          <a:prstGeom prst="rect">
            <a:avLst/>
          </a:prstGeom>
        </p:spPr>
        <p:txBody>
          <a:bodyPr spcFirstLastPara="1" vert="horz" wrap="square" lIns="0" tIns="0" rIns="0" bIns="0" rtlCol="0" anchor="b" anchorCtr="0">
            <a:noAutofit/>
          </a:bodyPr>
          <a:lstStyle/>
          <a:p>
            <a:fld id="{00000000-1234-1234-1234-123412341234}" type="slidenum">
              <a:rPr lang="en">
                <a:latin typeface="DM Sans"/>
                <a:ea typeface="DM Sans"/>
                <a:cs typeface="DM Sans"/>
                <a:sym typeface="DM Sans"/>
              </a:rPr>
              <a:pPr/>
              <a:t>13</a:t>
            </a:fld>
            <a:endParaRPr dirty="0">
              <a:latin typeface="DM Sans"/>
              <a:ea typeface="DM Sans"/>
              <a:cs typeface="DM Sans"/>
              <a:sym typeface="DM Sans"/>
            </a:endParaRPr>
          </a:p>
        </p:txBody>
      </p:sp>
      <p:sp>
        <p:nvSpPr>
          <p:cNvPr id="1313" name="Google Shape;1313;p169"/>
          <p:cNvSpPr txBox="1"/>
          <p:nvPr/>
        </p:nvSpPr>
        <p:spPr>
          <a:xfrm>
            <a:off x="399300" y="1258950"/>
            <a:ext cx="8345400" cy="4002900"/>
          </a:xfrm>
          <a:prstGeom prst="rect">
            <a:avLst/>
          </a:prstGeom>
          <a:solidFill>
            <a:srgbClr val="FFFFFF"/>
          </a:solidFill>
          <a:ln>
            <a:noFill/>
          </a:ln>
        </p:spPr>
        <p:txBody>
          <a:bodyPr spcFirstLastPara="1" wrap="square" lIns="182875" tIns="182875" rIns="182875" bIns="182875" anchor="t" anchorCtr="0">
            <a:noAutofit/>
          </a:bodyPr>
          <a:lstStyle/>
          <a:p>
            <a:pPr>
              <a:lnSpc>
                <a:spcPct val="115000"/>
              </a:lnSpc>
              <a:spcAft>
                <a:spcPts val="1600"/>
              </a:spcAft>
            </a:pPr>
            <a:r>
              <a:rPr lang="en" sz="2400" b="1" dirty="0">
                <a:solidFill>
                  <a:srgbClr val="002060"/>
                </a:solidFill>
                <a:latin typeface="Aptos (Body)"/>
                <a:ea typeface="DM Sans"/>
                <a:cs typeface="DM Sans"/>
                <a:sym typeface="DM Sans"/>
              </a:rPr>
              <a:t>Affordability and Compliance</a:t>
            </a:r>
            <a:endParaRPr b="1" dirty="0">
              <a:solidFill>
                <a:srgbClr val="002060"/>
              </a:solidFill>
              <a:latin typeface="Aptos (Body)"/>
              <a:ea typeface="DM Sans"/>
              <a:cs typeface="DM Sans"/>
              <a:sym typeface="DM Sans"/>
            </a:endParaRPr>
          </a:p>
        </p:txBody>
      </p:sp>
      <p:sp>
        <p:nvSpPr>
          <p:cNvPr id="1314" name="Google Shape;1314;p169"/>
          <p:cNvSpPr txBox="1">
            <a:spLocks noGrp="1"/>
          </p:cNvSpPr>
          <p:nvPr>
            <p:ph type="subTitle" idx="1"/>
          </p:nvPr>
        </p:nvSpPr>
        <p:spPr>
          <a:xfrm>
            <a:off x="2525755" y="5619675"/>
            <a:ext cx="2211300" cy="99900"/>
          </a:xfrm>
          <a:prstGeom prst="rect">
            <a:avLst/>
          </a:prstGeom>
        </p:spPr>
        <p:txBody>
          <a:bodyPr spcFirstLastPara="1" vert="horz" wrap="square" lIns="0" tIns="0" rIns="0" bIns="0" rtlCol="0" anchor="t" anchorCtr="0">
            <a:noAutofit/>
          </a:bodyPr>
          <a:lstStyle/>
          <a:p>
            <a:pPr marL="0" indent="0">
              <a:spcAft>
                <a:spcPts val="1600"/>
              </a:spcAft>
            </a:pPr>
            <a:r>
              <a:rPr lang="en"/>
              <a:t>Total Rewards   |   Compensation</a:t>
            </a:r>
            <a:endParaRPr/>
          </a:p>
        </p:txBody>
      </p:sp>
      <p:pic>
        <p:nvPicPr>
          <p:cNvPr id="1315" name="Google Shape;1315;p169"/>
          <p:cNvPicPr preferRelativeResize="0"/>
          <p:nvPr/>
        </p:nvPicPr>
        <p:blipFill>
          <a:blip r:embed="rId3">
            <a:alphaModFix/>
          </a:blip>
          <a:stretch>
            <a:fillRect/>
          </a:stretch>
        </p:blipFill>
        <p:spPr>
          <a:xfrm>
            <a:off x="742738" y="2603476"/>
            <a:ext cx="3071525" cy="3044799"/>
          </a:xfrm>
          <a:prstGeom prst="rect">
            <a:avLst/>
          </a:prstGeom>
          <a:noFill/>
          <a:ln>
            <a:noFill/>
          </a:ln>
        </p:spPr>
      </p:pic>
      <p:sp>
        <p:nvSpPr>
          <p:cNvPr id="1316" name="Google Shape;1316;p169"/>
          <p:cNvSpPr txBox="1">
            <a:spLocks noGrp="1"/>
          </p:cNvSpPr>
          <p:nvPr>
            <p:ph type="body" idx="4294967295"/>
          </p:nvPr>
        </p:nvSpPr>
        <p:spPr>
          <a:xfrm>
            <a:off x="4157700" y="2334199"/>
            <a:ext cx="3851100" cy="3463097"/>
          </a:xfrm>
          <a:prstGeom prst="rect">
            <a:avLst/>
          </a:prstGeom>
        </p:spPr>
        <p:txBody>
          <a:bodyPr spcFirstLastPara="1" vert="horz" wrap="square" lIns="91425" tIns="91425" rIns="91425" bIns="91425" rtlCol="0" anchor="t" anchorCtr="0">
            <a:noAutofit/>
          </a:bodyPr>
          <a:lstStyle/>
          <a:p>
            <a:pPr marL="0" indent="0">
              <a:spcBef>
                <a:spcPts val="0"/>
              </a:spcBef>
              <a:buNone/>
            </a:pPr>
            <a:r>
              <a:rPr lang="en" sz="1600" dirty="0"/>
              <a:t>While we look to be responsive and keep a competitive pay position to market, we also have to be financially responsible</a:t>
            </a:r>
            <a:endParaRPr sz="1600" dirty="0"/>
          </a:p>
          <a:p>
            <a:pPr marL="0" indent="0">
              <a:spcBef>
                <a:spcPts val="300"/>
              </a:spcBef>
              <a:buNone/>
            </a:pPr>
            <a:endParaRPr sz="1400" dirty="0"/>
          </a:p>
          <a:p>
            <a:pPr marL="0" indent="0">
              <a:spcBef>
                <a:spcPts val="300"/>
              </a:spcBef>
              <a:spcAft>
                <a:spcPts val="300"/>
              </a:spcAft>
              <a:buNone/>
            </a:pPr>
            <a:r>
              <a:rPr lang="en" sz="1400" dirty="0"/>
              <a:t>E.g. we see market data moving by </a:t>
            </a:r>
            <a:r>
              <a:rPr lang="en" sz="1400" dirty="0">
                <a:solidFill>
                  <a:schemeClr val="accent2"/>
                </a:solidFill>
              </a:rPr>
              <a:t>X%</a:t>
            </a:r>
            <a:r>
              <a:rPr lang="en" sz="1400" dirty="0"/>
              <a:t>, but we don’t have any issues attracting or retaining talent.  Should we necessarily match the market exactly?</a:t>
            </a:r>
            <a:br>
              <a:rPr lang="en" sz="1400" dirty="0"/>
            </a:br>
            <a:br>
              <a:rPr lang="en" sz="1400" dirty="0"/>
            </a:br>
            <a:r>
              <a:rPr lang="en" sz="1400" dirty="0"/>
              <a:t>Related, these budgets have many draws on them, for example hiring and promotions.  How we manage the whole system is really important</a:t>
            </a:r>
            <a:endParaRPr sz="1400" dirty="0">
              <a:solidFill>
                <a:schemeClr val="lt1"/>
              </a:solidFill>
            </a:endParaRPr>
          </a:p>
        </p:txBody>
      </p:sp>
      <p:sp>
        <p:nvSpPr>
          <p:cNvPr id="1318" name="Google Shape;1318;p169"/>
          <p:cNvSpPr txBox="1">
            <a:spLocks noGrp="1"/>
          </p:cNvSpPr>
          <p:nvPr>
            <p:ph type="subTitle" idx="4294967295"/>
          </p:nvPr>
        </p:nvSpPr>
        <p:spPr>
          <a:xfrm>
            <a:off x="4157700" y="5121497"/>
            <a:ext cx="3851100" cy="749400"/>
          </a:xfrm>
          <a:prstGeom prst="rect">
            <a:avLst/>
          </a:prstGeom>
        </p:spPr>
        <p:txBody>
          <a:bodyPr spcFirstLastPara="1" vert="horz" wrap="square" lIns="91425" tIns="91425" rIns="91425" bIns="91425" rtlCol="0" anchor="t" anchorCtr="0">
            <a:noAutofit/>
          </a:bodyPr>
          <a:lstStyle/>
          <a:p>
            <a:pPr marL="0" indent="0">
              <a:spcBef>
                <a:spcPts val="0"/>
              </a:spcBef>
              <a:spcAft>
                <a:spcPts val="1600"/>
              </a:spcAft>
              <a:buNone/>
            </a:pPr>
            <a:r>
              <a:rPr lang="en" sz="1200" i="1" dirty="0">
                <a:solidFill>
                  <a:schemeClr val="accent2"/>
                </a:solidFill>
              </a:rPr>
              <a:t>“There is no magic merit money sitting in a drawer within Finance or Comp. This is a cost that hits your businesses directly.”</a:t>
            </a:r>
            <a:br>
              <a:rPr lang="en" sz="1200" b="1" i="1" dirty="0">
                <a:solidFill>
                  <a:srgbClr val="374254"/>
                </a:solidFill>
              </a:rPr>
            </a:br>
            <a:r>
              <a:rPr lang="en" sz="1200" b="1" i="1" dirty="0">
                <a:solidFill>
                  <a:srgbClr val="374254"/>
                </a:solidFill>
              </a:rPr>
              <a:t>				</a:t>
            </a:r>
            <a:endParaRPr sz="1200" i="1" dirty="0">
              <a:solidFill>
                <a:srgbClr val="374254"/>
              </a:solidFill>
            </a:endParaRPr>
          </a:p>
        </p:txBody>
      </p:sp>
      <p:sp>
        <p:nvSpPr>
          <p:cNvPr id="2" name="Google Shape;86;p8">
            <a:extLst>
              <a:ext uri="{FF2B5EF4-FFF2-40B4-BE49-F238E27FC236}">
                <a16:creationId xmlns:a16="http://schemas.microsoft.com/office/drawing/2014/main" id="{716265FB-19F8-5B5B-5906-89BC0164F857}"/>
              </a:ext>
            </a:extLst>
          </p:cNvPr>
          <p:cNvSpPr txBox="1">
            <a:spLocks/>
          </p:cNvSpPr>
          <p:nvPr/>
        </p:nvSpPr>
        <p:spPr>
          <a:xfrm>
            <a:off x="18047" y="24385"/>
            <a:ext cx="8248700" cy="415498"/>
          </a:xfrm>
          <a:prstGeom prst="rect">
            <a:avLst/>
          </a:prstGeom>
          <a:noFill/>
          <a:ln>
            <a:noFill/>
          </a:ln>
        </p:spPr>
        <p:txBody>
          <a:bodyPr spcFirstLastPara="1" vert="horz" wrap="square" lIns="0" tIns="0" rIns="0" bIns="0" rtlCol="0" anchor="t" anchorCtr="0">
            <a:spAutoFit/>
          </a:bodyPr>
          <a:lstStyle>
            <a:lvl1pPr lvl="0" algn="l" defTabSz="685800" rtl="0" eaLnBrk="1" latinLnBrk="0" hangingPunct="1">
              <a:lnSpc>
                <a:spcPct val="90000"/>
              </a:lnSpc>
              <a:spcBef>
                <a:spcPts val="0"/>
              </a:spcBef>
              <a:spcAft>
                <a:spcPts val="0"/>
              </a:spcAft>
              <a:buNone/>
              <a:defRPr sz="2000" kern="1200">
                <a:solidFill>
                  <a:schemeClr val="tx1"/>
                </a:solidFill>
                <a:latin typeface="+mj-lt"/>
                <a:ea typeface="+mj-ea"/>
                <a:cs typeface="+mj-cs"/>
              </a:defRPr>
            </a:lvl1pPr>
            <a:lvl2pPr lvl="1" rtl="0">
              <a:spcBef>
                <a:spcPts val="0"/>
              </a:spcBef>
              <a:spcAft>
                <a:spcPts val="0"/>
              </a:spcAft>
              <a:buNone/>
              <a:defRPr sz="2400" b="0"/>
            </a:lvl2pPr>
            <a:lvl3pPr lvl="2" rtl="0">
              <a:spcBef>
                <a:spcPts val="0"/>
              </a:spcBef>
              <a:spcAft>
                <a:spcPts val="0"/>
              </a:spcAft>
              <a:buNone/>
              <a:defRPr sz="2400" b="0"/>
            </a:lvl3pPr>
            <a:lvl4pPr lvl="3" rtl="0">
              <a:spcBef>
                <a:spcPts val="0"/>
              </a:spcBef>
              <a:spcAft>
                <a:spcPts val="0"/>
              </a:spcAft>
              <a:buNone/>
              <a:defRPr sz="2400" b="0"/>
            </a:lvl4pPr>
            <a:lvl5pPr lvl="4" rtl="0">
              <a:spcBef>
                <a:spcPts val="0"/>
              </a:spcBef>
              <a:spcAft>
                <a:spcPts val="0"/>
              </a:spcAft>
              <a:buNone/>
              <a:defRPr sz="2400" b="0"/>
            </a:lvl5pPr>
            <a:lvl6pPr lvl="5" rtl="0">
              <a:spcBef>
                <a:spcPts val="0"/>
              </a:spcBef>
              <a:spcAft>
                <a:spcPts val="0"/>
              </a:spcAft>
              <a:buNone/>
              <a:defRPr sz="2400" b="0"/>
            </a:lvl6pPr>
            <a:lvl7pPr lvl="6" rtl="0">
              <a:spcBef>
                <a:spcPts val="0"/>
              </a:spcBef>
              <a:spcAft>
                <a:spcPts val="0"/>
              </a:spcAft>
              <a:buNone/>
              <a:defRPr sz="2400" b="0"/>
            </a:lvl7pPr>
            <a:lvl8pPr lvl="7" rtl="0">
              <a:spcBef>
                <a:spcPts val="0"/>
              </a:spcBef>
              <a:spcAft>
                <a:spcPts val="0"/>
              </a:spcAft>
              <a:buNone/>
              <a:defRPr sz="2400" b="0"/>
            </a:lvl8pPr>
            <a:lvl9pPr lvl="8" rtl="0">
              <a:spcBef>
                <a:spcPts val="0"/>
              </a:spcBef>
              <a:spcAft>
                <a:spcPts val="0"/>
              </a:spcAft>
              <a:buNone/>
              <a:defRPr sz="2400" b="0"/>
            </a:lvl9pPr>
          </a:lstStyle>
          <a:p>
            <a:pPr marL="12700">
              <a:lnSpc>
                <a:spcPct val="100000"/>
              </a:lnSpc>
              <a:buSzPts val="1400"/>
            </a:pPr>
            <a:r>
              <a:rPr lang="en-US" sz="2700" b="1" dirty="0">
                <a:solidFill>
                  <a:srgbClr val="00B0F0"/>
                </a:solidFill>
                <a:latin typeface="Aptos (Body)"/>
                <a:ea typeface="Calibri"/>
                <a:cs typeface="Calibri"/>
                <a:sym typeface="Calibri"/>
              </a:rPr>
              <a:t>BUDGET ALLOCATION</a:t>
            </a:r>
          </a:p>
        </p:txBody>
      </p:sp>
      <p:sp>
        <p:nvSpPr>
          <p:cNvPr id="3" name="Google Shape;321;p21">
            <a:extLst>
              <a:ext uri="{FF2B5EF4-FFF2-40B4-BE49-F238E27FC236}">
                <a16:creationId xmlns:a16="http://schemas.microsoft.com/office/drawing/2014/main" id="{670AA8DA-F47F-DD60-2DCE-2E8B2AC33377}"/>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B887-A8CD-1CC9-D5E2-C8E05773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20A360-4B5B-9A8B-0A33-CE5E42688C28}"/>
              </a:ext>
            </a:extLst>
          </p:cNvPr>
          <p:cNvSpPr>
            <a:spLocks noGrp="1"/>
          </p:cNvSpPr>
          <p:nvPr>
            <p:ph type="title"/>
          </p:nvPr>
        </p:nvSpPr>
        <p:spPr>
          <a:xfrm>
            <a:off x="482600" y="643467"/>
            <a:ext cx="3687063" cy="4567137"/>
          </a:xfrm>
        </p:spPr>
        <p:txBody>
          <a:bodyPr vert="horz" lIns="91440" tIns="45720" rIns="91440" bIns="45720" rtlCol="0" anchor="b">
            <a:normAutofit/>
          </a:bodyPr>
          <a:lstStyle/>
          <a:p>
            <a:pPr defTabSz="914400">
              <a:lnSpc>
                <a:spcPct val="90000"/>
              </a:lnSpc>
              <a:spcBef>
                <a:spcPct val="0"/>
              </a:spcBef>
            </a:pPr>
            <a:r>
              <a:rPr lang="en-US" sz="3800" dirty="0">
                <a:solidFill>
                  <a:srgbClr val="00B0F0"/>
                </a:solidFill>
                <a:latin typeface="+mj-lt"/>
                <a:ea typeface="+mj-ea"/>
                <a:cs typeface="+mj-cs"/>
              </a:rPr>
              <a:t>What Comp Team Will Be Sharing With HRBPs</a:t>
            </a:r>
          </a:p>
        </p:txBody>
      </p:sp>
      <p:pic>
        <p:nvPicPr>
          <p:cNvPr id="4" name="Picture 3" descr="A blue sky with clouds&#10;&#10;Description automatically generated">
            <a:extLst>
              <a:ext uri="{FF2B5EF4-FFF2-40B4-BE49-F238E27FC236}">
                <a16:creationId xmlns:a16="http://schemas.microsoft.com/office/drawing/2014/main" id="{11512469-F017-CD6C-7994-D95E44B23BED}"/>
              </a:ext>
            </a:extLst>
          </p:cNvPr>
          <p:cNvPicPr>
            <a:picLocks noChangeAspect="1"/>
          </p:cNvPicPr>
          <p:nvPr/>
        </p:nvPicPr>
        <p:blipFill rotWithShape="1">
          <a:blip r:embed="rId2"/>
          <a:srcRect l="16520" r="18270"/>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26782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69"/>
          <p:cNvSpPr txBox="1">
            <a:spLocks noGrp="1"/>
          </p:cNvSpPr>
          <p:nvPr>
            <p:ph type="sldNum" idx="12"/>
          </p:nvPr>
        </p:nvSpPr>
        <p:spPr>
          <a:xfrm>
            <a:off x="8198450" y="5495875"/>
            <a:ext cx="548700" cy="247500"/>
          </a:xfrm>
          <a:prstGeom prst="rect">
            <a:avLst/>
          </a:prstGeom>
        </p:spPr>
        <p:txBody>
          <a:bodyPr spcFirstLastPara="1" vert="horz" wrap="square" lIns="0" tIns="0" rIns="0" bIns="0" rtlCol="0" anchor="b" anchorCtr="0">
            <a:noAutofit/>
          </a:bodyPr>
          <a:lstStyle/>
          <a:p>
            <a:fld id="{00000000-1234-1234-1234-123412341234}" type="slidenum">
              <a:rPr lang="en">
                <a:latin typeface="DM Sans"/>
                <a:ea typeface="DM Sans"/>
                <a:cs typeface="DM Sans"/>
                <a:sym typeface="DM Sans"/>
              </a:rPr>
              <a:pPr/>
              <a:t>15</a:t>
            </a:fld>
            <a:endParaRPr>
              <a:latin typeface="DM Sans"/>
              <a:ea typeface="DM Sans"/>
              <a:cs typeface="DM Sans"/>
              <a:sym typeface="DM Sans"/>
            </a:endParaRPr>
          </a:p>
        </p:txBody>
      </p:sp>
      <p:pic>
        <p:nvPicPr>
          <p:cNvPr id="5" name="Picture 4">
            <a:extLst>
              <a:ext uri="{FF2B5EF4-FFF2-40B4-BE49-F238E27FC236}">
                <a16:creationId xmlns:a16="http://schemas.microsoft.com/office/drawing/2014/main" id="{B621C63F-896A-D29C-27A7-71749DED0129}"/>
              </a:ext>
            </a:extLst>
          </p:cNvPr>
          <p:cNvPicPr>
            <a:picLocks noChangeAspect="1"/>
          </p:cNvPicPr>
          <p:nvPr/>
        </p:nvPicPr>
        <p:blipFill>
          <a:blip r:embed="rId3"/>
          <a:stretch>
            <a:fillRect/>
          </a:stretch>
        </p:blipFill>
        <p:spPr>
          <a:xfrm>
            <a:off x="0" y="1295097"/>
            <a:ext cx="9144000" cy="4267806"/>
          </a:xfrm>
          <a:prstGeom prst="rect">
            <a:avLst/>
          </a:prstGeom>
        </p:spPr>
      </p:pic>
      <p:sp>
        <p:nvSpPr>
          <p:cNvPr id="7" name="Google Shape;1410;p173">
            <a:extLst>
              <a:ext uri="{FF2B5EF4-FFF2-40B4-BE49-F238E27FC236}">
                <a16:creationId xmlns:a16="http://schemas.microsoft.com/office/drawing/2014/main" id="{B7CE1BE1-DD3B-E5E3-4063-6DDAAC0F1E1E}"/>
              </a:ext>
            </a:extLst>
          </p:cNvPr>
          <p:cNvSpPr txBox="1">
            <a:spLocks/>
          </p:cNvSpPr>
          <p:nvPr/>
        </p:nvSpPr>
        <p:spPr>
          <a:xfrm>
            <a:off x="51605" y="112672"/>
            <a:ext cx="8343900" cy="257100"/>
          </a:xfrm>
          <a:prstGeom prst="rect">
            <a:avLst/>
          </a:prstGeom>
          <a:noFill/>
          <a:ln>
            <a:noFill/>
          </a:ln>
        </p:spPr>
        <p:txBody>
          <a:bodyPr spcFirstLastPara="1" vert="horz" wrap="square" lIns="0" tIns="0" rIns="0" bIns="0" rtlCol="0" anchor="t" anchorCtr="0">
            <a:spAutoFit/>
          </a:bodyPr>
          <a:lstStyle>
            <a:defPPr>
              <a:defRPr lang="en-US"/>
            </a:defPPr>
            <a:lvl1pPr marL="12700" lvl="0" defTabSz="685800">
              <a:lnSpc>
                <a:spcPct val="100000"/>
              </a:lnSpc>
              <a:spcBef>
                <a:spcPts val="0"/>
              </a:spcBef>
              <a:spcAft>
                <a:spcPts val="0"/>
              </a:spcAft>
              <a:buSzPts val="1400"/>
              <a:buNone/>
              <a:defRPr sz="2700" b="1">
                <a:solidFill>
                  <a:srgbClr val="00B0F0"/>
                </a:solidFill>
                <a:latin typeface="Aptos (Body)"/>
                <a:ea typeface="Calibri"/>
                <a:cs typeface="Calibri"/>
              </a:defRPr>
            </a:lvl1pPr>
            <a:lvl2pPr lvl="1">
              <a:spcBef>
                <a:spcPts val="0"/>
              </a:spcBef>
              <a:spcAft>
                <a:spcPts val="0"/>
              </a:spcAft>
              <a:buNone/>
              <a:defRPr sz="2400" b="0"/>
            </a:lvl2pPr>
            <a:lvl3pPr lvl="2">
              <a:spcBef>
                <a:spcPts val="0"/>
              </a:spcBef>
              <a:spcAft>
                <a:spcPts val="0"/>
              </a:spcAft>
              <a:buNone/>
              <a:defRPr sz="2400" b="0"/>
            </a:lvl3pPr>
            <a:lvl4pPr lvl="3">
              <a:spcBef>
                <a:spcPts val="0"/>
              </a:spcBef>
              <a:spcAft>
                <a:spcPts val="0"/>
              </a:spcAft>
              <a:buNone/>
              <a:defRPr sz="2400" b="0"/>
            </a:lvl4pPr>
            <a:lvl5pPr lvl="4">
              <a:spcBef>
                <a:spcPts val="0"/>
              </a:spcBef>
              <a:spcAft>
                <a:spcPts val="0"/>
              </a:spcAft>
              <a:buNone/>
              <a:defRPr sz="2400" b="0"/>
            </a:lvl5pPr>
            <a:lvl6pPr lvl="5">
              <a:spcBef>
                <a:spcPts val="0"/>
              </a:spcBef>
              <a:spcAft>
                <a:spcPts val="0"/>
              </a:spcAft>
              <a:buNone/>
              <a:defRPr sz="2400" b="0"/>
            </a:lvl6pPr>
            <a:lvl7pPr lvl="6">
              <a:spcBef>
                <a:spcPts val="0"/>
              </a:spcBef>
              <a:spcAft>
                <a:spcPts val="0"/>
              </a:spcAft>
              <a:buNone/>
              <a:defRPr sz="2400" b="0"/>
            </a:lvl7pPr>
            <a:lvl8pPr lvl="7">
              <a:spcBef>
                <a:spcPts val="0"/>
              </a:spcBef>
              <a:spcAft>
                <a:spcPts val="0"/>
              </a:spcAft>
              <a:buNone/>
              <a:defRPr sz="2400" b="0"/>
            </a:lvl8pPr>
            <a:lvl9pPr lvl="8">
              <a:spcBef>
                <a:spcPts val="0"/>
              </a:spcBef>
              <a:spcAft>
                <a:spcPts val="0"/>
              </a:spcAft>
              <a:buNone/>
              <a:defRPr sz="2400" b="0"/>
            </a:lvl9pPr>
          </a:lstStyle>
          <a:p>
            <a:r>
              <a:rPr lang="en-US" dirty="0"/>
              <a:t>What We’ll Be Sharing</a:t>
            </a:r>
          </a:p>
        </p:txBody>
      </p:sp>
      <p:sp>
        <p:nvSpPr>
          <p:cNvPr id="4" name="Google Shape;321;p21">
            <a:extLst>
              <a:ext uri="{FF2B5EF4-FFF2-40B4-BE49-F238E27FC236}">
                <a16:creationId xmlns:a16="http://schemas.microsoft.com/office/drawing/2014/main" id="{D2B42619-9962-0AB6-9DA3-62FB7B7D3901}"/>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extLst>
      <p:ext uri="{BB962C8B-B14F-4D97-AF65-F5344CB8AC3E}">
        <p14:creationId xmlns:p14="http://schemas.microsoft.com/office/powerpoint/2010/main" val="212309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69"/>
          <p:cNvSpPr txBox="1">
            <a:spLocks noGrp="1"/>
          </p:cNvSpPr>
          <p:nvPr>
            <p:ph type="sldNum" idx="12"/>
          </p:nvPr>
        </p:nvSpPr>
        <p:spPr>
          <a:xfrm>
            <a:off x="8198450" y="5495875"/>
            <a:ext cx="548700" cy="247500"/>
          </a:xfrm>
          <a:prstGeom prst="rect">
            <a:avLst/>
          </a:prstGeom>
        </p:spPr>
        <p:txBody>
          <a:bodyPr spcFirstLastPara="1" vert="horz" wrap="square" lIns="0" tIns="0" rIns="0" bIns="0" rtlCol="0" anchor="b" anchorCtr="0">
            <a:noAutofit/>
          </a:bodyPr>
          <a:lstStyle/>
          <a:p>
            <a:fld id="{00000000-1234-1234-1234-123412341234}" type="slidenum">
              <a:rPr lang="en">
                <a:latin typeface="DM Sans"/>
                <a:ea typeface="DM Sans"/>
                <a:cs typeface="DM Sans"/>
                <a:sym typeface="DM Sans"/>
              </a:rPr>
              <a:pPr/>
              <a:t>16</a:t>
            </a:fld>
            <a:endParaRPr>
              <a:latin typeface="DM Sans"/>
              <a:ea typeface="DM Sans"/>
              <a:cs typeface="DM Sans"/>
              <a:sym typeface="DM Sans"/>
            </a:endParaRPr>
          </a:p>
        </p:txBody>
      </p:sp>
      <p:sp>
        <p:nvSpPr>
          <p:cNvPr id="2" name="Google Shape;1410;p173">
            <a:extLst>
              <a:ext uri="{FF2B5EF4-FFF2-40B4-BE49-F238E27FC236}">
                <a16:creationId xmlns:a16="http://schemas.microsoft.com/office/drawing/2014/main" id="{251875F5-AF7D-70CB-A807-1A12063F1E2D}"/>
              </a:ext>
            </a:extLst>
          </p:cNvPr>
          <p:cNvSpPr txBox="1">
            <a:spLocks/>
          </p:cNvSpPr>
          <p:nvPr/>
        </p:nvSpPr>
        <p:spPr>
          <a:xfrm>
            <a:off x="51605" y="112672"/>
            <a:ext cx="8343900" cy="415498"/>
          </a:xfrm>
          <a:prstGeom prst="rect">
            <a:avLst/>
          </a:prstGeom>
          <a:noFill/>
          <a:ln>
            <a:noFill/>
          </a:ln>
        </p:spPr>
        <p:txBody>
          <a:bodyPr spcFirstLastPara="1" vert="horz" wrap="square" lIns="0" tIns="0" rIns="0" bIns="0" rtlCol="0" anchor="t" anchorCtr="0">
            <a:spAutoFit/>
          </a:bodyPr>
          <a:lstStyle>
            <a:defPPr>
              <a:defRPr lang="en-US"/>
            </a:defPPr>
            <a:lvl1pPr marL="12700" lvl="0" defTabSz="685800">
              <a:lnSpc>
                <a:spcPct val="100000"/>
              </a:lnSpc>
              <a:spcBef>
                <a:spcPts val="0"/>
              </a:spcBef>
              <a:spcAft>
                <a:spcPts val="0"/>
              </a:spcAft>
              <a:buSzPts val="1400"/>
              <a:buNone/>
              <a:defRPr sz="2700" b="1">
                <a:solidFill>
                  <a:srgbClr val="00B0F0"/>
                </a:solidFill>
                <a:latin typeface="Aptos (Body)"/>
                <a:ea typeface="Calibri"/>
                <a:cs typeface="Calibri"/>
              </a:defRPr>
            </a:lvl1pPr>
            <a:lvl2pPr lvl="1">
              <a:spcBef>
                <a:spcPts val="0"/>
              </a:spcBef>
              <a:spcAft>
                <a:spcPts val="0"/>
              </a:spcAft>
              <a:buNone/>
              <a:defRPr sz="2400" b="0"/>
            </a:lvl2pPr>
            <a:lvl3pPr lvl="2">
              <a:spcBef>
                <a:spcPts val="0"/>
              </a:spcBef>
              <a:spcAft>
                <a:spcPts val="0"/>
              </a:spcAft>
              <a:buNone/>
              <a:defRPr sz="2400" b="0"/>
            </a:lvl3pPr>
            <a:lvl4pPr lvl="3">
              <a:spcBef>
                <a:spcPts val="0"/>
              </a:spcBef>
              <a:spcAft>
                <a:spcPts val="0"/>
              </a:spcAft>
              <a:buNone/>
              <a:defRPr sz="2400" b="0"/>
            </a:lvl4pPr>
            <a:lvl5pPr lvl="4">
              <a:spcBef>
                <a:spcPts val="0"/>
              </a:spcBef>
              <a:spcAft>
                <a:spcPts val="0"/>
              </a:spcAft>
              <a:buNone/>
              <a:defRPr sz="2400" b="0"/>
            </a:lvl5pPr>
            <a:lvl6pPr lvl="5">
              <a:spcBef>
                <a:spcPts val="0"/>
              </a:spcBef>
              <a:spcAft>
                <a:spcPts val="0"/>
              </a:spcAft>
              <a:buNone/>
              <a:defRPr sz="2400" b="0"/>
            </a:lvl6pPr>
            <a:lvl7pPr lvl="6">
              <a:spcBef>
                <a:spcPts val="0"/>
              </a:spcBef>
              <a:spcAft>
                <a:spcPts val="0"/>
              </a:spcAft>
              <a:buNone/>
              <a:defRPr sz="2400" b="0"/>
            </a:lvl7pPr>
            <a:lvl8pPr lvl="7">
              <a:spcBef>
                <a:spcPts val="0"/>
              </a:spcBef>
              <a:spcAft>
                <a:spcPts val="0"/>
              </a:spcAft>
              <a:buNone/>
              <a:defRPr sz="2400" b="0"/>
            </a:lvl8pPr>
            <a:lvl9pPr lvl="8">
              <a:spcBef>
                <a:spcPts val="0"/>
              </a:spcBef>
              <a:spcAft>
                <a:spcPts val="0"/>
              </a:spcAft>
              <a:buNone/>
              <a:defRPr sz="2400" b="0"/>
            </a:lvl9pPr>
          </a:lstStyle>
          <a:p>
            <a:r>
              <a:rPr lang="en-US" dirty="0"/>
              <a:t>How to Interpret Market Analysis Results</a:t>
            </a:r>
          </a:p>
        </p:txBody>
      </p:sp>
      <p:pic>
        <p:nvPicPr>
          <p:cNvPr id="4" name="Picture 3">
            <a:extLst>
              <a:ext uri="{FF2B5EF4-FFF2-40B4-BE49-F238E27FC236}">
                <a16:creationId xmlns:a16="http://schemas.microsoft.com/office/drawing/2014/main" id="{8D1BCAE2-A0CF-81B1-0A6F-4FCD16267C4E}"/>
              </a:ext>
            </a:extLst>
          </p:cNvPr>
          <p:cNvPicPr>
            <a:picLocks noChangeAspect="1"/>
          </p:cNvPicPr>
          <p:nvPr/>
        </p:nvPicPr>
        <p:blipFill>
          <a:blip r:embed="rId3"/>
          <a:stretch>
            <a:fillRect/>
          </a:stretch>
        </p:blipFill>
        <p:spPr>
          <a:xfrm>
            <a:off x="0" y="1440775"/>
            <a:ext cx="9144000" cy="3976449"/>
          </a:xfrm>
          <a:prstGeom prst="rect">
            <a:avLst/>
          </a:prstGeom>
        </p:spPr>
      </p:pic>
      <p:sp>
        <p:nvSpPr>
          <p:cNvPr id="6" name="Google Shape;321;p21">
            <a:extLst>
              <a:ext uri="{FF2B5EF4-FFF2-40B4-BE49-F238E27FC236}">
                <a16:creationId xmlns:a16="http://schemas.microsoft.com/office/drawing/2014/main" id="{E6AB5F42-EA08-092F-A719-7BAE13935FA6}"/>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extLst>
      <p:ext uri="{BB962C8B-B14F-4D97-AF65-F5344CB8AC3E}">
        <p14:creationId xmlns:p14="http://schemas.microsoft.com/office/powerpoint/2010/main" val="261995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69"/>
          <p:cNvSpPr txBox="1">
            <a:spLocks noGrp="1"/>
          </p:cNvSpPr>
          <p:nvPr>
            <p:ph type="sldNum" idx="12"/>
          </p:nvPr>
        </p:nvSpPr>
        <p:spPr>
          <a:xfrm>
            <a:off x="8198450" y="5495875"/>
            <a:ext cx="548700" cy="247500"/>
          </a:xfrm>
          <a:prstGeom prst="rect">
            <a:avLst/>
          </a:prstGeom>
        </p:spPr>
        <p:txBody>
          <a:bodyPr spcFirstLastPara="1" vert="horz" wrap="square" lIns="0" tIns="0" rIns="0" bIns="0" rtlCol="0" anchor="b" anchorCtr="0">
            <a:noAutofit/>
          </a:bodyPr>
          <a:lstStyle/>
          <a:p>
            <a:fld id="{00000000-1234-1234-1234-123412341234}" type="slidenum">
              <a:rPr lang="en">
                <a:latin typeface="DM Sans"/>
                <a:ea typeface="DM Sans"/>
                <a:cs typeface="DM Sans"/>
                <a:sym typeface="DM Sans"/>
              </a:rPr>
              <a:pPr/>
              <a:t>17</a:t>
            </a:fld>
            <a:endParaRPr>
              <a:latin typeface="DM Sans"/>
              <a:ea typeface="DM Sans"/>
              <a:cs typeface="DM Sans"/>
              <a:sym typeface="DM Sans"/>
            </a:endParaRPr>
          </a:p>
        </p:txBody>
      </p:sp>
      <p:sp>
        <p:nvSpPr>
          <p:cNvPr id="2" name="Google Shape;1410;p173">
            <a:extLst>
              <a:ext uri="{FF2B5EF4-FFF2-40B4-BE49-F238E27FC236}">
                <a16:creationId xmlns:a16="http://schemas.microsoft.com/office/drawing/2014/main" id="{F3DE3419-8D95-92E2-745A-44083475FBE9}"/>
              </a:ext>
            </a:extLst>
          </p:cNvPr>
          <p:cNvSpPr txBox="1">
            <a:spLocks/>
          </p:cNvSpPr>
          <p:nvPr/>
        </p:nvSpPr>
        <p:spPr>
          <a:xfrm>
            <a:off x="51605" y="112672"/>
            <a:ext cx="5635964" cy="830997"/>
          </a:xfrm>
          <a:prstGeom prst="rect">
            <a:avLst/>
          </a:prstGeom>
          <a:noFill/>
          <a:ln>
            <a:noFill/>
          </a:ln>
        </p:spPr>
        <p:txBody>
          <a:bodyPr spcFirstLastPara="1" vert="horz" wrap="square" lIns="0" tIns="0" rIns="0" bIns="0" rtlCol="0" anchor="t" anchorCtr="0">
            <a:spAutoFit/>
          </a:bodyPr>
          <a:lstStyle>
            <a:defPPr>
              <a:defRPr lang="en-US"/>
            </a:defPPr>
            <a:lvl1pPr marL="12700" lvl="0" defTabSz="685800">
              <a:lnSpc>
                <a:spcPct val="100000"/>
              </a:lnSpc>
              <a:spcBef>
                <a:spcPts val="0"/>
              </a:spcBef>
              <a:spcAft>
                <a:spcPts val="0"/>
              </a:spcAft>
              <a:buSzPts val="1400"/>
              <a:buNone/>
              <a:defRPr sz="2700" b="1">
                <a:solidFill>
                  <a:srgbClr val="00B0F0"/>
                </a:solidFill>
                <a:latin typeface="Aptos (Body)"/>
                <a:ea typeface="Calibri"/>
                <a:cs typeface="Calibri"/>
              </a:defRPr>
            </a:lvl1pPr>
            <a:lvl2pPr lvl="1">
              <a:spcBef>
                <a:spcPts val="0"/>
              </a:spcBef>
              <a:spcAft>
                <a:spcPts val="0"/>
              </a:spcAft>
              <a:buNone/>
              <a:defRPr sz="2400" b="0"/>
            </a:lvl2pPr>
            <a:lvl3pPr lvl="2">
              <a:spcBef>
                <a:spcPts val="0"/>
              </a:spcBef>
              <a:spcAft>
                <a:spcPts val="0"/>
              </a:spcAft>
              <a:buNone/>
              <a:defRPr sz="2400" b="0"/>
            </a:lvl3pPr>
            <a:lvl4pPr lvl="3">
              <a:spcBef>
                <a:spcPts val="0"/>
              </a:spcBef>
              <a:spcAft>
                <a:spcPts val="0"/>
              </a:spcAft>
              <a:buNone/>
              <a:defRPr sz="2400" b="0"/>
            </a:lvl4pPr>
            <a:lvl5pPr lvl="4">
              <a:spcBef>
                <a:spcPts val="0"/>
              </a:spcBef>
              <a:spcAft>
                <a:spcPts val="0"/>
              </a:spcAft>
              <a:buNone/>
              <a:defRPr sz="2400" b="0"/>
            </a:lvl5pPr>
            <a:lvl6pPr lvl="5">
              <a:spcBef>
                <a:spcPts val="0"/>
              </a:spcBef>
              <a:spcAft>
                <a:spcPts val="0"/>
              </a:spcAft>
              <a:buNone/>
              <a:defRPr sz="2400" b="0"/>
            </a:lvl6pPr>
            <a:lvl7pPr lvl="6">
              <a:spcBef>
                <a:spcPts val="0"/>
              </a:spcBef>
              <a:spcAft>
                <a:spcPts val="0"/>
              </a:spcAft>
              <a:buNone/>
              <a:defRPr sz="2400" b="0"/>
            </a:lvl7pPr>
            <a:lvl8pPr lvl="7">
              <a:spcBef>
                <a:spcPts val="0"/>
              </a:spcBef>
              <a:spcAft>
                <a:spcPts val="0"/>
              </a:spcAft>
              <a:buNone/>
              <a:defRPr sz="2400" b="0"/>
            </a:lvl8pPr>
            <a:lvl9pPr lvl="8">
              <a:spcBef>
                <a:spcPts val="0"/>
              </a:spcBef>
              <a:spcAft>
                <a:spcPts val="0"/>
              </a:spcAft>
              <a:buNone/>
              <a:defRPr sz="2400" b="0"/>
            </a:lvl9pPr>
          </a:lstStyle>
          <a:p>
            <a:r>
              <a:rPr lang="en-US" dirty="0"/>
              <a:t>Recommendations for How to Create a Strong Business Rationale</a:t>
            </a:r>
          </a:p>
        </p:txBody>
      </p:sp>
      <p:pic>
        <p:nvPicPr>
          <p:cNvPr id="6" name="Picture 5">
            <a:extLst>
              <a:ext uri="{FF2B5EF4-FFF2-40B4-BE49-F238E27FC236}">
                <a16:creationId xmlns:a16="http://schemas.microsoft.com/office/drawing/2014/main" id="{4E6768DC-6AD3-586F-A895-1717066B1704}"/>
              </a:ext>
            </a:extLst>
          </p:cNvPr>
          <p:cNvPicPr>
            <a:picLocks noChangeAspect="1"/>
          </p:cNvPicPr>
          <p:nvPr/>
        </p:nvPicPr>
        <p:blipFill>
          <a:blip r:embed="rId3"/>
          <a:stretch>
            <a:fillRect/>
          </a:stretch>
        </p:blipFill>
        <p:spPr>
          <a:xfrm>
            <a:off x="0" y="1337963"/>
            <a:ext cx="9144000" cy="4182074"/>
          </a:xfrm>
          <a:prstGeom prst="rect">
            <a:avLst/>
          </a:prstGeom>
        </p:spPr>
      </p:pic>
      <p:sp>
        <p:nvSpPr>
          <p:cNvPr id="4" name="Google Shape;321;p21">
            <a:extLst>
              <a:ext uri="{FF2B5EF4-FFF2-40B4-BE49-F238E27FC236}">
                <a16:creationId xmlns:a16="http://schemas.microsoft.com/office/drawing/2014/main" id="{3759157E-2D5F-23F6-70C7-B4C9A2D90CB2}"/>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extLst>
      <p:ext uri="{BB962C8B-B14F-4D97-AF65-F5344CB8AC3E}">
        <p14:creationId xmlns:p14="http://schemas.microsoft.com/office/powerpoint/2010/main" val="2168731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title"/>
          </p:nvPr>
        </p:nvSpPr>
        <p:spPr>
          <a:xfrm>
            <a:off x="2933700" y="2423160"/>
            <a:ext cx="3276600" cy="1661993"/>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5400" dirty="0">
                <a:latin typeface="Calibri"/>
                <a:ea typeface="Calibri"/>
                <a:cs typeface="Calibri"/>
                <a:sym typeface="Calibri"/>
              </a:rPr>
              <a:t>APPENDIX</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371469" y="1410428"/>
            <a:ext cx="5748568" cy="536972"/>
          </a:xfrm>
          <a:prstGeom prst="rect">
            <a:avLst/>
          </a:prstGeom>
          <a:noFill/>
          <a:ln>
            <a:noFill/>
          </a:ln>
        </p:spPr>
        <p:txBody>
          <a:bodyPr spcFirstLastPara="1" wrap="square" lIns="0" tIns="0" rIns="0" bIns="0" anchor="t" anchorCtr="0">
            <a:normAutofit/>
          </a:bodyPr>
          <a:lstStyle/>
          <a:p>
            <a:pPr marL="12700" lvl="0" indent="0" algn="ctr" rtl="0">
              <a:lnSpc>
                <a:spcPct val="90000"/>
              </a:lnSpc>
              <a:spcBef>
                <a:spcPts val="0"/>
              </a:spcBef>
              <a:spcAft>
                <a:spcPts val="0"/>
              </a:spcAft>
              <a:buSzPts val="1400"/>
              <a:buNone/>
            </a:pPr>
            <a:r>
              <a:rPr lang="en-US" sz="3600" dirty="0">
                <a:latin typeface="Aptos (Body)"/>
                <a:ea typeface="Calibri"/>
                <a:cs typeface="Calibri"/>
                <a:sym typeface="Calibri"/>
              </a:rPr>
              <a:t>SUPPLY and DEMAND</a:t>
            </a:r>
            <a:endParaRPr sz="3600" dirty="0">
              <a:latin typeface="Aptos (Body)"/>
              <a:ea typeface="Calibri"/>
              <a:cs typeface="Calibri"/>
              <a:sym typeface="Calibri"/>
            </a:endParaRPr>
          </a:p>
        </p:txBody>
      </p:sp>
      <p:sp>
        <p:nvSpPr>
          <p:cNvPr id="102" name="Google Shape;102;p10"/>
          <p:cNvSpPr txBox="1">
            <a:spLocks noGrp="1"/>
          </p:cNvSpPr>
          <p:nvPr>
            <p:ph type="body" idx="1"/>
          </p:nvPr>
        </p:nvSpPr>
        <p:spPr>
          <a:xfrm>
            <a:off x="506550" y="1947400"/>
            <a:ext cx="5856735" cy="3810000"/>
          </a:xfrm>
          <a:prstGeom prst="rect">
            <a:avLst/>
          </a:prstGeom>
          <a:noFill/>
          <a:ln>
            <a:noFill/>
          </a:ln>
        </p:spPr>
        <p:txBody>
          <a:bodyPr spcFirstLastPara="1" wrap="square" lIns="0" tIns="0" rIns="0" bIns="0" anchor="ctr" anchorCtr="0">
            <a:normAutofit/>
          </a:bodyPr>
          <a:lstStyle/>
          <a:p>
            <a:pPr marL="0" lvl="0" indent="0" algn="l" rtl="0">
              <a:lnSpc>
                <a:spcPct val="90000"/>
              </a:lnSpc>
              <a:spcBef>
                <a:spcPts val="0"/>
              </a:spcBef>
              <a:spcAft>
                <a:spcPts val="0"/>
              </a:spcAft>
              <a:buSzPts val="1400"/>
              <a:buNone/>
            </a:pPr>
            <a:r>
              <a:rPr lang="en-US" sz="1800" dirty="0"/>
              <a:t>Market studies help us learn about </a:t>
            </a:r>
            <a:r>
              <a:rPr lang="en-US" sz="1800" b="1" dirty="0">
                <a:solidFill>
                  <a:srgbClr val="002060"/>
                </a:solidFill>
              </a:rPr>
              <a:t>supply &amp; demand </a:t>
            </a:r>
            <a:r>
              <a:rPr lang="en-US" sz="1800" dirty="0"/>
              <a:t>(competition for jobs). Pay can decrease or increase over time if there is an oversupply or decline of qualified candidates or a decrease or increase of demand for certain jobs. </a:t>
            </a:r>
            <a:endParaRPr sz="1800" dirty="0"/>
          </a:p>
          <a:p>
            <a:pPr marL="0" lvl="0" indent="0" algn="l" rtl="0">
              <a:lnSpc>
                <a:spcPct val="90000"/>
              </a:lnSpc>
              <a:spcBef>
                <a:spcPts val="600"/>
              </a:spcBef>
              <a:spcAft>
                <a:spcPts val="0"/>
              </a:spcAft>
              <a:buSzPts val="1400"/>
              <a:buNone/>
            </a:pPr>
            <a:endParaRPr sz="1800" dirty="0"/>
          </a:p>
          <a:p>
            <a:pPr marL="742950" lvl="1" indent="-285750" algn="l" rtl="0">
              <a:lnSpc>
                <a:spcPct val="90000"/>
              </a:lnSpc>
              <a:spcBef>
                <a:spcPts val="600"/>
              </a:spcBef>
              <a:spcAft>
                <a:spcPts val="0"/>
              </a:spcAft>
              <a:buSzPts val="1800"/>
              <a:buFont typeface="Arial"/>
              <a:buChar char="•"/>
            </a:pPr>
            <a:r>
              <a:rPr lang="en-US" sz="1400" dirty="0"/>
              <a:t>Ex: 1 Geologist jobs declined when oil companies drop their oil prices.</a:t>
            </a:r>
            <a:endParaRPr sz="1400" dirty="0"/>
          </a:p>
          <a:p>
            <a:pPr marL="742950" lvl="1" indent="-285750" algn="l" rtl="0">
              <a:lnSpc>
                <a:spcPct val="90000"/>
              </a:lnSpc>
              <a:spcBef>
                <a:spcPts val="600"/>
              </a:spcBef>
              <a:spcAft>
                <a:spcPts val="0"/>
              </a:spcAft>
              <a:buSzPts val="1800"/>
              <a:buFont typeface="Arial"/>
              <a:buChar char="•"/>
            </a:pPr>
            <a:r>
              <a:rPr lang="en-US" sz="1400" dirty="0"/>
              <a:t>Ex 2: The demand of cyber security jobs increased, due to past security breaches, hacks and legislation. Media companies have been paying above market to attract and retain these key talent. </a:t>
            </a:r>
            <a:endParaRPr sz="1400" dirty="0"/>
          </a:p>
          <a:p>
            <a:pPr marL="742950" lvl="1" indent="-285750" algn="l" rtl="0">
              <a:lnSpc>
                <a:spcPct val="90000"/>
              </a:lnSpc>
              <a:spcBef>
                <a:spcPts val="600"/>
              </a:spcBef>
              <a:spcAft>
                <a:spcPts val="0"/>
              </a:spcAft>
              <a:buSzPts val="1800"/>
              <a:buFont typeface="Arial"/>
              <a:buChar char="•"/>
            </a:pPr>
            <a:r>
              <a:rPr lang="en-US" sz="1400" dirty="0"/>
              <a:t>Ex 3: Demand of IT jobs have boomed due to due dot.com in the 2000s. </a:t>
            </a:r>
            <a:endParaRPr sz="1400" dirty="0"/>
          </a:p>
        </p:txBody>
      </p:sp>
      <p:sp>
        <p:nvSpPr>
          <p:cNvPr id="103" name="Google Shape;103;p10"/>
          <p:cNvSpPr/>
          <p:nvPr/>
        </p:nvSpPr>
        <p:spPr>
          <a:xfrm>
            <a:off x="7189435" y="0"/>
            <a:ext cx="1954565"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sp>
        <p:nvSpPr>
          <p:cNvPr id="104" name="Google Shape;104;p10"/>
          <p:cNvSpPr/>
          <p:nvPr/>
        </p:nvSpPr>
        <p:spPr>
          <a:xfrm>
            <a:off x="7024264" y="2492957"/>
            <a:ext cx="2119736" cy="2119736"/>
          </a:xfrm>
          <a:prstGeom prst="ellipse">
            <a:avLst/>
          </a:prstGeom>
          <a:solidFill>
            <a:srgbClr val="FFFFFF"/>
          </a:solidFill>
          <a:ln w="22225" cap="flat" cmpd="sng">
            <a:solidFill>
              <a:srgbClr val="EF9A5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pic>
        <p:nvPicPr>
          <p:cNvPr id="105" name="Google Shape;105;p10"/>
          <p:cNvPicPr preferRelativeResize="0"/>
          <p:nvPr/>
        </p:nvPicPr>
        <p:blipFill rotWithShape="1">
          <a:blip r:embed="rId3">
            <a:alphaModFix/>
          </a:blip>
          <a:srcRect/>
          <a:stretch/>
        </p:blipFill>
        <p:spPr>
          <a:xfrm>
            <a:off x="7352796" y="3035405"/>
            <a:ext cx="1462672" cy="1034840"/>
          </a:xfrm>
          <a:prstGeom prst="rect">
            <a:avLst/>
          </a:prstGeom>
          <a:noFill/>
          <a:ln>
            <a:noFill/>
          </a:ln>
        </p:spPr>
      </p:pic>
    </p:spTree>
    <p:extLst>
      <p:ext uri="{BB962C8B-B14F-4D97-AF65-F5344CB8AC3E}">
        <p14:creationId xmlns:p14="http://schemas.microsoft.com/office/powerpoint/2010/main" val="209408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157"/>
          <p:cNvSpPr txBox="1"/>
          <p:nvPr/>
        </p:nvSpPr>
        <p:spPr>
          <a:xfrm>
            <a:off x="0" y="1631618"/>
            <a:ext cx="5688199" cy="4530643"/>
          </a:xfrm>
          <a:prstGeom prst="rect">
            <a:avLst/>
          </a:prstGeom>
          <a:noFill/>
          <a:ln>
            <a:noFill/>
          </a:ln>
        </p:spPr>
        <p:txBody>
          <a:bodyPr spcFirstLastPara="1" wrap="square" lIns="0" tIns="0" rIns="0" bIns="0" anchor="t" anchorCtr="0">
            <a:noAutofit/>
          </a:bodyPr>
          <a:lstStyle/>
          <a:p>
            <a:pPr marL="457200" indent="-298450">
              <a:lnSpc>
                <a:spcPct val="115000"/>
              </a:lnSpc>
              <a:buClr>
                <a:schemeClr val="dk1"/>
              </a:buClr>
              <a:buSzPts val="1100"/>
              <a:buFont typeface="DM Sans"/>
              <a:buAutoNum type="arabicPeriod"/>
            </a:pPr>
            <a:r>
              <a:rPr lang="en-US" sz="1600" dirty="0">
                <a:solidFill>
                  <a:schemeClr val="dk1"/>
                </a:solidFill>
                <a:latin typeface="Aptos (Body)"/>
                <a:ea typeface="DM Sans"/>
                <a:cs typeface="DM Sans"/>
                <a:sym typeface="DM Sans"/>
              </a:rPr>
              <a:t>Timeline of Annual Compensation Activities (before Focal)</a:t>
            </a:r>
          </a:p>
          <a:p>
            <a:pPr marL="457200" indent="-298450">
              <a:lnSpc>
                <a:spcPct val="115000"/>
              </a:lnSpc>
              <a:buClr>
                <a:schemeClr val="dk1"/>
              </a:buClr>
              <a:buSzPts val="1100"/>
              <a:buFont typeface="DM Sans"/>
              <a:buAutoNum type="arabicPeriod"/>
            </a:pPr>
            <a:r>
              <a:rPr lang="en" sz="1600" dirty="0">
                <a:solidFill>
                  <a:schemeClr val="dk1"/>
                </a:solidFill>
                <a:latin typeface="Aptos (Body)"/>
                <a:ea typeface="DM Sans"/>
                <a:cs typeface="DM Sans"/>
                <a:sym typeface="DM Sans"/>
              </a:rPr>
              <a:t>MA Overview</a:t>
            </a:r>
            <a:endParaRPr sz="1600" dirty="0">
              <a:solidFill>
                <a:schemeClr val="dk1"/>
              </a:solidFill>
              <a:latin typeface="Aptos (Body)"/>
              <a:ea typeface="DM Sans"/>
              <a:cs typeface="DM Sans"/>
              <a:sym typeface="DM Sans"/>
            </a:endParaRPr>
          </a:p>
          <a:p>
            <a:pPr marL="457200" indent="-298450">
              <a:lnSpc>
                <a:spcPct val="115000"/>
              </a:lnSpc>
              <a:buClr>
                <a:schemeClr val="dk1"/>
              </a:buClr>
              <a:buSzPts val="1100"/>
              <a:buFont typeface="DM Sans"/>
              <a:buAutoNum type="arabicPeriod"/>
            </a:pPr>
            <a:r>
              <a:rPr lang="en" sz="1600" dirty="0">
                <a:solidFill>
                  <a:schemeClr val="dk1"/>
                </a:solidFill>
                <a:latin typeface="Aptos (Body)"/>
                <a:ea typeface="DM Sans"/>
                <a:cs typeface="DM Sans"/>
                <a:sym typeface="DM Sans"/>
              </a:rPr>
              <a:t>Methodology</a:t>
            </a:r>
            <a:endParaRPr sz="1600" dirty="0">
              <a:solidFill>
                <a:schemeClr val="dk1"/>
              </a:solidFill>
              <a:latin typeface="Aptos (Body)"/>
              <a:ea typeface="DM Sans"/>
              <a:cs typeface="DM Sans"/>
              <a:sym typeface="DM Sans"/>
            </a:endParaRPr>
          </a:p>
          <a:p>
            <a:pPr marL="914400" lvl="1" indent="-298450">
              <a:lnSpc>
                <a:spcPct val="115000"/>
              </a:lnSpc>
              <a:buClr>
                <a:schemeClr val="dk1"/>
              </a:buClr>
              <a:buSzPts val="1100"/>
              <a:buFont typeface="DM Sans"/>
              <a:buAutoNum type="alphaLcPeriod"/>
            </a:pPr>
            <a:r>
              <a:rPr lang="en" sz="1600" dirty="0">
                <a:solidFill>
                  <a:schemeClr val="dk1"/>
                </a:solidFill>
                <a:latin typeface="Aptos (Body)"/>
                <a:ea typeface="DM Sans"/>
                <a:cs typeface="DM Sans"/>
                <a:sym typeface="DM Sans"/>
              </a:rPr>
              <a:t>Compensation Philosophy</a:t>
            </a:r>
          </a:p>
          <a:p>
            <a:pPr marL="914400" lvl="1" indent="-298450">
              <a:lnSpc>
                <a:spcPct val="115000"/>
              </a:lnSpc>
              <a:buClr>
                <a:schemeClr val="dk1"/>
              </a:buClr>
              <a:buSzPts val="1100"/>
              <a:buFont typeface="DM Sans"/>
              <a:buAutoNum type="alphaLcPeriod"/>
            </a:pPr>
            <a:r>
              <a:rPr lang="en" sz="1600" dirty="0">
                <a:solidFill>
                  <a:schemeClr val="dk1"/>
                </a:solidFill>
                <a:latin typeface="Aptos (Body)"/>
                <a:ea typeface="DM Sans"/>
                <a:cs typeface="DM Sans"/>
                <a:sym typeface="DM Sans"/>
              </a:rPr>
              <a:t>Pay Position</a:t>
            </a:r>
            <a:endParaRPr sz="1600" dirty="0">
              <a:solidFill>
                <a:schemeClr val="dk1"/>
              </a:solidFill>
              <a:latin typeface="Aptos (Body)"/>
              <a:ea typeface="DM Sans"/>
              <a:cs typeface="DM Sans"/>
              <a:sym typeface="DM Sans"/>
            </a:endParaRPr>
          </a:p>
          <a:p>
            <a:pPr marL="914400" lvl="1" indent="-298450">
              <a:lnSpc>
                <a:spcPct val="115000"/>
              </a:lnSpc>
              <a:buClr>
                <a:schemeClr val="dk1"/>
              </a:buClr>
              <a:buSzPts val="1100"/>
              <a:buFont typeface="DM Sans"/>
              <a:buAutoNum type="alphaLcPeriod"/>
            </a:pPr>
            <a:r>
              <a:rPr lang="en" sz="1600" dirty="0">
                <a:solidFill>
                  <a:schemeClr val="dk1"/>
                </a:solidFill>
                <a:latin typeface="Aptos (Body)"/>
                <a:ea typeface="DM Sans"/>
                <a:cs typeface="DM Sans"/>
                <a:sym typeface="DM Sans"/>
              </a:rPr>
              <a:t>Cost of Labor</a:t>
            </a:r>
            <a:endParaRPr sz="1600" dirty="0">
              <a:solidFill>
                <a:schemeClr val="dk1"/>
              </a:solidFill>
              <a:latin typeface="Aptos (Body)"/>
              <a:ea typeface="DM Sans"/>
              <a:cs typeface="DM Sans"/>
              <a:sym typeface="DM Sans"/>
            </a:endParaRPr>
          </a:p>
          <a:p>
            <a:pPr marL="914400" lvl="1" indent="-298450">
              <a:lnSpc>
                <a:spcPct val="115000"/>
              </a:lnSpc>
              <a:buClr>
                <a:schemeClr val="dk1"/>
              </a:buClr>
              <a:buSzPts val="1100"/>
              <a:buFont typeface="DM Sans"/>
              <a:buAutoNum type="alphaLcPeriod"/>
            </a:pPr>
            <a:r>
              <a:rPr lang="en" sz="1600" dirty="0">
                <a:solidFill>
                  <a:schemeClr val="dk1"/>
                </a:solidFill>
                <a:latin typeface="Aptos (Body)"/>
                <a:ea typeface="DM Sans"/>
                <a:cs typeface="DM Sans"/>
                <a:sym typeface="DM Sans"/>
              </a:rPr>
              <a:t>Frequency of Analysis</a:t>
            </a:r>
            <a:endParaRPr sz="1600" dirty="0">
              <a:solidFill>
                <a:schemeClr val="dk1"/>
              </a:solidFill>
              <a:latin typeface="Aptos (Body)"/>
              <a:ea typeface="DM Sans"/>
              <a:cs typeface="DM Sans"/>
              <a:sym typeface="DM Sans"/>
            </a:endParaRPr>
          </a:p>
          <a:p>
            <a:pPr marL="914400" lvl="1" indent="-298450">
              <a:lnSpc>
                <a:spcPct val="115000"/>
              </a:lnSpc>
              <a:buClr>
                <a:schemeClr val="dk1"/>
              </a:buClr>
              <a:buSzPts val="1100"/>
              <a:buFont typeface="DM Sans"/>
              <a:buAutoNum type="alphaLcPeriod"/>
            </a:pPr>
            <a:r>
              <a:rPr lang="en" sz="1600" dirty="0">
                <a:solidFill>
                  <a:schemeClr val="dk1"/>
                </a:solidFill>
                <a:latin typeface="Aptos (Body)"/>
                <a:ea typeface="DM Sans"/>
                <a:cs typeface="DM Sans"/>
                <a:sym typeface="DM Sans"/>
              </a:rPr>
              <a:t>Pay for Performance</a:t>
            </a:r>
            <a:endParaRPr sz="1600" dirty="0">
              <a:solidFill>
                <a:schemeClr val="dk1"/>
              </a:solidFill>
              <a:latin typeface="Aptos (Body)"/>
              <a:ea typeface="DM Sans"/>
              <a:cs typeface="DM Sans"/>
              <a:sym typeface="DM Sans"/>
            </a:endParaRPr>
          </a:p>
          <a:p>
            <a:pPr marL="457200" indent="-298450">
              <a:lnSpc>
                <a:spcPct val="115000"/>
              </a:lnSpc>
              <a:buClr>
                <a:schemeClr val="dk1"/>
              </a:buClr>
              <a:buSzPts val="1100"/>
              <a:buFont typeface="DM Sans"/>
              <a:buAutoNum type="arabicPeriod"/>
            </a:pPr>
            <a:r>
              <a:rPr lang="en" sz="1600" dirty="0">
                <a:solidFill>
                  <a:schemeClr val="dk1"/>
                </a:solidFill>
                <a:latin typeface="Aptos (Body)"/>
                <a:ea typeface="DM Sans"/>
                <a:cs typeface="DM Sans"/>
                <a:sym typeface="DM Sans"/>
              </a:rPr>
              <a:t>Budget Planning</a:t>
            </a:r>
            <a:endParaRPr sz="1600" dirty="0">
              <a:solidFill>
                <a:schemeClr val="dk1"/>
              </a:solidFill>
              <a:latin typeface="Aptos (Body)"/>
              <a:ea typeface="DM Sans"/>
              <a:cs typeface="DM Sans"/>
              <a:sym typeface="DM Sans"/>
            </a:endParaRPr>
          </a:p>
          <a:p>
            <a:pPr marL="457200" indent="-298450">
              <a:lnSpc>
                <a:spcPct val="115000"/>
              </a:lnSpc>
              <a:buClr>
                <a:schemeClr val="dk1"/>
              </a:buClr>
              <a:buSzPts val="1100"/>
              <a:buFont typeface="DM Sans"/>
              <a:buAutoNum type="arabicPeriod"/>
            </a:pPr>
            <a:r>
              <a:rPr lang="en-US" sz="1600" dirty="0">
                <a:solidFill>
                  <a:schemeClr val="dk1"/>
                </a:solidFill>
                <a:latin typeface="Aptos (Body)"/>
                <a:ea typeface="DM Sans"/>
                <a:cs typeface="DM Sans"/>
                <a:sym typeface="DM Sans"/>
              </a:rPr>
              <a:t>What Comp Will Be Sharing With HRBPs?</a:t>
            </a:r>
            <a:endParaRPr sz="1600" dirty="0">
              <a:solidFill>
                <a:schemeClr val="dk1"/>
              </a:solidFill>
              <a:latin typeface="Aptos (Body)"/>
              <a:ea typeface="DM Sans"/>
              <a:cs typeface="DM Sans"/>
              <a:sym typeface="DM Sans"/>
            </a:endParaRPr>
          </a:p>
          <a:p>
            <a:pPr marL="914400" lvl="1" indent="-285750">
              <a:lnSpc>
                <a:spcPct val="115000"/>
              </a:lnSpc>
              <a:buClr>
                <a:schemeClr val="dk1"/>
              </a:buClr>
              <a:buSzPts val="900"/>
              <a:buFont typeface="DM Sans"/>
              <a:buAutoNum type="alphaLcPeriod"/>
            </a:pPr>
            <a:r>
              <a:rPr lang="en" sz="1600" dirty="0">
                <a:solidFill>
                  <a:schemeClr val="dk1"/>
                </a:solidFill>
                <a:latin typeface="Aptos (Body)"/>
                <a:ea typeface="DM Sans"/>
                <a:cs typeface="DM Sans"/>
                <a:sym typeface="DM Sans"/>
              </a:rPr>
              <a:t>Sample Exhibit of Market Analysis Results</a:t>
            </a:r>
          </a:p>
          <a:p>
            <a:pPr marL="457200" indent="-285750">
              <a:lnSpc>
                <a:spcPct val="115000"/>
              </a:lnSpc>
              <a:buClr>
                <a:schemeClr val="dk1"/>
              </a:buClr>
              <a:buSzPts val="900"/>
              <a:buFont typeface="DM Sans"/>
              <a:buAutoNum type="arabicPeriod"/>
            </a:pPr>
            <a:r>
              <a:rPr lang="en-US" sz="1600" dirty="0">
                <a:solidFill>
                  <a:schemeClr val="dk1"/>
                </a:solidFill>
                <a:latin typeface="Aptos (Body)"/>
                <a:ea typeface="DM Sans"/>
                <a:cs typeface="DM Sans"/>
                <a:sym typeface="DM Sans"/>
              </a:rPr>
              <a:t>APPENDIX</a:t>
            </a:r>
          </a:p>
          <a:p>
            <a:pPr marL="971550" lvl="1" indent="-342900">
              <a:lnSpc>
                <a:spcPct val="115000"/>
              </a:lnSpc>
              <a:buClr>
                <a:schemeClr val="dk1"/>
              </a:buClr>
              <a:buSzPts val="900"/>
              <a:buFont typeface="+mj-lt"/>
              <a:buAutoNum type="alphaLcParenR"/>
            </a:pPr>
            <a:r>
              <a:rPr lang="en-US" sz="1600" dirty="0">
                <a:solidFill>
                  <a:schemeClr val="dk1"/>
                </a:solidFill>
                <a:latin typeface="Aptos (Body)"/>
                <a:ea typeface="DM Sans"/>
                <a:cs typeface="DM Sans"/>
                <a:sym typeface="DM Sans"/>
              </a:rPr>
              <a:t>Supply and Demand</a:t>
            </a:r>
          </a:p>
          <a:p>
            <a:pPr marL="971550" lvl="1" indent="-342900">
              <a:lnSpc>
                <a:spcPct val="115000"/>
              </a:lnSpc>
              <a:buClr>
                <a:schemeClr val="dk1"/>
              </a:buClr>
              <a:buSzPts val="900"/>
              <a:buFont typeface="+mj-lt"/>
              <a:buAutoNum type="alphaLcParenR"/>
            </a:pPr>
            <a:r>
              <a:rPr lang="en-US" sz="1600" dirty="0">
                <a:solidFill>
                  <a:schemeClr val="dk1"/>
                </a:solidFill>
                <a:latin typeface="Aptos (Body)"/>
                <a:ea typeface="DM Sans"/>
                <a:cs typeface="DM Sans"/>
                <a:sym typeface="DM Sans"/>
              </a:rPr>
              <a:t>Selecting the Right Survey</a:t>
            </a:r>
          </a:p>
          <a:p>
            <a:pPr marL="971550" lvl="1" indent="-342900">
              <a:lnSpc>
                <a:spcPct val="115000"/>
              </a:lnSpc>
              <a:buClr>
                <a:schemeClr val="dk1"/>
              </a:buClr>
              <a:buSzPts val="900"/>
              <a:buFont typeface="+mj-lt"/>
              <a:buAutoNum type="alphaLcParenR"/>
            </a:pPr>
            <a:r>
              <a:rPr lang="en-US" sz="1600" dirty="0">
                <a:solidFill>
                  <a:schemeClr val="dk1"/>
                </a:solidFill>
                <a:latin typeface="Aptos (Body)"/>
                <a:ea typeface="DM Sans"/>
                <a:cs typeface="DM Sans"/>
                <a:sym typeface="DM Sans"/>
              </a:rPr>
              <a:t>Comp Key Terms</a:t>
            </a:r>
          </a:p>
          <a:p>
            <a:pPr marL="971550" lvl="1" indent="-342900">
              <a:lnSpc>
                <a:spcPct val="115000"/>
              </a:lnSpc>
              <a:buClr>
                <a:schemeClr val="dk1"/>
              </a:buClr>
              <a:buSzPts val="900"/>
              <a:buFont typeface="+mj-lt"/>
              <a:buAutoNum type="alphaLcParenR"/>
            </a:pPr>
            <a:r>
              <a:rPr lang="en-US" sz="1600" dirty="0">
                <a:solidFill>
                  <a:schemeClr val="dk1"/>
                </a:solidFill>
                <a:latin typeface="Aptos (Body)"/>
                <a:ea typeface="DM Sans"/>
                <a:cs typeface="DM Sans"/>
                <a:sym typeface="DM Sans"/>
              </a:rPr>
              <a:t>Common FAQs</a:t>
            </a:r>
            <a:endParaRPr sz="1600" dirty="0">
              <a:solidFill>
                <a:schemeClr val="dk1"/>
              </a:solidFill>
              <a:latin typeface="Aptos (Body)"/>
              <a:ea typeface="DM Sans"/>
              <a:cs typeface="DM Sans"/>
              <a:sym typeface="DM Sans"/>
            </a:endParaRPr>
          </a:p>
          <a:p>
            <a:pPr>
              <a:lnSpc>
                <a:spcPct val="115000"/>
              </a:lnSpc>
              <a:spcBef>
                <a:spcPts val="1600"/>
              </a:spcBef>
            </a:pPr>
            <a:endParaRPr sz="1600" dirty="0">
              <a:solidFill>
                <a:schemeClr val="dk1"/>
              </a:solidFill>
              <a:latin typeface="Aptos (Body)"/>
              <a:ea typeface="DM Sans"/>
              <a:cs typeface="DM Sans"/>
              <a:sym typeface="DM Sans"/>
            </a:endParaRPr>
          </a:p>
        </p:txBody>
      </p:sp>
      <p:sp>
        <p:nvSpPr>
          <p:cNvPr id="1184" name="Google Shape;1184;p157"/>
          <p:cNvSpPr txBox="1"/>
          <p:nvPr/>
        </p:nvSpPr>
        <p:spPr>
          <a:xfrm>
            <a:off x="128900" y="1082193"/>
            <a:ext cx="4041600" cy="457500"/>
          </a:xfrm>
          <a:prstGeom prst="rect">
            <a:avLst/>
          </a:prstGeom>
          <a:noFill/>
          <a:ln>
            <a:noFill/>
          </a:ln>
        </p:spPr>
        <p:txBody>
          <a:bodyPr spcFirstLastPara="1" wrap="square" lIns="0" tIns="0" rIns="0" bIns="0" anchor="t" anchorCtr="0">
            <a:noAutofit/>
          </a:bodyPr>
          <a:lstStyle/>
          <a:p>
            <a:pPr>
              <a:lnSpc>
                <a:spcPct val="115000"/>
              </a:lnSpc>
              <a:spcAft>
                <a:spcPts val="1600"/>
              </a:spcAft>
            </a:pPr>
            <a:r>
              <a:rPr lang="en" sz="2000" b="1" dirty="0">
                <a:solidFill>
                  <a:srgbClr val="002060"/>
                </a:solidFill>
                <a:latin typeface="Aptos (Body)"/>
                <a:ea typeface="DM Sans"/>
                <a:cs typeface="DM Sans"/>
                <a:sym typeface="DM Sans"/>
              </a:rPr>
              <a:t>This orientation will cover: </a:t>
            </a:r>
            <a:endParaRPr sz="2000" b="1" dirty="0">
              <a:solidFill>
                <a:srgbClr val="002060"/>
              </a:solidFill>
              <a:latin typeface="Aptos (Body)"/>
              <a:ea typeface="DM Sans"/>
              <a:cs typeface="DM Sans"/>
              <a:sym typeface="DM Sans"/>
            </a:endParaRPr>
          </a:p>
        </p:txBody>
      </p:sp>
      <p:sp>
        <p:nvSpPr>
          <p:cNvPr id="1186" name="Google Shape;1186;p157"/>
          <p:cNvSpPr txBox="1">
            <a:spLocks noGrp="1"/>
          </p:cNvSpPr>
          <p:nvPr>
            <p:ph type="title"/>
          </p:nvPr>
        </p:nvSpPr>
        <p:spPr>
          <a:xfrm>
            <a:off x="128900" y="118404"/>
            <a:ext cx="8343900" cy="415498"/>
          </a:xfrm>
          <a:prstGeom prst="rect">
            <a:avLst/>
          </a:prstGeom>
          <a:noFill/>
          <a:ln>
            <a:noFill/>
          </a:ln>
        </p:spPr>
        <p:txBody>
          <a:bodyPr spcFirstLastPara="1" vert="horz" wrap="square" lIns="0" tIns="0" rIns="0" bIns="0" rtlCol="0" anchor="t" anchorCtr="0">
            <a:spAutoFit/>
          </a:bodyPr>
          <a:lstStyle/>
          <a:p>
            <a:pPr marL="12700">
              <a:lnSpc>
                <a:spcPct val="100000"/>
              </a:lnSpc>
              <a:buSzPts val="1400"/>
            </a:pPr>
            <a:r>
              <a:rPr lang="en" sz="2700" b="1" dirty="0">
                <a:solidFill>
                  <a:srgbClr val="00B0F0"/>
                </a:solidFill>
                <a:latin typeface="Aptos (Body)"/>
                <a:ea typeface="Calibri"/>
                <a:cs typeface="Calibri"/>
              </a:rPr>
              <a:t>Agenda</a:t>
            </a:r>
            <a:endParaRPr sz="2700" b="1" dirty="0">
              <a:solidFill>
                <a:srgbClr val="00B0F0"/>
              </a:solidFill>
              <a:latin typeface="Aptos (Body)"/>
              <a:ea typeface="Calibri"/>
              <a:cs typeface="Calibri"/>
            </a:endParaRPr>
          </a:p>
        </p:txBody>
      </p:sp>
      <p:pic>
        <p:nvPicPr>
          <p:cNvPr id="1189" name="Google Shape;1189;p157"/>
          <p:cNvPicPr preferRelativeResize="0"/>
          <p:nvPr/>
        </p:nvPicPr>
        <p:blipFill>
          <a:blip r:embed="rId3">
            <a:alphaModFix/>
          </a:blip>
          <a:stretch>
            <a:fillRect/>
          </a:stretch>
        </p:blipFill>
        <p:spPr>
          <a:xfrm>
            <a:off x="5744954" y="1539693"/>
            <a:ext cx="3356631" cy="3404373"/>
          </a:xfrm>
          <a:prstGeom prst="rect">
            <a:avLst/>
          </a:prstGeom>
          <a:noFill/>
          <a:ln>
            <a:noFill/>
          </a:ln>
        </p:spPr>
      </p:pic>
      <p:sp>
        <p:nvSpPr>
          <p:cNvPr id="2" name="Google Shape;321;p21">
            <a:extLst>
              <a:ext uri="{FF2B5EF4-FFF2-40B4-BE49-F238E27FC236}">
                <a16:creationId xmlns:a16="http://schemas.microsoft.com/office/drawing/2014/main" id="{A52A1760-EA10-1B5B-7653-3F4069C6EAE0}"/>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12"/>
          <p:cNvSpPr txBox="1">
            <a:spLocks noGrp="1"/>
          </p:cNvSpPr>
          <p:nvPr>
            <p:ph type="title"/>
          </p:nvPr>
        </p:nvSpPr>
        <p:spPr>
          <a:xfrm>
            <a:off x="0" y="0"/>
            <a:ext cx="4229100" cy="594122"/>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1400"/>
              <a:buNone/>
            </a:pPr>
            <a:r>
              <a:rPr lang="en-US" sz="2700" dirty="0">
                <a:solidFill>
                  <a:srgbClr val="00B0F0"/>
                </a:solidFill>
                <a:latin typeface="Calibri"/>
                <a:ea typeface="Calibri"/>
                <a:cs typeface="Calibri"/>
                <a:sym typeface="Calibri"/>
              </a:rPr>
              <a:t>Surveys Participation</a:t>
            </a:r>
            <a:endParaRPr sz="2700" dirty="0">
              <a:solidFill>
                <a:srgbClr val="00B0F0"/>
              </a:solidFill>
              <a:latin typeface="Calibri"/>
              <a:ea typeface="Calibri"/>
              <a:cs typeface="Calibri"/>
              <a:sym typeface="Calibri"/>
            </a:endParaRPr>
          </a:p>
        </p:txBody>
      </p:sp>
      <p:sp>
        <p:nvSpPr>
          <p:cNvPr id="148" name="Google Shape;148;p12"/>
          <p:cNvSpPr txBox="1">
            <a:spLocks noGrp="1"/>
          </p:cNvSpPr>
          <p:nvPr>
            <p:ph type="body" idx="1"/>
          </p:nvPr>
        </p:nvSpPr>
        <p:spPr>
          <a:xfrm>
            <a:off x="1104900" y="1262062"/>
            <a:ext cx="7572375" cy="4333876"/>
          </a:xfrm>
          <a:prstGeom prst="rect">
            <a:avLst/>
          </a:prstGeom>
          <a:noFill/>
          <a:ln>
            <a:noFill/>
          </a:ln>
        </p:spPr>
        <p:txBody>
          <a:bodyPr spcFirstLastPara="1" wrap="square" lIns="68550" tIns="34275" rIns="68550" bIns="34275" anchor="t" anchorCtr="0">
            <a:noAutofit/>
          </a:bodyPr>
          <a:lstStyle/>
          <a:p>
            <a:pPr marL="0" lvl="0" indent="0" algn="l" rtl="0">
              <a:lnSpc>
                <a:spcPct val="100000"/>
              </a:lnSpc>
              <a:spcBef>
                <a:spcPts val="0"/>
              </a:spcBef>
              <a:spcAft>
                <a:spcPts val="0"/>
              </a:spcAft>
              <a:buClr>
                <a:schemeClr val="dk1"/>
              </a:buClr>
              <a:buSzPts val="2000"/>
              <a:buNone/>
            </a:pPr>
            <a:r>
              <a:rPr lang="en-US" sz="1600" b="1" dirty="0">
                <a:solidFill>
                  <a:srgbClr val="002060"/>
                </a:solidFill>
                <a:latin typeface="Calibri"/>
                <a:ea typeface="Calibri"/>
                <a:cs typeface="Calibri"/>
                <a:sym typeface="Calibri"/>
              </a:rPr>
              <a:t>Compensation surveys collect pay data from participating companies. </a:t>
            </a:r>
            <a:endParaRPr dirty="0"/>
          </a:p>
          <a:p>
            <a:pPr marL="714375" lvl="1" indent="-257175" algn="l" rtl="0">
              <a:lnSpc>
                <a:spcPct val="100000"/>
              </a:lnSpc>
              <a:spcBef>
                <a:spcPts val="0"/>
              </a:spcBef>
              <a:spcAft>
                <a:spcPts val="0"/>
              </a:spcAft>
              <a:buClr>
                <a:schemeClr val="dk1"/>
              </a:buClr>
              <a:buSzPts val="2000"/>
              <a:buFont typeface="Questrial"/>
              <a:buChar char="•"/>
            </a:pPr>
            <a:r>
              <a:rPr lang="en-US" sz="1400" dirty="0">
                <a:solidFill>
                  <a:schemeClr val="dk1"/>
                </a:solidFill>
                <a:latin typeface="Calibri"/>
                <a:ea typeface="Calibri"/>
                <a:cs typeface="Calibri"/>
                <a:sym typeface="Calibri"/>
              </a:rPr>
              <a:t>This pay data includes information on base salary, bonuses, and equity for benchmark jobs. Benchmark jobs refer to common positions that are likely to exist in all companies, such as Accountants, HRBPs, Engineers, Sales Managers, etc.</a:t>
            </a:r>
            <a:endParaRPr dirty="0"/>
          </a:p>
          <a:p>
            <a:pPr marL="714375" lvl="1" indent="-257175" algn="l" rtl="0">
              <a:lnSpc>
                <a:spcPct val="100000"/>
              </a:lnSpc>
              <a:spcBef>
                <a:spcPts val="0"/>
              </a:spcBef>
              <a:spcAft>
                <a:spcPts val="0"/>
              </a:spcAft>
              <a:buClr>
                <a:schemeClr val="dk1"/>
              </a:buClr>
              <a:buSzPts val="2000"/>
              <a:buFont typeface="Questrial"/>
              <a:buChar char="•"/>
            </a:pPr>
            <a:r>
              <a:rPr lang="en-US" sz="1400" dirty="0">
                <a:solidFill>
                  <a:schemeClr val="dk1"/>
                </a:solidFill>
                <a:latin typeface="Calibri"/>
                <a:ea typeface="Calibri"/>
                <a:cs typeface="Calibri"/>
                <a:sym typeface="Calibri"/>
              </a:rPr>
              <a:t>Some survey vendors also provide complimentary practice reports that assist companies in setting their budget for promotions, merit, retention, and market adjustment cap percentages. Additionally, they offer non-compensation data, such as benefits, attrition, new hires, retention data. </a:t>
            </a:r>
            <a:endParaRPr dirty="0"/>
          </a:p>
          <a:p>
            <a:pPr marL="0" lvl="0" indent="0" algn="l" rtl="0">
              <a:lnSpc>
                <a:spcPct val="100000"/>
              </a:lnSpc>
              <a:spcBef>
                <a:spcPts val="0"/>
              </a:spcBef>
              <a:spcAft>
                <a:spcPts val="0"/>
              </a:spcAft>
              <a:buClr>
                <a:schemeClr val="dk1"/>
              </a:buClr>
              <a:buSzPts val="2000"/>
              <a:buNone/>
            </a:pPr>
            <a:endParaRPr sz="1600" b="1" dirty="0">
              <a:solidFill>
                <a:srgbClr val="002060"/>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2000"/>
              <a:buNone/>
            </a:pPr>
            <a:r>
              <a:rPr lang="en-US" sz="1600" b="1" dirty="0">
                <a:solidFill>
                  <a:srgbClr val="002060"/>
                </a:solidFill>
                <a:latin typeface="Calibri"/>
                <a:ea typeface="Calibri"/>
                <a:cs typeface="Calibri"/>
                <a:sym typeface="Calibri"/>
              </a:rPr>
              <a:t>Survey vendors equip companies with thorough compensation reports, guiding them on how to:</a:t>
            </a:r>
            <a:endParaRPr dirty="0"/>
          </a:p>
          <a:p>
            <a:pPr marL="714375" lvl="1" indent="-257175" algn="l" rtl="0">
              <a:lnSpc>
                <a:spcPct val="100000"/>
              </a:lnSpc>
              <a:spcBef>
                <a:spcPts val="0"/>
              </a:spcBef>
              <a:spcAft>
                <a:spcPts val="0"/>
              </a:spcAft>
              <a:buClr>
                <a:schemeClr val="dk1"/>
              </a:buClr>
              <a:buSzPts val="2000"/>
              <a:buFont typeface="Questrial"/>
              <a:buChar char="•"/>
            </a:pPr>
            <a:r>
              <a:rPr lang="en-US" sz="1400" dirty="0">
                <a:solidFill>
                  <a:schemeClr val="dk1"/>
                </a:solidFill>
                <a:latin typeface="Calibri"/>
                <a:ea typeface="Calibri"/>
                <a:cs typeface="Calibri"/>
                <a:sym typeface="Calibri"/>
              </a:rPr>
              <a:t>Benchmark their internal job positions' pay against their target market pay. This can be based on various percentiles such as the 25th, 50th, 75th, etc., depending on the company's compensation philosophy.</a:t>
            </a:r>
            <a:endParaRPr dirty="0"/>
          </a:p>
          <a:p>
            <a:pPr marL="0" lvl="0" indent="0" algn="l" rtl="0">
              <a:lnSpc>
                <a:spcPct val="100000"/>
              </a:lnSpc>
              <a:spcBef>
                <a:spcPts val="0"/>
              </a:spcBef>
              <a:spcAft>
                <a:spcPts val="0"/>
              </a:spcAft>
              <a:buClr>
                <a:schemeClr val="dk1"/>
              </a:buClr>
              <a:buSzPts val="2000"/>
              <a:buNone/>
            </a:pPr>
            <a:endParaRPr sz="1600" b="1" dirty="0">
              <a:solidFill>
                <a:srgbClr val="002060"/>
              </a:solidFill>
              <a:latin typeface="Calibri"/>
              <a:ea typeface="Calibri"/>
              <a:cs typeface="Calibri"/>
              <a:sym typeface="Calibri"/>
            </a:endParaRPr>
          </a:p>
          <a:p>
            <a:pPr marL="0" lvl="0" indent="0" algn="l" rtl="0">
              <a:lnSpc>
                <a:spcPct val="100000"/>
              </a:lnSpc>
              <a:spcBef>
                <a:spcPts val="0"/>
              </a:spcBef>
              <a:spcAft>
                <a:spcPts val="0"/>
              </a:spcAft>
              <a:buClr>
                <a:schemeClr val="dk1"/>
              </a:buClr>
              <a:buSzPts val="2000"/>
              <a:buNone/>
            </a:pPr>
            <a:r>
              <a:rPr lang="en-US" sz="1600" b="1" dirty="0">
                <a:solidFill>
                  <a:srgbClr val="002060"/>
                </a:solidFill>
                <a:latin typeface="Calibri"/>
                <a:ea typeface="Calibri"/>
                <a:cs typeface="Calibri"/>
                <a:sym typeface="Calibri"/>
              </a:rPr>
              <a:t>There are three primary surveys companies participate in:</a:t>
            </a:r>
            <a:endParaRPr dirty="0"/>
          </a:p>
          <a:p>
            <a:pPr marL="714375" lvl="1" indent="-257175" algn="l" rtl="0">
              <a:lnSpc>
                <a:spcPct val="100000"/>
              </a:lnSpc>
              <a:spcBef>
                <a:spcPts val="0"/>
              </a:spcBef>
              <a:spcAft>
                <a:spcPts val="0"/>
              </a:spcAft>
              <a:buClr>
                <a:schemeClr val="dk1"/>
              </a:buClr>
              <a:buSzPts val="2000"/>
              <a:buFont typeface="Questrial"/>
              <a:buChar char="•"/>
            </a:pPr>
            <a:r>
              <a:rPr lang="en-US" sz="1400" dirty="0">
                <a:solidFill>
                  <a:schemeClr val="dk1"/>
                </a:solidFill>
                <a:latin typeface="Calibri"/>
                <a:ea typeface="Calibri"/>
                <a:cs typeface="Calibri"/>
                <a:sym typeface="Calibri"/>
              </a:rPr>
              <a:t>General Industry</a:t>
            </a:r>
            <a:endParaRPr dirty="0"/>
          </a:p>
          <a:p>
            <a:pPr marL="714375" lvl="1" indent="-257175" algn="l" rtl="0">
              <a:lnSpc>
                <a:spcPct val="100000"/>
              </a:lnSpc>
              <a:spcBef>
                <a:spcPts val="0"/>
              </a:spcBef>
              <a:spcAft>
                <a:spcPts val="0"/>
              </a:spcAft>
              <a:buClr>
                <a:schemeClr val="dk1"/>
              </a:buClr>
              <a:buSzPts val="2000"/>
              <a:buFont typeface="Questrial"/>
              <a:buChar char="•"/>
            </a:pPr>
            <a:r>
              <a:rPr lang="en-US" sz="1400" dirty="0">
                <a:solidFill>
                  <a:schemeClr val="dk1"/>
                </a:solidFill>
                <a:latin typeface="Calibri"/>
                <a:ea typeface="Calibri"/>
                <a:cs typeface="Calibri"/>
                <a:sym typeface="Calibri"/>
              </a:rPr>
              <a:t>Industry-Specific Survey</a:t>
            </a:r>
            <a:endParaRPr dirty="0"/>
          </a:p>
          <a:p>
            <a:pPr marL="714375" lvl="1" indent="-257175" algn="l" rtl="0">
              <a:lnSpc>
                <a:spcPct val="100000"/>
              </a:lnSpc>
              <a:spcBef>
                <a:spcPts val="0"/>
              </a:spcBef>
              <a:spcAft>
                <a:spcPts val="0"/>
              </a:spcAft>
              <a:buClr>
                <a:schemeClr val="dk1"/>
              </a:buClr>
              <a:buSzPts val="2000"/>
              <a:buFont typeface="Questrial"/>
              <a:buChar char="•"/>
            </a:pPr>
            <a:r>
              <a:rPr lang="en-US" sz="1400" dirty="0">
                <a:solidFill>
                  <a:schemeClr val="dk1"/>
                </a:solidFill>
                <a:latin typeface="Calibri"/>
                <a:ea typeface="Calibri"/>
                <a:cs typeface="Calibri"/>
                <a:sym typeface="Calibri"/>
              </a:rPr>
              <a:t>Custom Survey</a:t>
            </a:r>
            <a:endParaRPr sz="14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13"/>
          <p:cNvSpPr txBox="1">
            <a:spLocks noGrp="1"/>
          </p:cNvSpPr>
          <p:nvPr>
            <p:ph type="title"/>
          </p:nvPr>
        </p:nvSpPr>
        <p:spPr>
          <a:xfrm>
            <a:off x="0" y="0"/>
            <a:ext cx="6918960" cy="594122"/>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1400"/>
              <a:buNone/>
            </a:pPr>
            <a:r>
              <a:rPr lang="en-US" sz="2700" dirty="0">
                <a:solidFill>
                  <a:srgbClr val="00B0F0"/>
                </a:solidFill>
                <a:latin typeface="Calibri"/>
                <a:ea typeface="Calibri"/>
                <a:cs typeface="Calibri"/>
                <a:sym typeface="Calibri"/>
              </a:rPr>
              <a:t>Selecting Surveys</a:t>
            </a:r>
            <a:endParaRPr sz="2700" dirty="0">
              <a:solidFill>
                <a:srgbClr val="00B0F0"/>
              </a:solidFill>
              <a:latin typeface="Calibri"/>
              <a:ea typeface="Calibri"/>
              <a:cs typeface="Calibri"/>
              <a:sym typeface="Calibri"/>
            </a:endParaRPr>
          </a:p>
        </p:txBody>
      </p:sp>
      <p:sp>
        <p:nvSpPr>
          <p:cNvPr id="155" name="Google Shape;155;p13"/>
          <p:cNvSpPr txBox="1">
            <a:spLocks noGrp="1"/>
          </p:cNvSpPr>
          <p:nvPr>
            <p:ph type="body" idx="1"/>
          </p:nvPr>
        </p:nvSpPr>
        <p:spPr>
          <a:xfrm>
            <a:off x="1042416" y="819149"/>
            <a:ext cx="8028432" cy="5572126"/>
          </a:xfrm>
          <a:prstGeom prst="rect">
            <a:avLst/>
          </a:prstGeom>
          <a:noFill/>
          <a:ln>
            <a:noFill/>
          </a:ln>
        </p:spPr>
        <p:txBody>
          <a:bodyPr spcFirstLastPara="1" wrap="square" lIns="68550" tIns="34275" rIns="68550" bIns="34275" anchor="t" anchorCtr="0">
            <a:noAutofit/>
          </a:bodyPr>
          <a:lstStyle/>
          <a:p>
            <a:pPr marL="0" lvl="0" indent="0" algn="l" rtl="0">
              <a:lnSpc>
                <a:spcPct val="100000"/>
              </a:lnSpc>
              <a:spcBef>
                <a:spcPts val="300"/>
              </a:spcBef>
              <a:spcAft>
                <a:spcPts val="0"/>
              </a:spcAft>
              <a:buClr>
                <a:schemeClr val="dk1"/>
              </a:buClr>
              <a:buSzPts val="2000"/>
              <a:buNone/>
            </a:pPr>
            <a:r>
              <a:rPr lang="en-US" sz="1400" b="1" dirty="0">
                <a:solidFill>
                  <a:srgbClr val="002060"/>
                </a:solidFill>
                <a:latin typeface="Calibri"/>
                <a:ea typeface="Calibri"/>
                <a:cs typeface="Calibri"/>
                <a:sym typeface="Calibri"/>
              </a:rPr>
              <a:t>Industry Specific Surveys</a:t>
            </a:r>
            <a:endParaRPr sz="1400" dirty="0">
              <a:solidFill>
                <a:srgbClr val="002060"/>
              </a:solidFill>
              <a:latin typeface="Calibri"/>
              <a:ea typeface="Calibri"/>
              <a:cs typeface="Calibri"/>
              <a:sym typeface="Calibri"/>
            </a:endParaRPr>
          </a:p>
          <a:p>
            <a:pPr marL="628650" lvl="1" indent="-171450" algn="l" rtl="0">
              <a:lnSpc>
                <a:spcPct val="100000"/>
              </a:lnSpc>
              <a:spcBef>
                <a:spcPts val="300"/>
              </a:spcBef>
              <a:spcAft>
                <a:spcPts val="0"/>
              </a:spcAft>
              <a:buClr>
                <a:schemeClr val="dk1"/>
              </a:buClr>
              <a:buSzPts val="2000"/>
              <a:buFont typeface="Arial"/>
              <a:buChar char="•"/>
            </a:pPr>
            <a:r>
              <a:rPr lang="en-US" sz="1400" dirty="0">
                <a:solidFill>
                  <a:schemeClr val="dk1"/>
                </a:solidFill>
                <a:latin typeface="Calibri"/>
                <a:ea typeface="Calibri"/>
                <a:cs typeface="Calibri"/>
                <a:sym typeface="Calibri"/>
              </a:rPr>
              <a:t>Industry-specific surveys are tailored to specific sectors.</a:t>
            </a:r>
            <a:endParaRPr dirty="0"/>
          </a:p>
          <a:p>
            <a:pPr marL="628650" lvl="1" indent="-171450" algn="l" rtl="0">
              <a:lnSpc>
                <a:spcPct val="100000"/>
              </a:lnSpc>
              <a:spcBef>
                <a:spcPts val="300"/>
              </a:spcBef>
              <a:spcAft>
                <a:spcPts val="0"/>
              </a:spcAft>
              <a:buClr>
                <a:schemeClr val="dk1"/>
              </a:buClr>
              <a:buSzPts val="2000"/>
              <a:buFont typeface="Arial"/>
              <a:buChar char="•"/>
            </a:pPr>
            <a:r>
              <a:rPr lang="en-US" sz="1400" dirty="0">
                <a:solidFill>
                  <a:schemeClr val="dk1"/>
                </a:solidFill>
                <a:latin typeface="Calibri"/>
                <a:ea typeface="Calibri"/>
                <a:cs typeface="Calibri"/>
                <a:sym typeface="Calibri"/>
              </a:rPr>
              <a:t>Companies may opt for an industry-specific survey if a relevant one is available.</a:t>
            </a:r>
          </a:p>
          <a:p>
            <a:pPr marL="457200" lvl="1" indent="0" algn="l" rtl="0">
              <a:lnSpc>
                <a:spcPct val="100000"/>
              </a:lnSpc>
              <a:spcBef>
                <a:spcPts val="300"/>
              </a:spcBef>
              <a:spcAft>
                <a:spcPts val="0"/>
              </a:spcAft>
              <a:buClr>
                <a:schemeClr val="dk1"/>
              </a:buClr>
              <a:buSzPts val="2000"/>
            </a:pPr>
            <a:endParaRPr sz="1400" dirty="0">
              <a:solidFill>
                <a:srgbClr val="002060"/>
              </a:solidFill>
              <a:latin typeface="Calibri"/>
              <a:ea typeface="Calibri"/>
              <a:cs typeface="Calibri"/>
              <a:sym typeface="Calibri"/>
            </a:endParaRPr>
          </a:p>
          <a:p>
            <a:pPr marL="0" lvl="0" indent="0" algn="l" rtl="0">
              <a:lnSpc>
                <a:spcPct val="100000"/>
              </a:lnSpc>
              <a:spcBef>
                <a:spcPts val="300"/>
              </a:spcBef>
              <a:spcAft>
                <a:spcPts val="0"/>
              </a:spcAft>
              <a:buClr>
                <a:schemeClr val="dk1"/>
              </a:buClr>
              <a:buSzPts val="2000"/>
              <a:buNone/>
            </a:pPr>
            <a:r>
              <a:rPr lang="en-US" sz="1400" b="1" dirty="0">
                <a:solidFill>
                  <a:srgbClr val="002060"/>
                </a:solidFill>
                <a:latin typeface="Calibri"/>
                <a:ea typeface="Calibri"/>
                <a:cs typeface="Calibri"/>
                <a:sym typeface="Calibri"/>
              </a:rPr>
              <a:t>These surveys encompass a broader range of professions and aren't tied to a specific industry.</a:t>
            </a:r>
            <a:endParaRPr dirty="0"/>
          </a:p>
          <a:p>
            <a:pPr marL="628650" lvl="1" indent="-171450" algn="l" rtl="0">
              <a:lnSpc>
                <a:spcPct val="100000"/>
              </a:lnSpc>
              <a:spcBef>
                <a:spcPts val="300"/>
              </a:spcBef>
              <a:spcAft>
                <a:spcPts val="0"/>
              </a:spcAft>
              <a:buClr>
                <a:schemeClr val="dk1"/>
              </a:buClr>
              <a:buSzPts val="2000"/>
              <a:buFont typeface="Arial"/>
              <a:buChar char="•"/>
            </a:pPr>
            <a:r>
              <a:rPr lang="en-US" sz="1400" dirty="0">
                <a:solidFill>
                  <a:schemeClr val="dk1"/>
                </a:solidFill>
                <a:latin typeface="Calibri"/>
                <a:ea typeface="Calibri"/>
                <a:cs typeface="Calibri"/>
                <a:sym typeface="Calibri"/>
              </a:rPr>
              <a:t>Companies often chooses 1 or 2 of these general surveys to cover common benchmark roles, such as accounting, human resources, legal, and facilities management positions.</a:t>
            </a:r>
            <a:endParaRPr dirty="0"/>
          </a:p>
          <a:p>
            <a:pPr marL="628650" lvl="1" indent="-171450" algn="l" rtl="0">
              <a:lnSpc>
                <a:spcPct val="100000"/>
              </a:lnSpc>
              <a:spcBef>
                <a:spcPts val="300"/>
              </a:spcBef>
              <a:spcAft>
                <a:spcPts val="0"/>
              </a:spcAft>
              <a:buClr>
                <a:schemeClr val="dk1"/>
              </a:buClr>
              <a:buSzPts val="2000"/>
              <a:buFont typeface="Arial"/>
              <a:buChar char="•"/>
            </a:pPr>
            <a:r>
              <a:rPr lang="en-US" sz="1400" dirty="0">
                <a:solidFill>
                  <a:schemeClr val="dk1"/>
                </a:solidFill>
                <a:latin typeface="Calibri"/>
                <a:ea typeface="Calibri"/>
                <a:cs typeface="Calibri"/>
                <a:sym typeface="Calibri"/>
              </a:rPr>
              <a:t>Custom surveys Used in Special Circumstances</a:t>
            </a:r>
            <a:endParaRPr dirty="0"/>
          </a:p>
          <a:p>
            <a:pPr marL="0" lvl="0" indent="0" algn="l" rtl="0">
              <a:lnSpc>
                <a:spcPct val="100000"/>
              </a:lnSpc>
              <a:spcBef>
                <a:spcPts val="300"/>
              </a:spcBef>
              <a:spcAft>
                <a:spcPts val="0"/>
              </a:spcAft>
              <a:buClr>
                <a:schemeClr val="dk1"/>
              </a:buClr>
              <a:buSzPts val="2000"/>
              <a:buNone/>
            </a:pPr>
            <a:endParaRPr sz="1400" dirty="0">
              <a:solidFill>
                <a:srgbClr val="002060"/>
              </a:solidFill>
              <a:latin typeface="Calibri"/>
              <a:ea typeface="Calibri"/>
              <a:cs typeface="Calibri"/>
              <a:sym typeface="Calibri"/>
            </a:endParaRPr>
          </a:p>
          <a:p>
            <a:pPr marL="0" lvl="0" indent="0" algn="l" rtl="0">
              <a:lnSpc>
                <a:spcPct val="100000"/>
              </a:lnSpc>
              <a:spcBef>
                <a:spcPts val="300"/>
              </a:spcBef>
              <a:spcAft>
                <a:spcPts val="0"/>
              </a:spcAft>
              <a:buClr>
                <a:schemeClr val="dk1"/>
              </a:buClr>
              <a:buSzPts val="2000"/>
              <a:buNone/>
            </a:pPr>
            <a:r>
              <a:rPr lang="en-US" sz="1400" b="1" dirty="0">
                <a:solidFill>
                  <a:srgbClr val="002060"/>
                </a:solidFill>
                <a:latin typeface="Calibri"/>
                <a:ea typeface="Calibri"/>
                <a:cs typeface="Calibri"/>
                <a:sym typeface="Calibri"/>
              </a:rPr>
              <a:t>Custom surveys are designed to gather very specific data.</a:t>
            </a:r>
            <a:endParaRPr dirty="0"/>
          </a:p>
          <a:p>
            <a:pPr marL="628650" lvl="1" indent="-171450" algn="l" rtl="0">
              <a:lnSpc>
                <a:spcPct val="100000"/>
              </a:lnSpc>
              <a:spcBef>
                <a:spcPts val="300"/>
              </a:spcBef>
              <a:spcAft>
                <a:spcPts val="0"/>
              </a:spcAft>
              <a:buClr>
                <a:schemeClr val="dk1"/>
              </a:buClr>
              <a:buSzPts val="2000"/>
              <a:buFont typeface="Arial"/>
              <a:buChar char="•"/>
            </a:pPr>
            <a:r>
              <a:rPr lang="en-US" sz="1400" dirty="0">
                <a:solidFill>
                  <a:schemeClr val="dk1"/>
                </a:solidFill>
                <a:latin typeface="Calibri"/>
                <a:ea typeface="Calibri"/>
                <a:cs typeface="Calibri"/>
                <a:sym typeface="Calibri"/>
              </a:rPr>
              <a:t>Custom surveys can be costly and demand significant time and effort.</a:t>
            </a:r>
            <a:endParaRPr dirty="0"/>
          </a:p>
          <a:p>
            <a:pPr marL="628650" lvl="1" indent="-171450" algn="l" rtl="0">
              <a:lnSpc>
                <a:spcPct val="100000"/>
              </a:lnSpc>
              <a:spcBef>
                <a:spcPts val="300"/>
              </a:spcBef>
              <a:spcAft>
                <a:spcPts val="0"/>
              </a:spcAft>
              <a:buClr>
                <a:schemeClr val="dk1"/>
              </a:buClr>
              <a:buSzPts val="2000"/>
              <a:buFont typeface="Arial"/>
              <a:buChar char="•"/>
            </a:pPr>
            <a:r>
              <a:rPr lang="en-US" sz="1400" dirty="0">
                <a:solidFill>
                  <a:schemeClr val="dk1"/>
                </a:solidFill>
                <a:latin typeface="Calibri"/>
                <a:ea typeface="Calibri"/>
                <a:cs typeface="Calibri"/>
                <a:sym typeface="Calibri"/>
              </a:rPr>
              <a:t>Some companies that we favor, might choose to participate, while others may decline.</a:t>
            </a:r>
            <a:endParaRPr dirty="0"/>
          </a:p>
          <a:p>
            <a:pPr marL="171450" lvl="0" indent="-44450" algn="l" rtl="0">
              <a:lnSpc>
                <a:spcPct val="100000"/>
              </a:lnSpc>
              <a:spcBef>
                <a:spcPts val="300"/>
              </a:spcBef>
              <a:spcAft>
                <a:spcPts val="0"/>
              </a:spcAft>
              <a:buClr>
                <a:schemeClr val="dk1"/>
              </a:buClr>
              <a:buSzPts val="2000"/>
              <a:buFont typeface="Arial"/>
              <a:buNone/>
            </a:pPr>
            <a:endParaRPr sz="1400" dirty="0">
              <a:solidFill>
                <a:srgbClr val="002060"/>
              </a:solidFill>
              <a:latin typeface="Calibri"/>
              <a:ea typeface="Calibri"/>
              <a:cs typeface="Calibri"/>
              <a:sym typeface="Calibri"/>
            </a:endParaRPr>
          </a:p>
          <a:p>
            <a:pPr marL="0" lvl="0" indent="0" algn="l" rtl="0">
              <a:lnSpc>
                <a:spcPct val="100000"/>
              </a:lnSpc>
              <a:spcBef>
                <a:spcPts val="300"/>
              </a:spcBef>
              <a:spcAft>
                <a:spcPts val="0"/>
              </a:spcAft>
              <a:buClr>
                <a:schemeClr val="dk1"/>
              </a:buClr>
              <a:buSzPts val="2000"/>
              <a:buNone/>
            </a:pPr>
            <a:r>
              <a:rPr lang="en-US" sz="1400" b="1" dirty="0">
                <a:solidFill>
                  <a:srgbClr val="002060"/>
                </a:solidFill>
                <a:latin typeface="Calibri"/>
                <a:ea typeface="Calibri"/>
                <a:cs typeface="Calibri"/>
                <a:sym typeface="Calibri"/>
              </a:rPr>
              <a:t>Peer Group Cut Survey</a:t>
            </a:r>
            <a:endParaRPr sz="1400" dirty="0">
              <a:solidFill>
                <a:srgbClr val="002060"/>
              </a:solidFill>
              <a:latin typeface="Calibri"/>
              <a:ea typeface="Calibri"/>
              <a:cs typeface="Calibri"/>
              <a:sym typeface="Calibri"/>
            </a:endParaRPr>
          </a:p>
          <a:p>
            <a:pPr marL="628650" lvl="1" indent="-171450" algn="l" rtl="0">
              <a:lnSpc>
                <a:spcPct val="100000"/>
              </a:lnSpc>
              <a:spcBef>
                <a:spcPts val="300"/>
              </a:spcBef>
              <a:spcAft>
                <a:spcPts val="0"/>
              </a:spcAft>
              <a:buClr>
                <a:schemeClr val="dk1"/>
              </a:buClr>
              <a:buSzPts val="2000"/>
              <a:buFont typeface="Arial"/>
              <a:buChar char="•"/>
            </a:pPr>
            <a:r>
              <a:rPr lang="en-US" sz="1400" dirty="0">
                <a:solidFill>
                  <a:schemeClr val="dk1"/>
                </a:solidFill>
                <a:latin typeface="Calibri"/>
                <a:ea typeface="Calibri"/>
                <a:cs typeface="Calibri"/>
                <a:sym typeface="Calibri"/>
              </a:rPr>
              <a:t>This approach involves the org identifying which companies they are in competition with for talent.</a:t>
            </a:r>
            <a:endParaRPr dirty="0"/>
          </a:p>
          <a:p>
            <a:pPr marL="628650" lvl="1" indent="-171450" algn="l" rtl="0">
              <a:lnSpc>
                <a:spcPct val="100000"/>
              </a:lnSpc>
              <a:spcBef>
                <a:spcPts val="300"/>
              </a:spcBef>
              <a:spcAft>
                <a:spcPts val="0"/>
              </a:spcAft>
              <a:buClr>
                <a:schemeClr val="dk1"/>
              </a:buClr>
              <a:buSzPts val="2000"/>
              <a:buFont typeface="Arial"/>
              <a:buChar char="•"/>
            </a:pPr>
            <a:r>
              <a:rPr lang="en-US" sz="1400" dirty="0">
                <a:solidFill>
                  <a:schemeClr val="dk1"/>
                </a:solidFill>
                <a:latin typeface="Calibri"/>
                <a:ea typeface="Calibri"/>
                <a:cs typeface="Calibri"/>
                <a:sym typeface="Calibri"/>
              </a:rPr>
              <a:t>By pinpointing a specific set of peer groups, they can then benchmark their internal data against these entities to ensure they remain competitive in the talent market.</a:t>
            </a:r>
            <a:endParaRPr sz="14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6" name="Google Shape;246;p21"/>
          <p:cNvSpPr txBox="1">
            <a:spLocks noGrp="1"/>
          </p:cNvSpPr>
          <p:nvPr>
            <p:ph type="title"/>
          </p:nvPr>
        </p:nvSpPr>
        <p:spPr>
          <a:xfrm>
            <a:off x="0" y="0"/>
            <a:ext cx="5715000" cy="4154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700" b="1" i="1">
                <a:latin typeface="Calibri"/>
                <a:ea typeface="Calibri"/>
                <a:cs typeface="Calibri"/>
                <a:sym typeface="Calibri"/>
              </a:rPr>
              <a:t>Comp Key Terms</a:t>
            </a:r>
            <a:endParaRPr sz="2700"/>
          </a:p>
        </p:txBody>
      </p:sp>
      <p:sp>
        <p:nvSpPr>
          <p:cNvPr id="245" name="Google Shape;245;p21"/>
          <p:cNvSpPr txBox="1">
            <a:spLocks noGrp="1"/>
          </p:cNvSpPr>
          <p:nvPr>
            <p:ph type="body" idx="1"/>
          </p:nvPr>
        </p:nvSpPr>
        <p:spPr>
          <a:xfrm>
            <a:off x="419100" y="1000334"/>
            <a:ext cx="8322564" cy="4524315"/>
          </a:xfrm>
          <a:prstGeom prst="rect">
            <a:avLst/>
          </a:prstGeom>
          <a:solidFill>
            <a:srgbClr val="F2F2F2"/>
          </a:solidFill>
          <a:ln w="9525" cap="flat" cmpd="sng">
            <a:solidFill>
              <a:srgbClr val="D8D8D8"/>
            </a:solidFill>
            <a:prstDash val="solid"/>
            <a:round/>
            <a:headEnd type="none" w="sm" len="sm"/>
            <a:tailEnd type="none" w="sm" len="sm"/>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400" b="1" dirty="0">
                <a:solidFill>
                  <a:srgbClr val="002060"/>
                </a:solidFill>
              </a:rPr>
              <a:t>Market Study </a:t>
            </a:r>
            <a:r>
              <a:rPr lang="en-US" sz="1400" dirty="0"/>
              <a:t>– </a:t>
            </a:r>
            <a:r>
              <a:rPr lang="en-US" sz="1200" dirty="0"/>
              <a:t>the process by which we compare the pay for our jobs against what other companies with similar jobs are paying</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Benchmark Job </a:t>
            </a:r>
            <a:r>
              <a:rPr lang="en-US" sz="1400" dirty="0"/>
              <a:t>– </a:t>
            </a:r>
            <a:r>
              <a:rPr lang="en-US" sz="1200" dirty="0"/>
              <a:t>a job commonly found in the market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Compensation Factors </a:t>
            </a:r>
            <a:r>
              <a:rPr lang="en-US" sz="1400" dirty="0"/>
              <a:t>– </a:t>
            </a:r>
            <a:r>
              <a:rPr lang="en-US" sz="1200" dirty="0"/>
              <a:t>details about a job that influence how the job is paid (years of experience, education, skills, responsibilities, travel percentage, etc.)</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Labor Market </a:t>
            </a:r>
            <a:r>
              <a:rPr lang="en-US" sz="1400" dirty="0"/>
              <a:t>– </a:t>
            </a:r>
            <a:r>
              <a:rPr lang="en-US" sz="1200" dirty="0"/>
              <a:t>is the industry, the size of the organization, and the location we compete to hire employees. It is also called “Talent Market.”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Percentile</a:t>
            </a:r>
            <a:r>
              <a:rPr lang="en-US" sz="1400" b="1" dirty="0"/>
              <a:t> </a:t>
            </a:r>
            <a:r>
              <a:rPr lang="en-US" sz="1400" dirty="0"/>
              <a:t>– </a:t>
            </a:r>
            <a:r>
              <a:rPr lang="en-US" sz="1200" dirty="0"/>
              <a:t>a point on a rank- ordered scale, found by arranging a group of data points in order of magnitude from lowest to highest. The first percentile approximates the very lowest number found, while the 100</a:t>
            </a:r>
            <a:r>
              <a:rPr lang="en-US" sz="1200" baseline="30000" dirty="0"/>
              <a:t>th</a:t>
            </a:r>
            <a:r>
              <a:rPr lang="en-US" sz="1200" dirty="0"/>
              <a:t> P is the very highest. Our target percentile is the exact point in the market where we intend to pay proficient employees. Ex: 90</a:t>
            </a:r>
            <a:r>
              <a:rPr lang="en-US" sz="1200" baseline="30000" dirty="0"/>
              <a:t>th</a:t>
            </a:r>
            <a:r>
              <a:rPr lang="en-US" sz="1200" dirty="0"/>
              <a:t> percentile means 10% of industry is paying higher than what you are paying for the benchmarked job</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Comp- Ratio </a:t>
            </a:r>
            <a:r>
              <a:rPr lang="en-US" sz="1400" dirty="0"/>
              <a:t>– </a:t>
            </a:r>
            <a:r>
              <a:rPr lang="en-US" sz="1200" dirty="0"/>
              <a:t>how an employee pay rate compares to the midpoint of their range (Pay Rate divided by Range Midpoint)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Position in Range</a:t>
            </a:r>
            <a:r>
              <a:rPr lang="en-US" sz="1400" dirty="0"/>
              <a:t>– </a:t>
            </a:r>
            <a:r>
              <a:rPr lang="en-US" sz="1200" dirty="0"/>
              <a:t>an individual pay compared to the complete pay range, or how fair a pay range an employee’s pay has progressed (Pay Rate minus Range Minimum) divided by (Range Maximum minus Range Minimum) </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Compression</a:t>
            </a:r>
            <a:r>
              <a:rPr lang="en-US" sz="1400" dirty="0"/>
              <a:t>– </a:t>
            </a:r>
            <a:r>
              <a:rPr lang="en-US" sz="1200" dirty="0"/>
              <a:t>wage compression is a phenomenon that occurs when a new hire is paid the same as or more than employees with more seniority in the same job</a:t>
            </a:r>
            <a:endParaRPr dirty="0"/>
          </a:p>
          <a:p>
            <a:pPr marL="0" lvl="0" indent="0" algn="l" rtl="0">
              <a:lnSpc>
                <a:spcPct val="100000"/>
              </a:lnSpc>
              <a:spcBef>
                <a:spcPts val="0"/>
              </a:spcBef>
              <a:spcAft>
                <a:spcPts val="0"/>
              </a:spcAft>
              <a:buSzPts val="1400"/>
              <a:buNone/>
            </a:pPr>
            <a:endParaRP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22"/>
          <p:cNvSpPr txBox="1">
            <a:spLocks noGrp="1"/>
          </p:cNvSpPr>
          <p:nvPr>
            <p:ph type="title"/>
          </p:nvPr>
        </p:nvSpPr>
        <p:spPr>
          <a:xfrm>
            <a:off x="0" y="0"/>
            <a:ext cx="5715000" cy="4154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700" b="1" i="1">
                <a:latin typeface="Calibri"/>
                <a:ea typeface="Calibri"/>
                <a:cs typeface="Calibri"/>
                <a:sym typeface="Calibri"/>
              </a:rPr>
              <a:t>Comp Key Terms</a:t>
            </a:r>
            <a:endParaRPr sz="2700"/>
          </a:p>
        </p:txBody>
      </p:sp>
      <p:sp>
        <p:nvSpPr>
          <p:cNvPr id="253" name="Google Shape;253;p22"/>
          <p:cNvSpPr txBox="1">
            <a:spLocks noGrp="1"/>
          </p:cNvSpPr>
          <p:nvPr>
            <p:ph type="body" idx="1"/>
          </p:nvPr>
        </p:nvSpPr>
        <p:spPr>
          <a:xfrm>
            <a:off x="501396" y="727704"/>
            <a:ext cx="8305800" cy="5201424"/>
          </a:xfrm>
          <a:prstGeom prst="rect">
            <a:avLst/>
          </a:prstGeom>
          <a:solidFill>
            <a:srgbClr val="F2F2F2"/>
          </a:solid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400" b="1" dirty="0">
                <a:solidFill>
                  <a:srgbClr val="002060"/>
                </a:solidFill>
              </a:rPr>
              <a:t>Red-Circled Employee</a:t>
            </a:r>
            <a:r>
              <a:rPr lang="en-US" sz="1600" b="1" dirty="0">
                <a:solidFill>
                  <a:srgbClr val="002060"/>
                </a:solidFill>
              </a:rPr>
              <a:t>- </a:t>
            </a:r>
            <a:r>
              <a:rPr lang="en-US" sz="1200" dirty="0"/>
              <a:t>is one whose pay has exceeded the maximum of the range for their job</a:t>
            </a:r>
            <a:endParaRPr dirty="0"/>
          </a:p>
          <a:p>
            <a:pPr marL="0" lvl="0" indent="0" algn="l" rtl="0">
              <a:lnSpc>
                <a:spcPct val="100000"/>
              </a:lnSpc>
              <a:spcBef>
                <a:spcPts val="0"/>
              </a:spcBef>
              <a:spcAft>
                <a:spcPts val="0"/>
              </a:spcAft>
              <a:buSzPts val="1400"/>
              <a:buNone/>
            </a:pPr>
            <a:endParaRPr sz="1400" dirty="0"/>
          </a:p>
          <a:p>
            <a:pPr marL="0" lvl="0" indent="0" algn="l" rtl="0">
              <a:lnSpc>
                <a:spcPct val="100000"/>
              </a:lnSpc>
              <a:spcBef>
                <a:spcPts val="0"/>
              </a:spcBef>
              <a:spcAft>
                <a:spcPts val="0"/>
              </a:spcAft>
              <a:buSzPts val="1400"/>
              <a:buNone/>
            </a:pPr>
            <a:r>
              <a:rPr lang="en-US" sz="1400" b="1" dirty="0">
                <a:solidFill>
                  <a:srgbClr val="002060"/>
                </a:solidFill>
              </a:rPr>
              <a:t>Green-Circled Employee- </a:t>
            </a:r>
            <a:r>
              <a:rPr lang="en-US" sz="1200" dirty="0"/>
              <a:t>employee is one whose pay is below the minimum of the range for their job</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Internal Pay Equity- </a:t>
            </a:r>
            <a:r>
              <a:rPr lang="en-US" sz="1200" dirty="0"/>
              <a:t>exists when employees at an organization perceive that they are being rewarded according to the relative value of their jobs.</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External Pay Equity- </a:t>
            </a:r>
            <a:r>
              <a:rPr lang="en-US" sz="1200" dirty="0"/>
              <a:t>exists when an organization’s pay rates are equal to the average rates in the organization’s market or sector</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COLA-</a:t>
            </a:r>
            <a:r>
              <a:rPr lang="en-US" sz="1200" b="1" dirty="0">
                <a:solidFill>
                  <a:srgbClr val="002060"/>
                </a:solidFill>
              </a:rPr>
              <a:t> </a:t>
            </a:r>
            <a:r>
              <a:rPr lang="en-US" sz="1200" dirty="0"/>
              <a:t>Cost of Living Adjustments. An across-the-board salary increase, or supplemental payment intended to bring pay in line with inflation in a geographical area</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Cost of Labor- </a:t>
            </a:r>
            <a:r>
              <a:rPr lang="en-US" sz="1200" dirty="0"/>
              <a:t>is what an organization pay employees to do a job/produce work for said organization</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Merit Increase </a:t>
            </a:r>
            <a:r>
              <a:rPr lang="en-US" sz="1200" dirty="0"/>
              <a:t>is a performance-based raise to an employee’s pay</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Market Adjustment </a:t>
            </a:r>
            <a:r>
              <a:rPr lang="en-US" sz="1200" dirty="0"/>
              <a:t>is an increase to the employee’s pay based on market movement.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Merit Matrix- </a:t>
            </a:r>
            <a:r>
              <a:rPr lang="en-US" sz="1200" dirty="0"/>
              <a:t>a pay for performance tool used to determine pay increases for individuals based on their performance and position in range (or range penetration).</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Non-Exempt Employees </a:t>
            </a:r>
            <a:r>
              <a:rPr lang="en-US" sz="1200" dirty="0"/>
              <a:t>are those who are subject to the minimum wage and overtime pay provisions of the Fair Labor Standards Act (FLSA).</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400" b="1" dirty="0">
                <a:solidFill>
                  <a:srgbClr val="002060"/>
                </a:solidFill>
              </a:rPr>
              <a:t>Exempt Employees </a:t>
            </a:r>
            <a:r>
              <a:rPr lang="en-US" sz="1200" dirty="0"/>
              <a:t>are those who are not subject to FLSA minimum wage and overtime provisions.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19"/>
          <p:cNvSpPr/>
          <p:nvPr/>
        </p:nvSpPr>
        <p:spPr>
          <a:xfrm>
            <a:off x="0" y="466129"/>
            <a:ext cx="4851603" cy="5925741"/>
          </a:xfrm>
          <a:prstGeom prst="rect">
            <a:avLst/>
          </a:prstGeom>
          <a:gradFill>
            <a:gsLst>
              <a:gs pos="0">
                <a:srgbClr val="4F81BD">
                  <a:alpha val="81568"/>
                </a:srgbClr>
              </a:gs>
              <a:gs pos="25000">
                <a:srgbClr val="4F81BD">
                  <a:alpha val="60000"/>
                </a:srgbClr>
              </a:gs>
              <a:gs pos="94000">
                <a:srgbClr val="C4BD97"/>
              </a:gs>
              <a:gs pos="100000">
                <a:srgbClr val="C4BD97"/>
              </a:gs>
            </a:gsLst>
            <a:lin ang="4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pic>
        <p:nvPicPr>
          <p:cNvPr id="231" name="Google Shape;231;p19"/>
          <p:cNvPicPr preferRelativeResize="0"/>
          <p:nvPr/>
        </p:nvPicPr>
        <p:blipFill rotWithShape="1">
          <a:blip r:embed="rId3">
            <a:alphaModFix/>
          </a:blip>
          <a:srcRect r="13200"/>
          <a:stretch/>
        </p:blipFill>
        <p:spPr>
          <a:xfrm>
            <a:off x="0" y="466129"/>
            <a:ext cx="9144000" cy="5925741"/>
          </a:xfrm>
          <a:prstGeom prst="rect">
            <a:avLst/>
          </a:prstGeom>
          <a:noFill/>
          <a:ln>
            <a:noFill/>
          </a:ln>
        </p:spPr>
      </p:pic>
      <p:sp>
        <p:nvSpPr>
          <p:cNvPr id="232" name="Google Shape;232;p19"/>
          <p:cNvSpPr txBox="1">
            <a:spLocks noGrp="1"/>
          </p:cNvSpPr>
          <p:nvPr>
            <p:ph type="title"/>
          </p:nvPr>
        </p:nvSpPr>
        <p:spPr>
          <a:xfrm>
            <a:off x="0" y="22018"/>
            <a:ext cx="4486255" cy="4154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700">
                <a:latin typeface="Calibri"/>
                <a:ea typeface="Calibri"/>
                <a:cs typeface="Calibri"/>
                <a:sym typeface="Calibri"/>
              </a:rPr>
              <a:t>Common FAQs</a:t>
            </a:r>
            <a:endParaRPr sz="2700">
              <a:latin typeface="Calibri"/>
              <a:ea typeface="Calibri"/>
              <a:cs typeface="Calibri"/>
              <a:sym typeface="Calibri"/>
            </a:endParaRPr>
          </a:p>
        </p:txBody>
      </p:sp>
      <p:sp>
        <p:nvSpPr>
          <p:cNvPr id="233" name="Google Shape;233;p19"/>
          <p:cNvSpPr/>
          <p:nvPr/>
        </p:nvSpPr>
        <p:spPr>
          <a:xfrm>
            <a:off x="0" y="1186286"/>
            <a:ext cx="4320692" cy="4666770"/>
          </a:xfrm>
          <a:custGeom>
            <a:avLst/>
            <a:gdLst/>
            <a:ahLst/>
            <a:cxnLst/>
            <a:rect l="l" t="t" r="r" b="b"/>
            <a:pathLst>
              <a:path w="5000438" h="5400962" extrusionOk="0">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Calibri"/>
              <a:ea typeface="Calibri"/>
              <a:cs typeface="Calibri"/>
              <a:sym typeface="Calibri"/>
            </a:endParaRPr>
          </a:p>
        </p:txBody>
      </p:sp>
      <p:pic>
        <p:nvPicPr>
          <p:cNvPr id="234" name="Google Shape;234;p19"/>
          <p:cNvPicPr preferRelativeResize="0"/>
          <p:nvPr/>
        </p:nvPicPr>
        <p:blipFill rotWithShape="1">
          <a:blip r:embed="rId4">
            <a:alphaModFix/>
          </a:blip>
          <a:srcRect l="5635" r="1753" b="-1"/>
          <a:stretch/>
        </p:blipFill>
        <p:spPr>
          <a:xfrm>
            <a:off x="20" y="1351210"/>
            <a:ext cx="4180350" cy="4375387"/>
          </a:xfrm>
          <a:custGeom>
            <a:avLst/>
            <a:gdLst/>
            <a:ahLst/>
            <a:cxnLst/>
            <a:rect l="l" t="t" r="r" b="b"/>
            <a:pathLst>
              <a:path w="4838041" h="5063738" extrusionOk="0">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ln>
            <a:noFill/>
          </a:ln>
        </p:spPr>
      </p:pic>
      <p:sp>
        <p:nvSpPr>
          <p:cNvPr id="235" name="Google Shape;235;p19"/>
          <p:cNvSpPr txBox="1"/>
          <p:nvPr/>
        </p:nvSpPr>
        <p:spPr>
          <a:xfrm>
            <a:off x="4572000" y="574867"/>
            <a:ext cx="4486255" cy="5278189"/>
          </a:xfrm>
          <a:prstGeom prst="rect">
            <a:avLst/>
          </a:prstGeom>
          <a:noFill/>
          <a:ln>
            <a:noFill/>
          </a:ln>
        </p:spPr>
        <p:txBody>
          <a:bodyPr spcFirstLastPara="1" wrap="square" lIns="91425" tIns="45700" rIns="91425" bIns="45700" anchor="ctr" anchorCtr="0">
            <a:normAutofit/>
          </a:bodyPr>
          <a:lstStyle/>
          <a:p>
            <a:pPr marL="0" marR="0" lvl="0" indent="-63500" algn="l" rtl="0">
              <a:lnSpc>
                <a:spcPct val="90000"/>
              </a:lnSpc>
              <a:spcBef>
                <a:spcPts val="0"/>
              </a:spcBef>
              <a:spcAft>
                <a:spcPts val="0"/>
              </a:spcAft>
              <a:buClr>
                <a:srgbClr val="002060"/>
              </a:buClr>
              <a:buSzPts val="1000"/>
              <a:buFont typeface="Arial"/>
              <a:buChar char="•"/>
            </a:pPr>
            <a:r>
              <a:rPr lang="en-US" sz="1100" b="1" i="0" u="none" strike="noStrike" cap="none" dirty="0">
                <a:solidFill>
                  <a:srgbClr val="002060"/>
                </a:solidFill>
                <a:latin typeface="Calibri"/>
                <a:ea typeface="Calibri"/>
                <a:cs typeface="Calibri"/>
                <a:sym typeface="Calibri"/>
              </a:rPr>
              <a:t>Q: What is the difference between Pay Equity and Pay Equality?</a:t>
            </a:r>
            <a:endParaRPr sz="1800" b="0" i="0" u="none" strike="noStrike" cap="none" dirty="0">
              <a:solidFill>
                <a:srgbClr val="000000"/>
              </a:solidFill>
              <a:latin typeface="Arial"/>
              <a:ea typeface="Arial"/>
              <a:cs typeface="Arial"/>
              <a:sym typeface="Arial"/>
            </a:endParaRPr>
          </a:p>
          <a:p>
            <a:pPr marL="0" marR="0" lvl="0" indent="-63500" algn="l" rtl="0">
              <a:lnSpc>
                <a:spcPct val="90000"/>
              </a:lnSpc>
              <a:spcBef>
                <a:spcPts val="600"/>
              </a:spcBef>
              <a:spcAft>
                <a:spcPts val="0"/>
              </a:spcAft>
              <a:buClr>
                <a:srgbClr val="000000"/>
              </a:buClr>
              <a:buSzPts val="1000"/>
              <a:buFont typeface="Arial"/>
              <a:buChar char="•"/>
            </a:pPr>
            <a:r>
              <a:rPr lang="en-US" sz="1100" b="0" i="0" u="none" strike="noStrike" cap="none" dirty="0">
                <a:solidFill>
                  <a:srgbClr val="000000"/>
                </a:solidFill>
                <a:latin typeface="Calibri"/>
                <a:ea typeface="Calibri"/>
                <a:cs typeface="Calibri"/>
                <a:sym typeface="Calibri"/>
              </a:rPr>
              <a:t>A: Pay Equity is equal pay for equal work of equal value. In some states, job evaluation and job classification are required. Pay Equality is where employees can earn the same pay based on broader diversity initiatives. </a:t>
            </a:r>
            <a:endParaRPr sz="1800" b="0" i="0" u="none" strike="noStrike" cap="none" dirty="0">
              <a:solidFill>
                <a:srgbClr val="000000"/>
              </a:solidFill>
              <a:latin typeface="Arial"/>
              <a:ea typeface="Arial"/>
              <a:cs typeface="Arial"/>
              <a:sym typeface="Arial"/>
            </a:endParaRPr>
          </a:p>
          <a:p>
            <a:pPr marL="0" marR="0" lvl="0" indent="63500" algn="l" rtl="0">
              <a:lnSpc>
                <a:spcPct val="90000"/>
              </a:lnSpc>
              <a:spcBef>
                <a:spcPts val="600"/>
              </a:spcBef>
              <a:spcAft>
                <a:spcPts val="0"/>
              </a:spcAft>
              <a:buClr>
                <a:schemeClr val="dk1"/>
              </a:buClr>
              <a:buSzPts val="1000"/>
              <a:buFont typeface="Arial"/>
              <a:buNone/>
            </a:pPr>
            <a:endParaRPr sz="1100" b="1" i="0" u="none" strike="noStrike" cap="none" dirty="0">
              <a:solidFill>
                <a:srgbClr val="000000"/>
              </a:solidFill>
              <a:latin typeface="Calibri"/>
              <a:ea typeface="Calibri"/>
              <a:cs typeface="Calibri"/>
              <a:sym typeface="Calibri"/>
            </a:endParaRPr>
          </a:p>
          <a:p>
            <a:pPr marL="0" marR="0" lvl="0" indent="-63500" algn="l" rtl="0">
              <a:lnSpc>
                <a:spcPct val="90000"/>
              </a:lnSpc>
              <a:spcBef>
                <a:spcPts val="600"/>
              </a:spcBef>
              <a:spcAft>
                <a:spcPts val="0"/>
              </a:spcAft>
              <a:buClr>
                <a:srgbClr val="002060"/>
              </a:buClr>
              <a:buSzPts val="1000"/>
              <a:buFont typeface="Arial"/>
              <a:buChar char="•"/>
            </a:pPr>
            <a:r>
              <a:rPr lang="en-US" sz="1100" b="1" i="0" u="none" strike="noStrike" cap="none" dirty="0">
                <a:solidFill>
                  <a:srgbClr val="002060"/>
                </a:solidFill>
                <a:latin typeface="Calibri"/>
                <a:ea typeface="Calibri"/>
                <a:cs typeface="Calibri"/>
                <a:sym typeface="Calibri"/>
              </a:rPr>
              <a:t>Q: Can pay influence performance?</a:t>
            </a:r>
            <a:endParaRPr sz="1800" b="0" i="0" u="none" strike="noStrike" cap="none" dirty="0">
              <a:solidFill>
                <a:srgbClr val="000000"/>
              </a:solidFill>
              <a:latin typeface="Arial"/>
              <a:ea typeface="Arial"/>
              <a:cs typeface="Arial"/>
              <a:sym typeface="Arial"/>
            </a:endParaRPr>
          </a:p>
          <a:p>
            <a:pPr marL="0" marR="0" lvl="0" indent="-63500" algn="l" rtl="0">
              <a:lnSpc>
                <a:spcPct val="90000"/>
              </a:lnSpc>
              <a:spcBef>
                <a:spcPts val="600"/>
              </a:spcBef>
              <a:spcAft>
                <a:spcPts val="0"/>
              </a:spcAft>
              <a:buClr>
                <a:srgbClr val="000000"/>
              </a:buClr>
              <a:buSzPts val="1000"/>
              <a:buFont typeface="Arial"/>
              <a:buChar char="•"/>
            </a:pPr>
            <a:r>
              <a:rPr lang="en-US" sz="1100" b="0" i="0" u="none" strike="noStrike" cap="none" dirty="0">
                <a:solidFill>
                  <a:srgbClr val="000000"/>
                </a:solidFill>
                <a:latin typeface="Calibri"/>
                <a:ea typeface="Calibri"/>
                <a:cs typeface="Calibri"/>
                <a:sym typeface="Calibri"/>
              </a:rPr>
              <a:t>A: Comp is only a component of performance. Learning and development, constant feedback, check ins with managers, training, company moral, trust building all impact performance. </a:t>
            </a:r>
            <a:endParaRPr sz="1800" b="0" i="0" u="none" strike="noStrike" cap="none" dirty="0">
              <a:solidFill>
                <a:srgbClr val="000000"/>
              </a:solidFill>
              <a:latin typeface="Arial"/>
              <a:ea typeface="Arial"/>
              <a:cs typeface="Arial"/>
              <a:sym typeface="Arial"/>
            </a:endParaRPr>
          </a:p>
          <a:p>
            <a:pPr marL="0" marR="0" lvl="0" indent="63500" algn="l" rtl="0">
              <a:lnSpc>
                <a:spcPct val="90000"/>
              </a:lnSpc>
              <a:spcBef>
                <a:spcPts val="600"/>
              </a:spcBef>
              <a:spcAft>
                <a:spcPts val="0"/>
              </a:spcAft>
              <a:buClr>
                <a:schemeClr val="dk1"/>
              </a:buClr>
              <a:buSzPts val="1000"/>
              <a:buFont typeface="Arial"/>
              <a:buNone/>
            </a:pPr>
            <a:endParaRPr sz="1100" b="1" i="0" u="none" strike="noStrike" cap="none" dirty="0">
              <a:solidFill>
                <a:srgbClr val="000000"/>
              </a:solidFill>
              <a:latin typeface="Calibri"/>
              <a:ea typeface="Calibri"/>
              <a:cs typeface="Calibri"/>
              <a:sym typeface="Calibri"/>
            </a:endParaRPr>
          </a:p>
          <a:p>
            <a:pPr marL="0" marR="0" lvl="0" indent="-63500" algn="l" rtl="0">
              <a:lnSpc>
                <a:spcPct val="90000"/>
              </a:lnSpc>
              <a:spcBef>
                <a:spcPts val="600"/>
              </a:spcBef>
              <a:spcAft>
                <a:spcPts val="0"/>
              </a:spcAft>
              <a:buClr>
                <a:srgbClr val="002060"/>
              </a:buClr>
              <a:buSzPts val="1000"/>
              <a:buFont typeface="Arial"/>
              <a:buChar char="•"/>
            </a:pPr>
            <a:r>
              <a:rPr lang="en-US" sz="1100" b="1" i="0" u="none" strike="noStrike" cap="none" dirty="0">
                <a:solidFill>
                  <a:srgbClr val="002060"/>
                </a:solidFill>
                <a:latin typeface="Calibri"/>
                <a:ea typeface="Calibri"/>
                <a:cs typeface="Calibri"/>
                <a:sym typeface="Calibri"/>
              </a:rPr>
              <a:t>Q: Why do we use surveys instead of Glassdoor?</a:t>
            </a:r>
            <a:endParaRPr sz="1800" b="0" i="0" u="none" strike="noStrike" cap="none" dirty="0">
              <a:solidFill>
                <a:srgbClr val="000000"/>
              </a:solidFill>
              <a:latin typeface="Arial"/>
              <a:ea typeface="Arial"/>
              <a:cs typeface="Arial"/>
              <a:sym typeface="Arial"/>
            </a:endParaRPr>
          </a:p>
          <a:p>
            <a:pPr marL="0" marR="0" lvl="0" indent="-63500" algn="l" rtl="0">
              <a:lnSpc>
                <a:spcPct val="90000"/>
              </a:lnSpc>
              <a:spcBef>
                <a:spcPts val="600"/>
              </a:spcBef>
              <a:spcAft>
                <a:spcPts val="0"/>
              </a:spcAft>
              <a:buClr>
                <a:srgbClr val="000000"/>
              </a:buClr>
              <a:buSzPts val="1000"/>
              <a:buFont typeface="Arial"/>
              <a:buChar char="•"/>
            </a:pPr>
            <a:r>
              <a:rPr lang="en-US" sz="1100" b="0" i="0" u="none" strike="noStrike" cap="none" dirty="0">
                <a:solidFill>
                  <a:srgbClr val="000000"/>
                </a:solidFill>
                <a:latin typeface="Calibri"/>
                <a:ea typeface="Calibri"/>
                <a:cs typeface="Calibri"/>
                <a:sym typeface="Calibri"/>
              </a:rPr>
              <a:t>A: Glassdoor reviews contain feedback from employees (which might be biased or fake). Surveys are more credible and have a great reputation for their general industry and media data. </a:t>
            </a:r>
            <a:endParaRPr sz="1800" b="0" i="0" u="none" strike="noStrike" cap="none" dirty="0">
              <a:solidFill>
                <a:srgbClr val="000000"/>
              </a:solidFill>
              <a:latin typeface="Arial"/>
              <a:ea typeface="Arial"/>
              <a:cs typeface="Arial"/>
              <a:sym typeface="Arial"/>
            </a:endParaRPr>
          </a:p>
          <a:p>
            <a:pPr marL="0" marR="0" lvl="0" indent="63500" algn="l" rtl="0">
              <a:lnSpc>
                <a:spcPct val="90000"/>
              </a:lnSpc>
              <a:spcBef>
                <a:spcPts val="600"/>
              </a:spcBef>
              <a:spcAft>
                <a:spcPts val="0"/>
              </a:spcAft>
              <a:buClr>
                <a:schemeClr val="dk1"/>
              </a:buClr>
              <a:buSzPts val="1000"/>
              <a:buFont typeface="Arial"/>
              <a:buNone/>
            </a:pPr>
            <a:endParaRPr sz="1100" b="0" i="0" u="none" strike="noStrike" cap="none" dirty="0">
              <a:solidFill>
                <a:srgbClr val="000000"/>
              </a:solidFill>
              <a:latin typeface="Calibri"/>
              <a:ea typeface="Calibri"/>
              <a:cs typeface="Calibri"/>
              <a:sym typeface="Calibri"/>
            </a:endParaRPr>
          </a:p>
          <a:p>
            <a:pPr marL="0" marR="0" lvl="0" indent="-63500" algn="l" rtl="0">
              <a:lnSpc>
                <a:spcPct val="90000"/>
              </a:lnSpc>
              <a:spcBef>
                <a:spcPts val="600"/>
              </a:spcBef>
              <a:spcAft>
                <a:spcPts val="0"/>
              </a:spcAft>
              <a:buClr>
                <a:srgbClr val="002060"/>
              </a:buClr>
              <a:buSzPts val="1000"/>
              <a:buFont typeface="Arial"/>
              <a:buChar char="•"/>
            </a:pPr>
            <a:r>
              <a:rPr lang="en-US" sz="1100" b="1" i="0" u="none" strike="noStrike" cap="none" dirty="0">
                <a:solidFill>
                  <a:srgbClr val="002060"/>
                </a:solidFill>
                <a:latin typeface="Calibri"/>
                <a:ea typeface="Calibri"/>
                <a:cs typeface="Calibri"/>
                <a:sym typeface="Calibri"/>
              </a:rPr>
              <a:t>Q: Why do companies use Salary Grades or Bands?</a:t>
            </a:r>
            <a:endParaRPr sz="1800" b="0" i="0" u="none" strike="noStrike" cap="none" dirty="0">
              <a:solidFill>
                <a:srgbClr val="000000"/>
              </a:solidFill>
              <a:latin typeface="Arial"/>
              <a:ea typeface="Arial"/>
              <a:cs typeface="Arial"/>
              <a:sym typeface="Arial"/>
            </a:endParaRPr>
          </a:p>
          <a:p>
            <a:pPr marL="0" marR="0" lvl="0" indent="-63500" algn="l" rtl="0">
              <a:lnSpc>
                <a:spcPct val="90000"/>
              </a:lnSpc>
              <a:spcBef>
                <a:spcPts val="600"/>
              </a:spcBef>
              <a:spcAft>
                <a:spcPts val="0"/>
              </a:spcAft>
              <a:buClr>
                <a:srgbClr val="000000"/>
              </a:buClr>
              <a:buSzPts val="1000"/>
              <a:buFont typeface="Arial"/>
              <a:buChar char="•"/>
            </a:pPr>
            <a:r>
              <a:rPr lang="en-US" sz="1100" b="0" i="0" u="none" strike="noStrike" cap="none" dirty="0">
                <a:solidFill>
                  <a:srgbClr val="000000"/>
                </a:solidFill>
                <a:latin typeface="Calibri"/>
                <a:ea typeface="Calibri"/>
                <a:cs typeface="Calibri"/>
                <a:sym typeface="Calibri"/>
              </a:rPr>
              <a:t>A: They are structures that allow companies to efficiently administer its jobs' market pay levels, salary adjustments (merit, promotions, off-cycle) and can be used for career path discussions</a:t>
            </a:r>
            <a:endParaRPr sz="1800" b="0" i="0" u="none" strike="noStrike" cap="none" dirty="0">
              <a:solidFill>
                <a:srgbClr val="000000"/>
              </a:solidFill>
              <a:latin typeface="Arial"/>
              <a:ea typeface="Arial"/>
              <a:cs typeface="Arial"/>
              <a:sym typeface="Arial"/>
            </a:endParaRPr>
          </a:p>
          <a:p>
            <a:pPr marL="0" marR="0" lvl="0" indent="63500" algn="l" rtl="0">
              <a:lnSpc>
                <a:spcPct val="90000"/>
              </a:lnSpc>
              <a:spcBef>
                <a:spcPts val="600"/>
              </a:spcBef>
              <a:spcAft>
                <a:spcPts val="0"/>
              </a:spcAft>
              <a:buClr>
                <a:schemeClr val="dk1"/>
              </a:buClr>
              <a:buSzPts val="1000"/>
              <a:buFont typeface="Arial"/>
              <a:buNone/>
            </a:pPr>
            <a:endParaRPr sz="1100" b="0" i="0" u="none" strike="noStrike" cap="none" dirty="0">
              <a:solidFill>
                <a:srgbClr val="000000"/>
              </a:solidFill>
              <a:latin typeface="Calibri"/>
              <a:ea typeface="Calibri"/>
              <a:cs typeface="Calibri"/>
              <a:sym typeface="Calibri"/>
            </a:endParaRPr>
          </a:p>
          <a:p>
            <a:pPr marL="0" marR="0" lvl="0" indent="-63500" algn="l" rtl="0">
              <a:lnSpc>
                <a:spcPct val="90000"/>
              </a:lnSpc>
              <a:spcBef>
                <a:spcPts val="600"/>
              </a:spcBef>
              <a:spcAft>
                <a:spcPts val="0"/>
              </a:spcAft>
              <a:buClr>
                <a:srgbClr val="002060"/>
              </a:buClr>
              <a:buSzPts val="1000"/>
              <a:buFont typeface="Arial"/>
              <a:buChar char="•"/>
            </a:pPr>
            <a:r>
              <a:rPr lang="en-US" sz="1100" b="1" i="0" u="none" strike="noStrike" cap="none" dirty="0">
                <a:solidFill>
                  <a:srgbClr val="002060"/>
                </a:solidFill>
                <a:latin typeface="Calibri"/>
                <a:ea typeface="Calibri"/>
                <a:cs typeface="Calibri"/>
                <a:sym typeface="Calibri"/>
              </a:rPr>
              <a:t>Q: What is the difference between market adjustment &amp; merit increase?</a:t>
            </a:r>
            <a:endParaRPr sz="1800" b="0" i="0" u="none" strike="noStrike" cap="none" dirty="0">
              <a:solidFill>
                <a:srgbClr val="000000"/>
              </a:solidFill>
              <a:latin typeface="Arial"/>
              <a:ea typeface="Arial"/>
              <a:cs typeface="Arial"/>
              <a:sym typeface="Arial"/>
            </a:endParaRPr>
          </a:p>
          <a:p>
            <a:pPr marL="0" marR="0" lvl="0" indent="-63500" algn="l" rtl="0">
              <a:lnSpc>
                <a:spcPct val="90000"/>
              </a:lnSpc>
              <a:spcBef>
                <a:spcPts val="600"/>
              </a:spcBef>
              <a:spcAft>
                <a:spcPts val="0"/>
              </a:spcAft>
              <a:buClr>
                <a:srgbClr val="000000"/>
              </a:buClr>
              <a:buSzPts val="1000"/>
              <a:buFont typeface="Arial"/>
              <a:buChar char="•"/>
            </a:pPr>
            <a:r>
              <a:rPr lang="en-US" sz="1100" b="0" i="0" u="none" strike="noStrike" cap="none" dirty="0">
                <a:solidFill>
                  <a:srgbClr val="000000"/>
                </a:solidFill>
                <a:latin typeface="Calibri"/>
                <a:ea typeface="Calibri"/>
                <a:cs typeface="Calibri"/>
                <a:sym typeface="Calibri"/>
              </a:rPr>
              <a:t>A: Merit increase is based on performance. Market adjustment is a one-time variable pay. If an employee gets 6% merit increase and a 12% market adjustment increase, we don’t want the employee to conflate the two and expect an 18% increase every year. </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pic>
        <p:nvPicPr>
          <p:cNvPr id="261" name="Google Shape;261;p23"/>
          <p:cNvPicPr preferRelativeResize="0"/>
          <p:nvPr/>
        </p:nvPicPr>
        <p:blipFill rotWithShape="1">
          <a:blip r:embed="rId3">
            <a:alphaModFix/>
          </a:blip>
          <a:srcRect l="10616" r="3271" b="2"/>
          <a:stretch/>
        </p:blipFill>
        <p:spPr>
          <a:xfrm>
            <a:off x="0" y="228600"/>
            <a:ext cx="8610600" cy="5774560"/>
          </a:xfrm>
          <a:prstGeom prst="rect">
            <a:avLst/>
          </a:prstGeom>
          <a:noFill/>
          <a:ln>
            <a:noFill/>
          </a:ln>
        </p:spPr>
      </p:pic>
      <p:pic>
        <p:nvPicPr>
          <p:cNvPr id="262" name="Google Shape;262;p23"/>
          <p:cNvPicPr preferRelativeResize="0"/>
          <p:nvPr/>
        </p:nvPicPr>
        <p:blipFill rotWithShape="1">
          <a:blip r:embed="rId4">
            <a:alphaModFix/>
          </a:blip>
          <a:srcRect b="26003"/>
          <a:stretch/>
        </p:blipFill>
        <p:spPr>
          <a:xfrm>
            <a:off x="0" y="1783365"/>
            <a:ext cx="9144000" cy="5074635"/>
          </a:xfrm>
          <a:custGeom>
            <a:avLst/>
            <a:gdLst/>
            <a:ahLst/>
            <a:cxnLst/>
            <a:rect l="l" t="t" r="r" b="b"/>
            <a:pathLst>
              <a:path w="12192000" h="5074635" extrusionOk="0">
                <a:moveTo>
                  <a:pt x="0" y="0"/>
                </a:moveTo>
                <a:lnTo>
                  <a:pt x="12192000" y="0"/>
                </a:lnTo>
                <a:lnTo>
                  <a:pt x="12192000" y="5074635"/>
                </a:lnTo>
                <a:lnTo>
                  <a:pt x="0" y="5074635"/>
                </a:lnTo>
                <a:close/>
              </a:path>
            </a:pathLst>
          </a:custGeom>
          <a:noFill/>
          <a:ln>
            <a:noFill/>
          </a:ln>
        </p:spPr>
      </p:pic>
      <p:sp>
        <p:nvSpPr>
          <p:cNvPr id="2" name="Slide Number Placeholder 1">
            <a:extLst>
              <a:ext uri="{FF2B5EF4-FFF2-40B4-BE49-F238E27FC236}">
                <a16:creationId xmlns:a16="http://schemas.microsoft.com/office/drawing/2014/main" id="{06E2F730-5884-276B-3ED9-C0710A1588D0}"/>
              </a:ext>
            </a:extLst>
          </p:cNvPr>
          <p:cNvSpPr>
            <a:spLocks noGrp="1"/>
          </p:cNvSpPr>
          <p:nvPr>
            <p:ph type="sldNum" idx="12"/>
          </p:nvPr>
        </p:nvSpPr>
        <p:spPr>
          <a:xfrm>
            <a:off x="4375739" y="6629400"/>
            <a:ext cx="252521" cy="194923"/>
          </a:xfrm>
        </p:spPr>
        <p:txBody>
          <a:bodyPr/>
          <a:lstStyle/>
          <a:p>
            <a:pPr marL="25400" lvl="0" indent="0" algn="l" rtl="0">
              <a:spcBef>
                <a:spcPts val="0"/>
              </a:spcBef>
              <a:spcAft>
                <a:spcPts val="0"/>
              </a:spcAft>
              <a:buNone/>
            </a:pPr>
            <a:fld id="{00000000-1234-1234-1234-123412341234}" type="slidenum">
              <a:rPr lang="en-US" smtClean="0"/>
              <a:t>25</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69"/>
          <p:cNvSpPr txBox="1">
            <a:spLocks noGrp="1"/>
          </p:cNvSpPr>
          <p:nvPr>
            <p:ph type="sldNum" idx="12"/>
          </p:nvPr>
        </p:nvSpPr>
        <p:spPr>
          <a:xfrm>
            <a:off x="8198450" y="5495875"/>
            <a:ext cx="548700" cy="247500"/>
          </a:xfrm>
          <a:prstGeom prst="rect">
            <a:avLst/>
          </a:prstGeom>
        </p:spPr>
        <p:txBody>
          <a:bodyPr spcFirstLastPara="1" vert="horz" wrap="square" lIns="0" tIns="0" rIns="0" bIns="0" rtlCol="0" anchor="b" anchorCtr="0">
            <a:noAutofit/>
          </a:bodyPr>
          <a:lstStyle/>
          <a:p>
            <a:fld id="{00000000-1234-1234-1234-123412341234}" type="slidenum">
              <a:rPr lang="en">
                <a:latin typeface="DM Sans"/>
                <a:ea typeface="DM Sans"/>
                <a:cs typeface="DM Sans"/>
                <a:sym typeface="DM Sans"/>
              </a:rPr>
              <a:pPr/>
              <a:t>3</a:t>
            </a:fld>
            <a:endParaRPr>
              <a:latin typeface="DM Sans"/>
              <a:ea typeface="DM Sans"/>
              <a:cs typeface="DM Sans"/>
              <a:sym typeface="DM Sans"/>
            </a:endParaRPr>
          </a:p>
        </p:txBody>
      </p:sp>
      <p:pic>
        <p:nvPicPr>
          <p:cNvPr id="6" name="Picture 5">
            <a:extLst>
              <a:ext uri="{FF2B5EF4-FFF2-40B4-BE49-F238E27FC236}">
                <a16:creationId xmlns:a16="http://schemas.microsoft.com/office/drawing/2014/main" id="{6D5AD572-1795-9733-0888-1AE838D85A6E}"/>
              </a:ext>
            </a:extLst>
          </p:cNvPr>
          <p:cNvPicPr>
            <a:picLocks noChangeAspect="1"/>
          </p:cNvPicPr>
          <p:nvPr/>
        </p:nvPicPr>
        <p:blipFill>
          <a:blip r:embed="rId3"/>
          <a:stretch>
            <a:fillRect/>
          </a:stretch>
        </p:blipFill>
        <p:spPr>
          <a:xfrm>
            <a:off x="0" y="1081604"/>
            <a:ext cx="9144000" cy="4694792"/>
          </a:xfrm>
          <a:prstGeom prst="rect">
            <a:avLst/>
          </a:prstGeom>
        </p:spPr>
      </p:pic>
      <p:sp>
        <p:nvSpPr>
          <p:cNvPr id="4" name="Google Shape;321;p21">
            <a:extLst>
              <a:ext uri="{FF2B5EF4-FFF2-40B4-BE49-F238E27FC236}">
                <a16:creationId xmlns:a16="http://schemas.microsoft.com/office/drawing/2014/main" id="{92A20EA1-D66A-0AF3-6149-A42A157ABE9D}"/>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extLst>
      <p:ext uri="{BB962C8B-B14F-4D97-AF65-F5344CB8AC3E}">
        <p14:creationId xmlns:p14="http://schemas.microsoft.com/office/powerpoint/2010/main" val="354549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54540-3812-EAEB-A4EF-787946DF38A7}"/>
              </a:ext>
            </a:extLst>
          </p:cNvPr>
          <p:cNvSpPr>
            <a:spLocks noGrp="1"/>
          </p:cNvSpPr>
          <p:nvPr>
            <p:ph type="title"/>
          </p:nvPr>
        </p:nvSpPr>
        <p:spPr>
          <a:xfrm>
            <a:off x="482601" y="643467"/>
            <a:ext cx="3465438" cy="4567137"/>
          </a:xfrm>
        </p:spPr>
        <p:txBody>
          <a:bodyPr vert="horz" lIns="91440" tIns="45720" rIns="91440" bIns="45720" rtlCol="0" anchor="b">
            <a:normAutofit/>
          </a:bodyPr>
          <a:lstStyle/>
          <a:p>
            <a:pPr defTabSz="914400">
              <a:lnSpc>
                <a:spcPct val="90000"/>
              </a:lnSpc>
              <a:spcBef>
                <a:spcPct val="0"/>
              </a:spcBef>
            </a:pPr>
            <a:r>
              <a:rPr lang="en-US" sz="3800" dirty="0">
                <a:solidFill>
                  <a:srgbClr val="00B0F0"/>
                </a:solidFill>
                <a:latin typeface="+mj-lt"/>
                <a:ea typeface="+mj-ea"/>
                <a:cs typeface="+mj-cs"/>
              </a:rPr>
              <a:t>MA OVERVIEW</a:t>
            </a:r>
          </a:p>
        </p:txBody>
      </p:sp>
      <p:pic>
        <p:nvPicPr>
          <p:cNvPr id="4" name="Picture 3" descr="A blue sky with clouds&#10;&#10;Description automatically generated">
            <a:extLst>
              <a:ext uri="{FF2B5EF4-FFF2-40B4-BE49-F238E27FC236}">
                <a16:creationId xmlns:a16="http://schemas.microsoft.com/office/drawing/2014/main" id="{A2D3C195-9087-0C24-D999-C8DE104B1AD4}"/>
              </a:ext>
            </a:extLst>
          </p:cNvPr>
          <p:cNvPicPr>
            <a:picLocks noChangeAspect="1"/>
          </p:cNvPicPr>
          <p:nvPr/>
        </p:nvPicPr>
        <p:blipFill rotWithShape="1">
          <a:blip r:embed="rId2"/>
          <a:srcRect l="16520" r="18270"/>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7446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9"/>
          <p:cNvSpPr/>
          <p:nvPr/>
        </p:nvSpPr>
        <p:spPr>
          <a:xfrm>
            <a:off x="-7500" y="-2"/>
            <a:ext cx="3052451" cy="685800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4" name="Google Shape;94;p9"/>
          <p:cNvSpPr txBox="1">
            <a:spLocks noGrp="1"/>
          </p:cNvSpPr>
          <p:nvPr>
            <p:ph type="title"/>
          </p:nvPr>
        </p:nvSpPr>
        <p:spPr>
          <a:xfrm>
            <a:off x="439734" y="438912"/>
            <a:ext cx="2322320" cy="5613236"/>
          </a:xfrm>
          <a:prstGeom prst="rect">
            <a:avLst/>
          </a:prstGeom>
          <a:noFill/>
          <a:ln>
            <a:noFill/>
          </a:ln>
        </p:spPr>
        <p:txBody>
          <a:bodyPr spcFirstLastPara="1" wrap="square" lIns="0" tIns="0" rIns="0" bIns="0" anchor="ctr" anchorCtr="0">
            <a:normAutofit/>
          </a:bodyPr>
          <a:lstStyle/>
          <a:p>
            <a:pPr marL="12700" lvl="0" indent="0" algn="l" rtl="0">
              <a:lnSpc>
                <a:spcPct val="100000"/>
              </a:lnSpc>
              <a:spcBef>
                <a:spcPts val="0"/>
              </a:spcBef>
              <a:spcAft>
                <a:spcPts val="0"/>
              </a:spcAft>
              <a:buSzPts val="1400"/>
              <a:buNone/>
            </a:pPr>
            <a:r>
              <a:rPr lang="en-US" dirty="0">
                <a:solidFill>
                  <a:srgbClr val="FFFFFF"/>
                </a:solidFill>
                <a:latin typeface="Calibri"/>
                <a:ea typeface="Calibri"/>
                <a:cs typeface="Calibri"/>
                <a:sym typeface="Calibri"/>
              </a:rPr>
              <a:t>Market Analysis Overview</a:t>
            </a:r>
            <a:endParaRPr dirty="0">
              <a:solidFill>
                <a:srgbClr val="FFFFFF"/>
              </a:solidFill>
              <a:latin typeface="Calibri"/>
              <a:ea typeface="Calibri"/>
              <a:cs typeface="Calibri"/>
              <a:sym typeface="Calibri"/>
            </a:endParaRPr>
          </a:p>
        </p:txBody>
      </p:sp>
      <p:sp>
        <p:nvSpPr>
          <p:cNvPr id="95" name="Google Shape;95;p9"/>
          <p:cNvSpPr txBox="1">
            <a:spLocks noGrp="1"/>
          </p:cNvSpPr>
          <p:nvPr>
            <p:ph type="body" idx="1"/>
          </p:nvPr>
        </p:nvSpPr>
        <p:spPr>
          <a:xfrm>
            <a:off x="3348566" y="506729"/>
            <a:ext cx="5562600" cy="3295097"/>
          </a:xfrm>
          <a:prstGeom prst="rect">
            <a:avLst/>
          </a:prstGeom>
          <a:noFill/>
          <a:ln>
            <a:noFill/>
          </a:ln>
        </p:spPr>
        <p:txBody>
          <a:bodyPr spcFirstLastPara="1" wrap="square" lIns="0" tIns="0" rIns="0" bIns="0" anchor="ctr" anchorCtr="0">
            <a:noAutofit/>
          </a:bodyPr>
          <a:lstStyle/>
          <a:p>
            <a:pPr marL="285750" lvl="0" indent="-285750" algn="l" rtl="0">
              <a:lnSpc>
                <a:spcPct val="90000"/>
              </a:lnSpc>
              <a:spcBef>
                <a:spcPts val="0"/>
              </a:spcBef>
              <a:spcAft>
                <a:spcPts val="0"/>
              </a:spcAft>
              <a:buClr>
                <a:schemeClr val="dk1"/>
              </a:buClr>
              <a:buSzPts val="1300"/>
              <a:buFont typeface="Arial"/>
              <a:buChar char="•"/>
            </a:pPr>
            <a:r>
              <a:rPr lang="en-US" sz="1400" dirty="0"/>
              <a:t>The objective of market analysis is to determine the market pay level</a:t>
            </a:r>
            <a:r>
              <a:rPr lang="en-US" sz="1400" b="1" dirty="0"/>
              <a:t> </a:t>
            </a:r>
            <a:r>
              <a:rPr lang="en-US" sz="1400" dirty="0"/>
              <a:t>as defined by our compensation philosophy. </a:t>
            </a:r>
            <a:endParaRPr sz="1400" dirty="0"/>
          </a:p>
          <a:p>
            <a:pPr marL="285750" lvl="0" indent="-285750" algn="l" rtl="0">
              <a:lnSpc>
                <a:spcPct val="90000"/>
              </a:lnSpc>
              <a:spcBef>
                <a:spcPts val="600"/>
              </a:spcBef>
              <a:spcAft>
                <a:spcPts val="0"/>
              </a:spcAft>
              <a:buClr>
                <a:schemeClr val="dk1"/>
              </a:buClr>
              <a:buSzPts val="1300"/>
              <a:buFont typeface="Arial"/>
              <a:buChar char="•"/>
            </a:pPr>
            <a:r>
              <a:rPr lang="en-US" sz="1400" dirty="0"/>
              <a:t>We want to be more </a:t>
            </a:r>
            <a:r>
              <a:rPr lang="en-US" sz="1400" b="1" dirty="0">
                <a:solidFill>
                  <a:srgbClr val="002060"/>
                </a:solidFill>
              </a:rPr>
              <a:t>proactive vs reactive </a:t>
            </a:r>
            <a:r>
              <a:rPr lang="en-US" sz="1400" dirty="0"/>
              <a:t>to market changes. By synthesizing data insights from the past, referring to survey data, best practices, methodologies, and most importantly  listening to feedback from business stakeholders, it will help us indicate if we need to price a job or benchmark out of cycle. </a:t>
            </a:r>
            <a:endParaRPr lang="en-US" dirty="0"/>
          </a:p>
          <a:p>
            <a:pPr marL="285750" lvl="0" indent="-285750" algn="l" rtl="0">
              <a:lnSpc>
                <a:spcPct val="90000"/>
              </a:lnSpc>
              <a:spcBef>
                <a:spcPts val="600"/>
              </a:spcBef>
              <a:spcAft>
                <a:spcPts val="0"/>
              </a:spcAft>
              <a:buClr>
                <a:schemeClr val="dk1"/>
              </a:buClr>
              <a:buSzPts val="1300"/>
              <a:buFont typeface="Arial"/>
              <a:buChar char="•"/>
            </a:pPr>
            <a:endParaRPr sz="1400" dirty="0"/>
          </a:p>
          <a:p>
            <a:pPr marL="285750" lvl="0" indent="-285750" algn="l" rtl="0">
              <a:lnSpc>
                <a:spcPct val="90000"/>
              </a:lnSpc>
              <a:spcBef>
                <a:spcPts val="600"/>
              </a:spcBef>
              <a:spcAft>
                <a:spcPts val="0"/>
              </a:spcAft>
              <a:buClr>
                <a:schemeClr val="dk1"/>
              </a:buClr>
              <a:buSzPts val="1300"/>
              <a:buFont typeface="Arial"/>
              <a:buChar char="•"/>
            </a:pPr>
            <a:r>
              <a:rPr lang="en-US" sz="1400" dirty="0"/>
              <a:t>When we benchmark our pay against other companies with similar jobs, we can identify any large, unexplainable disparities. </a:t>
            </a:r>
            <a:endParaRPr dirty="0"/>
          </a:p>
          <a:p>
            <a:pPr marL="285750" lvl="0" indent="-203200" algn="l" rtl="0">
              <a:lnSpc>
                <a:spcPct val="90000"/>
              </a:lnSpc>
              <a:spcBef>
                <a:spcPts val="600"/>
              </a:spcBef>
              <a:spcAft>
                <a:spcPts val="0"/>
              </a:spcAft>
              <a:buClr>
                <a:schemeClr val="dk1"/>
              </a:buClr>
              <a:buSzPts val="1300"/>
              <a:buFont typeface="Arial"/>
              <a:buNone/>
            </a:pPr>
            <a:endParaRPr sz="1400" dirty="0"/>
          </a:p>
          <a:p>
            <a:pPr marL="285750" lvl="0" indent="-285750" algn="l" rtl="0">
              <a:lnSpc>
                <a:spcPct val="90000"/>
              </a:lnSpc>
              <a:spcBef>
                <a:spcPts val="600"/>
              </a:spcBef>
              <a:spcAft>
                <a:spcPts val="0"/>
              </a:spcAft>
              <a:buClr>
                <a:schemeClr val="dk1"/>
              </a:buClr>
              <a:buSzPts val="1300"/>
              <a:buFont typeface="Arial"/>
              <a:buChar char="•"/>
            </a:pPr>
            <a:r>
              <a:rPr lang="en-US" sz="1400" dirty="0"/>
              <a:t>Analyzing pay can have a huge impact on </a:t>
            </a:r>
            <a:r>
              <a:rPr lang="en-US" sz="1400" b="1" dirty="0">
                <a:solidFill>
                  <a:srgbClr val="002060"/>
                </a:solidFill>
              </a:rPr>
              <a:t>retaining </a:t>
            </a:r>
            <a:r>
              <a:rPr lang="en-US" sz="1400" dirty="0"/>
              <a:t>and </a:t>
            </a:r>
            <a:r>
              <a:rPr lang="en-US" sz="1400" b="1" dirty="0">
                <a:solidFill>
                  <a:srgbClr val="002060"/>
                </a:solidFill>
              </a:rPr>
              <a:t>attracting top talent, </a:t>
            </a:r>
            <a:r>
              <a:rPr lang="en-US" sz="1400" dirty="0"/>
              <a:t>improve </a:t>
            </a:r>
            <a:r>
              <a:rPr lang="en-US" sz="1400" b="1" dirty="0">
                <a:solidFill>
                  <a:srgbClr val="002060"/>
                </a:solidFill>
              </a:rPr>
              <a:t>job satisfaction, morale, budgeting, performance, </a:t>
            </a:r>
            <a:r>
              <a:rPr lang="en-US" sz="1400" dirty="0"/>
              <a:t>and </a:t>
            </a:r>
            <a:r>
              <a:rPr lang="en-US" sz="1400" b="1" dirty="0">
                <a:solidFill>
                  <a:srgbClr val="002060"/>
                </a:solidFill>
              </a:rPr>
              <a:t>maintaining internal and external equity. </a:t>
            </a:r>
            <a:endParaRPr sz="1400" dirty="0"/>
          </a:p>
        </p:txBody>
      </p:sp>
      <p:pic>
        <p:nvPicPr>
          <p:cNvPr id="96" name="Google Shape;96;p9"/>
          <p:cNvPicPr preferRelativeResize="0"/>
          <p:nvPr/>
        </p:nvPicPr>
        <p:blipFill rotWithShape="1">
          <a:blip r:embed="rId3">
            <a:alphaModFix/>
          </a:blip>
          <a:srcRect/>
          <a:stretch/>
        </p:blipFill>
        <p:spPr>
          <a:xfrm>
            <a:off x="3644066" y="4016514"/>
            <a:ext cx="5115885" cy="2488335"/>
          </a:xfrm>
          <a:prstGeom prst="rect">
            <a:avLst/>
          </a:prstGeom>
          <a:noFill/>
          <a:ln>
            <a:noFill/>
          </a:ln>
        </p:spPr>
      </p:pic>
      <p:sp>
        <p:nvSpPr>
          <p:cNvPr id="3" name="Google Shape;321;p21">
            <a:extLst>
              <a:ext uri="{FF2B5EF4-FFF2-40B4-BE49-F238E27FC236}">
                <a16:creationId xmlns:a16="http://schemas.microsoft.com/office/drawing/2014/main" id="{9A367E55-92C4-F58E-2F50-9D7A5AF22BAB}"/>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20" name="Google Shape;1220;p161"/>
          <p:cNvSpPr txBox="1">
            <a:spLocks noGrp="1"/>
          </p:cNvSpPr>
          <p:nvPr>
            <p:ph type="body" idx="1"/>
          </p:nvPr>
        </p:nvSpPr>
        <p:spPr>
          <a:xfrm>
            <a:off x="839899" y="870300"/>
            <a:ext cx="7792037" cy="1415699"/>
          </a:xfrm>
          <a:prstGeom prst="rect">
            <a:avLst/>
          </a:prstGeom>
        </p:spPr>
        <p:txBody>
          <a:bodyPr spcFirstLastPara="1" vert="horz" wrap="square" lIns="0" tIns="0" rIns="0" bIns="0" rtlCol="0" anchor="t" anchorCtr="0">
            <a:noAutofit/>
          </a:bodyPr>
          <a:lstStyle/>
          <a:p>
            <a:pPr marL="0" indent="0">
              <a:buNone/>
            </a:pPr>
            <a:r>
              <a:rPr lang="en" sz="1800" dirty="0">
                <a:latin typeface="Aptos (Body)"/>
              </a:rPr>
              <a:t>At its simplest level, market analysis is </a:t>
            </a:r>
            <a:r>
              <a:rPr lang="en" sz="1800" dirty="0">
                <a:solidFill>
                  <a:schemeClr val="accent2"/>
                </a:solidFill>
                <a:latin typeface="Aptos (Body)"/>
              </a:rPr>
              <a:t>one</a:t>
            </a:r>
            <a:r>
              <a:rPr lang="en" sz="1800" dirty="0">
                <a:latin typeface="Aptos (Body)"/>
              </a:rPr>
              <a:t> factor that </a:t>
            </a:r>
            <a:r>
              <a:rPr lang="en" sz="1800" b="1" dirty="0">
                <a:solidFill>
                  <a:srgbClr val="002060"/>
                </a:solidFill>
                <a:latin typeface="Aptos (Body)"/>
              </a:rPr>
              <a:t>informs employee pay decisions</a:t>
            </a:r>
            <a:r>
              <a:rPr lang="en" sz="1800" dirty="0">
                <a:solidFill>
                  <a:srgbClr val="002060"/>
                </a:solidFill>
                <a:latin typeface="Aptos (Body)"/>
              </a:rPr>
              <a:t>.</a:t>
            </a:r>
            <a:endParaRPr sz="1800" dirty="0">
              <a:solidFill>
                <a:srgbClr val="002060"/>
              </a:solidFill>
              <a:latin typeface="Aptos (Body)"/>
            </a:endParaRPr>
          </a:p>
          <a:p>
            <a:pPr marL="457200" lvl="1" indent="0">
              <a:spcBef>
                <a:spcPts val="300"/>
              </a:spcBef>
              <a:buNone/>
            </a:pPr>
            <a:r>
              <a:rPr lang="en" sz="1400" dirty="0">
                <a:latin typeface="Aptos (Body)"/>
              </a:rPr>
              <a:t>These decisions include our </a:t>
            </a:r>
            <a:r>
              <a:rPr lang="en" sz="1400" b="1" dirty="0">
                <a:solidFill>
                  <a:srgbClr val="002060"/>
                </a:solidFill>
                <a:latin typeface="Aptos (Body)"/>
              </a:rPr>
              <a:t>merit budget </a:t>
            </a:r>
            <a:r>
              <a:rPr lang="en" sz="1400" dirty="0">
                <a:latin typeface="Aptos (Body)"/>
              </a:rPr>
              <a:t>and where we set </a:t>
            </a:r>
            <a:r>
              <a:rPr lang="en" sz="1400" b="1" dirty="0">
                <a:solidFill>
                  <a:srgbClr val="002060"/>
                </a:solidFill>
                <a:latin typeface="Aptos (Body)"/>
              </a:rPr>
              <a:t>pay ranges</a:t>
            </a:r>
            <a:r>
              <a:rPr lang="en" sz="1400" dirty="0">
                <a:solidFill>
                  <a:srgbClr val="002060"/>
                </a:solidFill>
                <a:latin typeface="Aptos (Body)"/>
              </a:rPr>
              <a:t>.</a:t>
            </a:r>
            <a:endParaRPr sz="1400" dirty="0">
              <a:solidFill>
                <a:srgbClr val="002060"/>
              </a:solidFill>
              <a:latin typeface="Aptos (Body)"/>
            </a:endParaRPr>
          </a:p>
          <a:p>
            <a:pPr marL="457200" lvl="1" indent="0">
              <a:spcBef>
                <a:spcPts val="300"/>
              </a:spcBef>
              <a:spcAft>
                <a:spcPts val="300"/>
              </a:spcAft>
              <a:buNone/>
            </a:pPr>
            <a:r>
              <a:rPr lang="en" sz="1400" dirty="0">
                <a:latin typeface="Aptos (Body)"/>
              </a:rPr>
              <a:t>It is an important input to these decisions, but not the only variable being considered.</a:t>
            </a:r>
            <a:endParaRPr sz="1400" dirty="0">
              <a:latin typeface="Aptos (Body)"/>
            </a:endParaRPr>
          </a:p>
        </p:txBody>
      </p:sp>
      <p:sp>
        <p:nvSpPr>
          <p:cNvPr id="1224" name="Google Shape;1224;p161"/>
          <p:cNvSpPr/>
          <p:nvPr/>
        </p:nvSpPr>
        <p:spPr>
          <a:xfrm>
            <a:off x="5064873" y="2667050"/>
            <a:ext cx="1345500" cy="1289400"/>
          </a:xfrm>
          <a:prstGeom prst="ellipse">
            <a:avLst/>
          </a:prstGeom>
          <a:solidFill>
            <a:schemeClr val="accent6">
              <a:lumMod val="40000"/>
              <a:lumOff val="60000"/>
            </a:schemeClr>
          </a:solidFill>
          <a:ln>
            <a:noFill/>
          </a:ln>
        </p:spPr>
        <p:txBody>
          <a:bodyPr spcFirstLastPara="1" wrap="square" lIns="91425" tIns="91425" rIns="91425" bIns="91425" anchor="ctr" anchorCtr="0">
            <a:noAutofit/>
          </a:bodyPr>
          <a:lstStyle/>
          <a:p>
            <a:pPr algn="ctr"/>
            <a:r>
              <a:rPr lang="en" sz="1050">
                <a:latin typeface="Aptos (Body)"/>
                <a:ea typeface="DM Sans"/>
                <a:cs typeface="DM Sans"/>
                <a:sym typeface="DM Sans"/>
              </a:rPr>
              <a:t>Financial affordability</a:t>
            </a:r>
            <a:endParaRPr sz="1050">
              <a:latin typeface="Aptos (Body)"/>
              <a:ea typeface="DM Sans"/>
              <a:cs typeface="DM Sans"/>
              <a:sym typeface="DM Sans"/>
            </a:endParaRPr>
          </a:p>
        </p:txBody>
      </p:sp>
      <p:sp>
        <p:nvSpPr>
          <p:cNvPr id="1225" name="Google Shape;1225;p161"/>
          <p:cNvSpPr/>
          <p:nvPr/>
        </p:nvSpPr>
        <p:spPr>
          <a:xfrm>
            <a:off x="6346374" y="2667050"/>
            <a:ext cx="1345500" cy="1289400"/>
          </a:xfrm>
          <a:prstGeom prst="ellipse">
            <a:avLst/>
          </a:prstGeom>
          <a:solidFill>
            <a:schemeClr val="accent4">
              <a:lumMod val="40000"/>
              <a:lumOff val="60000"/>
            </a:schemeClr>
          </a:solidFill>
          <a:ln>
            <a:noFill/>
          </a:ln>
        </p:spPr>
        <p:txBody>
          <a:bodyPr spcFirstLastPara="1" wrap="square" lIns="91425" tIns="91425" rIns="91425" bIns="91425" anchor="ctr" anchorCtr="0">
            <a:noAutofit/>
          </a:bodyPr>
          <a:lstStyle/>
          <a:p>
            <a:pPr algn="ctr"/>
            <a:r>
              <a:rPr lang="en" sz="1100">
                <a:latin typeface="Aptos (Body)"/>
                <a:ea typeface="DM Sans"/>
                <a:cs typeface="DM Sans"/>
                <a:sym typeface="DM Sans"/>
              </a:rPr>
              <a:t>Employer brand and other qualitative factors</a:t>
            </a:r>
            <a:endParaRPr sz="1100">
              <a:latin typeface="Aptos (Body)"/>
              <a:ea typeface="DM Sans"/>
              <a:cs typeface="DM Sans"/>
              <a:sym typeface="DM Sans"/>
            </a:endParaRPr>
          </a:p>
        </p:txBody>
      </p:sp>
      <p:sp>
        <p:nvSpPr>
          <p:cNvPr id="1226" name="Google Shape;1226;p161"/>
          <p:cNvSpPr/>
          <p:nvPr/>
        </p:nvSpPr>
        <p:spPr>
          <a:xfrm>
            <a:off x="3765616" y="2667050"/>
            <a:ext cx="1345500" cy="1289400"/>
          </a:xfrm>
          <a:prstGeom prst="ellipse">
            <a:avLst/>
          </a:prstGeom>
          <a:solidFill>
            <a:schemeClr val="accent5">
              <a:lumMod val="20000"/>
              <a:lumOff val="80000"/>
            </a:schemeClr>
          </a:solidFill>
          <a:ln>
            <a:noFill/>
          </a:ln>
        </p:spPr>
        <p:txBody>
          <a:bodyPr spcFirstLastPara="1" wrap="square" lIns="91425" tIns="91425" rIns="91425" bIns="91425" anchor="ctr" anchorCtr="0">
            <a:noAutofit/>
          </a:bodyPr>
          <a:lstStyle/>
          <a:p>
            <a:pPr algn="ctr"/>
            <a:r>
              <a:rPr lang="en" sz="1100" dirty="0">
                <a:latin typeface="Aptos (Body)"/>
                <a:ea typeface="DM Sans"/>
                <a:cs typeface="DM Sans"/>
                <a:sym typeface="DM Sans"/>
              </a:rPr>
              <a:t>Business perspective on value and need</a:t>
            </a:r>
            <a:endParaRPr sz="1100" dirty="0">
              <a:latin typeface="Aptos (Body)"/>
              <a:ea typeface="DM Sans"/>
              <a:cs typeface="DM Sans"/>
              <a:sym typeface="DM Sans"/>
            </a:endParaRPr>
          </a:p>
        </p:txBody>
      </p:sp>
      <p:sp>
        <p:nvSpPr>
          <p:cNvPr id="1227" name="Google Shape;1227;p161"/>
          <p:cNvSpPr/>
          <p:nvPr/>
        </p:nvSpPr>
        <p:spPr>
          <a:xfrm>
            <a:off x="2425530" y="2667050"/>
            <a:ext cx="1345500" cy="1289400"/>
          </a:xfrm>
          <a:prstGeom prst="ellipse">
            <a:avLst/>
          </a:prstGeom>
          <a:solidFill>
            <a:schemeClr val="accent2">
              <a:lumMod val="40000"/>
              <a:lumOff val="60000"/>
            </a:schemeClr>
          </a:solidFill>
          <a:ln w="9525" cap="flat" cmpd="sng">
            <a:solidFill>
              <a:srgbClr val="374254"/>
            </a:solidFill>
            <a:prstDash val="solid"/>
            <a:round/>
            <a:headEnd type="none" w="sm" len="sm"/>
            <a:tailEnd type="none" w="sm" len="sm"/>
          </a:ln>
        </p:spPr>
        <p:txBody>
          <a:bodyPr spcFirstLastPara="1" wrap="square" lIns="91425" tIns="91425" rIns="91425" bIns="91425" anchor="ctr" anchorCtr="0">
            <a:noAutofit/>
          </a:bodyPr>
          <a:lstStyle/>
          <a:p>
            <a:pPr algn="ctr"/>
            <a:r>
              <a:rPr lang="en" sz="1200">
                <a:latin typeface="Aptos (Body)"/>
                <a:ea typeface="DM Sans"/>
                <a:cs typeface="DM Sans"/>
                <a:sym typeface="DM Sans"/>
              </a:rPr>
              <a:t>Pay position</a:t>
            </a:r>
            <a:endParaRPr sz="1200">
              <a:latin typeface="Aptos (Body)"/>
              <a:ea typeface="DM Sans"/>
              <a:cs typeface="DM Sans"/>
              <a:sym typeface="DM Sans"/>
            </a:endParaRPr>
          </a:p>
        </p:txBody>
      </p:sp>
      <p:sp>
        <p:nvSpPr>
          <p:cNvPr id="1228" name="Google Shape;1228;p161"/>
          <p:cNvSpPr/>
          <p:nvPr/>
        </p:nvSpPr>
        <p:spPr>
          <a:xfrm rot="10800000">
            <a:off x="2519375" y="3954333"/>
            <a:ext cx="4922400" cy="907500"/>
          </a:xfrm>
          <a:prstGeom prst="triangle">
            <a:avLst>
              <a:gd name="adj" fmla="val 50000"/>
            </a:avLst>
          </a:prstGeom>
          <a:solidFill>
            <a:srgbClr val="E2E4EC"/>
          </a:solidFill>
          <a:ln>
            <a:noFill/>
          </a:ln>
        </p:spPr>
        <p:txBody>
          <a:bodyPr spcFirstLastPara="1" wrap="square" lIns="91425" tIns="91425" rIns="91425" bIns="91425" anchor="ctr" anchorCtr="0">
            <a:noAutofit/>
          </a:bodyPr>
          <a:lstStyle/>
          <a:p>
            <a:pPr algn="ctr"/>
            <a:endParaRPr>
              <a:latin typeface="Aptos (Body)"/>
            </a:endParaRPr>
          </a:p>
        </p:txBody>
      </p:sp>
      <p:sp>
        <p:nvSpPr>
          <p:cNvPr id="1229" name="Google Shape;1229;p161"/>
          <p:cNvSpPr/>
          <p:nvPr/>
        </p:nvSpPr>
        <p:spPr>
          <a:xfrm>
            <a:off x="4036613" y="4825349"/>
            <a:ext cx="1887900" cy="629700"/>
          </a:xfrm>
          <a:prstGeom prst="roundRect">
            <a:avLst>
              <a:gd name="adj" fmla="val 16667"/>
            </a:avLst>
          </a:prstGeom>
          <a:solidFill>
            <a:srgbClr val="FFFF00"/>
          </a:solidFill>
          <a:ln>
            <a:noFill/>
          </a:ln>
        </p:spPr>
        <p:txBody>
          <a:bodyPr spcFirstLastPara="1" wrap="square" lIns="91425" tIns="91425" rIns="91425" bIns="91425" anchor="ctr" anchorCtr="0">
            <a:noAutofit/>
          </a:bodyPr>
          <a:lstStyle/>
          <a:p>
            <a:pPr algn="ctr"/>
            <a:r>
              <a:rPr lang="en" sz="1200">
                <a:latin typeface="Aptos (Body)"/>
                <a:ea typeface="DM Sans"/>
                <a:cs typeface="DM Sans"/>
                <a:sym typeface="DM Sans"/>
              </a:rPr>
              <a:t>Decisions</a:t>
            </a:r>
            <a:endParaRPr sz="1200">
              <a:latin typeface="Aptos (Body)"/>
              <a:ea typeface="DM Sans"/>
              <a:cs typeface="DM Sans"/>
              <a:sym typeface="DM Sans"/>
            </a:endParaRPr>
          </a:p>
        </p:txBody>
      </p:sp>
      <p:sp>
        <p:nvSpPr>
          <p:cNvPr id="1230" name="Google Shape;1230;p161"/>
          <p:cNvSpPr txBox="1"/>
          <p:nvPr/>
        </p:nvSpPr>
        <p:spPr>
          <a:xfrm>
            <a:off x="4329576" y="4047341"/>
            <a:ext cx="1439400" cy="299100"/>
          </a:xfrm>
          <a:prstGeom prst="rect">
            <a:avLst/>
          </a:prstGeom>
          <a:noFill/>
          <a:ln>
            <a:noFill/>
          </a:ln>
        </p:spPr>
        <p:txBody>
          <a:bodyPr spcFirstLastPara="1" wrap="square" lIns="91425" tIns="91425" rIns="91425" bIns="91425" anchor="t" anchorCtr="0">
            <a:noAutofit/>
          </a:bodyPr>
          <a:lstStyle/>
          <a:p>
            <a:pPr algn="ctr"/>
            <a:r>
              <a:rPr lang="en" sz="1200">
                <a:latin typeface="Aptos (Body)"/>
                <a:ea typeface="DM Sans"/>
                <a:cs typeface="DM Sans"/>
                <a:sym typeface="DM Sans"/>
              </a:rPr>
              <a:t>Business calibration</a:t>
            </a:r>
            <a:endParaRPr sz="1200">
              <a:latin typeface="Aptos (Body)"/>
              <a:ea typeface="DM Sans"/>
              <a:cs typeface="DM Sans"/>
              <a:sym typeface="DM Sans"/>
            </a:endParaRPr>
          </a:p>
        </p:txBody>
      </p:sp>
      <p:sp>
        <p:nvSpPr>
          <p:cNvPr id="1231" name="Google Shape;1231;p161"/>
          <p:cNvSpPr txBox="1"/>
          <p:nvPr/>
        </p:nvSpPr>
        <p:spPr>
          <a:xfrm>
            <a:off x="936700" y="2668550"/>
            <a:ext cx="1077300" cy="887400"/>
          </a:xfrm>
          <a:prstGeom prst="rect">
            <a:avLst/>
          </a:prstGeom>
          <a:noFill/>
          <a:ln w="9525" cap="flat" cmpd="sng">
            <a:solidFill>
              <a:srgbClr val="374254"/>
            </a:solidFill>
            <a:prstDash val="dash"/>
            <a:round/>
            <a:headEnd type="none" w="sm" len="sm"/>
            <a:tailEnd type="none" w="sm" len="sm"/>
          </a:ln>
        </p:spPr>
        <p:txBody>
          <a:bodyPr spcFirstLastPara="1" wrap="square" lIns="91425" tIns="91425" rIns="91425" bIns="91425" anchor="t" anchorCtr="0">
            <a:noAutofit/>
          </a:bodyPr>
          <a:lstStyle/>
          <a:p>
            <a:pPr algn="ctr"/>
            <a:r>
              <a:rPr lang="en" sz="1200" dirty="0">
                <a:solidFill>
                  <a:srgbClr val="374254"/>
                </a:solidFill>
                <a:latin typeface="Aptos (Body)"/>
                <a:ea typeface="DM Sans"/>
                <a:cs typeface="DM Sans"/>
                <a:sym typeface="DM Sans"/>
              </a:rPr>
              <a:t>Market analysis is the biggest part of this</a:t>
            </a:r>
            <a:endParaRPr sz="1200" dirty="0">
              <a:solidFill>
                <a:srgbClr val="374254"/>
              </a:solidFill>
              <a:latin typeface="Aptos (Body)"/>
              <a:ea typeface="DM Sans"/>
              <a:cs typeface="DM Sans"/>
              <a:sym typeface="DM Sans"/>
            </a:endParaRPr>
          </a:p>
        </p:txBody>
      </p:sp>
      <p:cxnSp>
        <p:nvCxnSpPr>
          <p:cNvPr id="1232" name="Google Shape;1232;p161"/>
          <p:cNvCxnSpPr>
            <a:stCxn id="1231" idx="3"/>
            <a:endCxn id="1227" idx="2"/>
          </p:cNvCxnSpPr>
          <p:nvPr/>
        </p:nvCxnSpPr>
        <p:spPr>
          <a:xfrm>
            <a:off x="2014000" y="3112250"/>
            <a:ext cx="411600" cy="199500"/>
          </a:xfrm>
          <a:prstGeom prst="straightConnector1">
            <a:avLst/>
          </a:prstGeom>
          <a:noFill/>
          <a:ln w="9525" cap="flat" cmpd="sng">
            <a:solidFill>
              <a:srgbClr val="374254"/>
            </a:solidFill>
            <a:prstDash val="dash"/>
            <a:round/>
            <a:headEnd type="none" w="med" len="med"/>
            <a:tailEnd type="triangle" w="med" len="med"/>
          </a:ln>
        </p:spPr>
      </p:cxnSp>
      <p:sp>
        <p:nvSpPr>
          <p:cNvPr id="7" name="Google Shape;86;p8">
            <a:extLst>
              <a:ext uri="{FF2B5EF4-FFF2-40B4-BE49-F238E27FC236}">
                <a16:creationId xmlns:a16="http://schemas.microsoft.com/office/drawing/2014/main" id="{6CFA9394-8253-5AC7-61B5-9188D0CCCAB5}"/>
              </a:ext>
            </a:extLst>
          </p:cNvPr>
          <p:cNvSpPr txBox="1">
            <a:spLocks noGrp="1"/>
          </p:cNvSpPr>
          <p:nvPr>
            <p:ph type="title"/>
          </p:nvPr>
        </p:nvSpPr>
        <p:spPr>
          <a:xfrm>
            <a:off x="18047" y="24385"/>
            <a:ext cx="8248700" cy="415498"/>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SzPts val="1400"/>
              <a:buNone/>
            </a:pPr>
            <a:r>
              <a:rPr lang="en-US" sz="2700" b="1" dirty="0">
                <a:solidFill>
                  <a:srgbClr val="00B0F0"/>
                </a:solidFill>
                <a:latin typeface="Aptos (Body)"/>
                <a:ea typeface="Calibri"/>
                <a:cs typeface="Calibri"/>
                <a:sym typeface="Calibri"/>
              </a:rPr>
              <a:t>Market Analysis Overview</a:t>
            </a:r>
            <a:endParaRPr sz="2700" b="1" dirty="0">
              <a:solidFill>
                <a:srgbClr val="00B0F0"/>
              </a:solidFill>
              <a:latin typeface="Aptos (Body)"/>
              <a:ea typeface="Calibri"/>
              <a:cs typeface="Calibri"/>
              <a:sym typeface="Calibri"/>
            </a:endParaRPr>
          </a:p>
        </p:txBody>
      </p:sp>
      <p:sp>
        <p:nvSpPr>
          <p:cNvPr id="3" name="Google Shape;321;p21">
            <a:extLst>
              <a:ext uri="{FF2B5EF4-FFF2-40B4-BE49-F238E27FC236}">
                <a16:creationId xmlns:a16="http://schemas.microsoft.com/office/drawing/2014/main" id="{B7CA41B0-FE46-9311-FC5F-060133196B91}"/>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4540-3812-EAEB-A4EF-787946DF38A7}"/>
              </a:ext>
            </a:extLst>
          </p:cNvPr>
          <p:cNvSpPr>
            <a:spLocks noGrp="1"/>
          </p:cNvSpPr>
          <p:nvPr>
            <p:ph type="title"/>
          </p:nvPr>
        </p:nvSpPr>
        <p:spPr>
          <a:xfrm>
            <a:off x="482600" y="643467"/>
            <a:ext cx="3687063" cy="4567137"/>
          </a:xfrm>
        </p:spPr>
        <p:txBody>
          <a:bodyPr vert="horz" lIns="91440" tIns="45720" rIns="91440" bIns="45720" rtlCol="0" anchor="b">
            <a:normAutofit/>
          </a:bodyPr>
          <a:lstStyle/>
          <a:p>
            <a:pPr defTabSz="914400">
              <a:lnSpc>
                <a:spcPct val="90000"/>
              </a:lnSpc>
              <a:spcBef>
                <a:spcPct val="0"/>
              </a:spcBef>
            </a:pPr>
            <a:r>
              <a:rPr lang="en-US" sz="3800" dirty="0">
                <a:solidFill>
                  <a:srgbClr val="00B0F0"/>
                </a:solidFill>
                <a:latin typeface="+mj-lt"/>
                <a:ea typeface="+mj-ea"/>
                <a:cs typeface="+mj-cs"/>
              </a:rPr>
              <a:t>METHODOLOGY</a:t>
            </a:r>
          </a:p>
        </p:txBody>
      </p:sp>
      <p:pic>
        <p:nvPicPr>
          <p:cNvPr id="4" name="Picture 3" descr="A blue sky with clouds&#10;&#10;Description automatically generated">
            <a:extLst>
              <a:ext uri="{FF2B5EF4-FFF2-40B4-BE49-F238E27FC236}">
                <a16:creationId xmlns:a16="http://schemas.microsoft.com/office/drawing/2014/main" id="{A2D3C195-9087-0C24-D999-C8DE104B1AD4}"/>
              </a:ext>
            </a:extLst>
          </p:cNvPr>
          <p:cNvPicPr>
            <a:picLocks noChangeAspect="1"/>
          </p:cNvPicPr>
          <p:nvPr/>
        </p:nvPicPr>
        <p:blipFill rotWithShape="1">
          <a:blip r:embed="rId2"/>
          <a:srcRect l="16520" r="18270"/>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2212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4"/>
        <p:cNvGrpSpPr/>
        <p:nvPr/>
      </p:nvGrpSpPr>
      <p:grpSpPr>
        <a:xfrm>
          <a:off x="0" y="0"/>
          <a:ext cx="0" cy="0"/>
          <a:chOff x="0" y="0"/>
          <a:chExt cx="0" cy="0"/>
        </a:xfrm>
      </p:grpSpPr>
      <p:sp>
        <p:nvSpPr>
          <p:cNvPr id="1246" name="Google Shape;1246;p163"/>
          <p:cNvSpPr txBox="1">
            <a:spLocks noGrp="1"/>
          </p:cNvSpPr>
          <p:nvPr>
            <p:ph type="body" idx="1"/>
          </p:nvPr>
        </p:nvSpPr>
        <p:spPr>
          <a:xfrm>
            <a:off x="1335023" y="2268475"/>
            <a:ext cx="5751577" cy="2993700"/>
          </a:xfrm>
          <a:prstGeom prst="rect">
            <a:avLst/>
          </a:prstGeom>
        </p:spPr>
        <p:txBody>
          <a:bodyPr spcFirstLastPara="1" vert="horz" wrap="square" lIns="0" tIns="0" rIns="0" bIns="0" rtlCol="0" anchor="t" anchorCtr="0">
            <a:noAutofit/>
          </a:bodyPr>
          <a:lstStyle/>
          <a:p>
            <a:r>
              <a:rPr lang="en" dirty="0"/>
              <a:t>Our </a:t>
            </a:r>
            <a:r>
              <a:rPr lang="en-US" dirty="0"/>
              <a:t>company peer group (competition for talent)</a:t>
            </a:r>
            <a:endParaRPr dirty="0"/>
          </a:p>
          <a:p>
            <a:r>
              <a:rPr lang="en" dirty="0"/>
              <a:t>Our target pay against market (50</a:t>
            </a:r>
            <a:r>
              <a:rPr lang="en" baseline="30000" dirty="0"/>
              <a:t>th</a:t>
            </a:r>
            <a:r>
              <a:rPr lang="en" dirty="0"/>
              <a:t> P, 65</a:t>
            </a:r>
            <a:r>
              <a:rPr lang="en" baseline="30000" dirty="0"/>
              <a:t>th</a:t>
            </a:r>
            <a:r>
              <a:rPr lang="en" dirty="0"/>
              <a:t> P, 75</a:t>
            </a:r>
            <a:r>
              <a:rPr lang="en" baseline="30000" dirty="0"/>
              <a:t>th</a:t>
            </a:r>
            <a:r>
              <a:rPr lang="en" dirty="0"/>
              <a:t> P…)</a:t>
            </a:r>
            <a:endParaRPr dirty="0"/>
          </a:p>
          <a:p>
            <a:r>
              <a:rPr lang="en" dirty="0"/>
              <a:t>Setting pay ranges based on local cost of labor</a:t>
            </a:r>
            <a:endParaRPr dirty="0"/>
          </a:p>
          <a:p>
            <a:r>
              <a:rPr lang="en" dirty="0"/>
              <a:t>Updating our pay positions regularly</a:t>
            </a:r>
            <a:endParaRPr dirty="0"/>
          </a:p>
          <a:p>
            <a:r>
              <a:rPr lang="en" dirty="0"/>
              <a:t>Pay for performance</a:t>
            </a:r>
            <a:endParaRPr dirty="0"/>
          </a:p>
          <a:p>
            <a:r>
              <a:rPr lang="en" dirty="0"/>
              <a:t>Balancing with affordability and compliance</a:t>
            </a:r>
            <a:endParaRPr dirty="0"/>
          </a:p>
          <a:p>
            <a:pPr marL="0" indent="0">
              <a:spcBef>
                <a:spcPts val="300"/>
              </a:spcBef>
              <a:buNone/>
            </a:pPr>
            <a:endParaRPr dirty="0"/>
          </a:p>
          <a:p>
            <a:pPr marL="0" indent="0">
              <a:spcBef>
                <a:spcPts val="300"/>
              </a:spcBef>
              <a:buNone/>
            </a:pPr>
            <a:r>
              <a:rPr lang="en" dirty="0"/>
              <a:t>We will explore each of these in detail, including implications for our work and comp programs</a:t>
            </a:r>
            <a:endParaRPr dirty="0"/>
          </a:p>
          <a:p>
            <a:pPr marL="0" indent="0">
              <a:spcBef>
                <a:spcPts val="300"/>
              </a:spcBef>
              <a:buNone/>
            </a:pPr>
            <a:endParaRPr sz="1800" dirty="0"/>
          </a:p>
          <a:p>
            <a:pPr marL="0" indent="0">
              <a:spcBef>
                <a:spcPts val="300"/>
              </a:spcBef>
              <a:spcAft>
                <a:spcPts val="300"/>
              </a:spcAft>
              <a:buNone/>
            </a:pPr>
            <a:endParaRPr sz="1800" dirty="0"/>
          </a:p>
        </p:txBody>
      </p:sp>
      <p:sp>
        <p:nvSpPr>
          <p:cNvPr id="1248" name="Google Shape;1248;p163"/>
          <p:cNvSpPr txBox="1">
            <a:spLocks noGrp="1"/>
          </p:cNvSpPr>
          <p:nvPr>
            <p:ph type="subTitle" idx="2"/>
          </p:nvPr>
        </p:nvSpPr>
        <p:spPr>
          <a:xfrm>
            <a:off x="748995" y="1465375"/>
            <a:ext cx="6685077" cy="569400"/>
          </a:xfrm>
          <a:prstGeom prst="rect">
            <a:avLst/>
          </a:prstGeom>
        </p:spPr>
        <p:txBody>
          <a:bodyPr spcFirstLastPara="1" vert="horz" wrap="square" lIns="0" tIns="0" rIns="0" bIns="0" rtlCol="0" anchor="t" anchorCtr="0">
            <a:noAutofit/>
          </a:bodyPr>
          <a:lstStyle/>
          <a:p>
            <a:pPr marL="0" indent="0">
              <a:spcAft>
                <a:spcPts val="1600"/>
              </a:spcAft>
            </a:pPr>
            <a:r>
              <a:rPr lang="en" sz="1800" dirty="0">
                <a:solidFill>
                  <a:srgbClr val="002060"/>
                </a:solidFill>
              </a:rPr>
              <a:t>The key features of our methodology are reflections of our comp philosophy in action, including:</a:t>
            </a:r>
            <a:endParaRPr sz="1800" dirty="0">
              <a:solidFill>
                <a:srgbClr val="002060"/>
              </a:solidFill>
            </a:endParaRPr>
          </a:p>
        </p:txBody>
      </p:sp>
      <p:sp>
        <p:nvSpPr>
          <p:cNvPr id="2" name="Google Shape;86;p8">
            <a:extLst>
              <a:ext uri="{FF2B5EF4-FFF2-40B4-BE49-F238E27FC236}">
                <a16:creationId xmlns:a16="http://schemas.microsoft.com/office/drawing/2014/main" id="{841DBB1A-D270-5726-7857-69FEE1A6318C}"/>
              </a:ext>
            </a:extLst>
          </p:cNvPr>
          <p:cNvSpPr txBox="1">
            <a:spLocks/>
          </p:cNvSpPr>
          <p:nvPr/>
        </p:nvSpPr>
        <p:spPr>
          <a:xfrm>
            <a:off x="18047" y="24385"/>
            <a:ext cx="8248700" cy="415498"/>
          </a:xfrm>
          <a:prstGeom prst="rect">
            <a:avLst/>
          </a:prstGeom>
          <a:noFill/>
          <a:ln>
            <a:noFill/>
          </a:ln>
        </p:spPr>
        <p:txBody>
          <a:bodyPr spcFirstLastPara="1" vert="horz" wrap="square" lIns="0" tIns="0" rIns="0" bIns="0" rtlCol="0" anchor="t" anchorCtr="0">
            <a:spAutoFit/>
          </a:bodyPr>
          <a:lstStyle>
            <a:lvl1pPr lvl="0" algn="l" defTabSz="685800" rtl="0" eaLnBrk="1" latinLnBrk="0" hangingPunct="1">
              <a:lnSpc>
                <a:spcPct val="90000"/>
              </a:lnSpc>
              <a:spcBef>
                <a:spcPts val="0"/>
              </a:spcBef>
              <a:spcAft>
                <a:spcPts val="0"/>
              </a:spcAft>
              <a:buNone/>
              <a:defRPr sz="2000" kern="1200">
                <a:solidFill>
                  <a:schemeClr val="tx1"/>
                </a:solidFill>
                <a:latin typeface="+mj-lt"/>
                <a:ea typeface="+mj-ea"/>
                <a:cs typeface="+mj-cs"/>
              </a:defRPr>
            </a:lvl1pPr>
            <a:lvl2pPr lvl="1" rtl="0">
              <a:spcBef>
                <a:spcPts val="0"/>
              </a:spcBef>
              <a:spcAft>
                <a:spcPts val="0"/>
              </a:spcAft>
              <a:buNone/>
              <a:defRPr sz="2400" b="0"/>
            </a:lvl2pPr>
            <a:lvl3pPr lvl="2" rtl="0">
              <a:spcBef>
                <a:spcPts val="0"/>
              </a:spcBef>
              <a:spcAft>
                <a:spcPts val="0"/>
              </a:spcAft>
              <a:buNone/>
              <a:defRPr sz="2400" b="0"/>
            </a:lvl3pPr>
            <a:lvl4pPr lvl="3" rtl="0">
              <a:spcBef>
                <a:spcPts val="0"/>
              </a:spcBef>
              <a:spcAft>
                <a:spcPts val="0"/>
              </a:spcAft>
              <a:buNone/>
              <a:defRPr sz="2400" b="0"/>
            </a:lvl4pPr>
            <a:lvl5pPr lvl="4" rtl="0">
              <a:spcBef>
                <a:spcPts val="0"/>
              </a:spcBef>
              <a:spcAft>
                <a:spcPts val="0"/>
              </a:spcAft>
              <a:buNone/>
              <a:defRPr sz="2400" b="0"/>
            </a:lvl5pPr>
            <a:lvl6pPr lvl="5" rtl="0">
              <a:spcBef>
                <a:spcPts val="0"/>
              </a:spcBef>
              <a:spcAft>
                <a:spcPts val="0"/>
              </a:spcAft>
              <a:buNone/>
              <a:defRPr sz="2400" b="0"/>
            </a:lvl6pPr>
            <a:lvl7pPr lvl="6" rtl="0">
              <a:spcBef>
                <a:spcPts val="0"/>
              </a:spcBef>
              <a:spcAft>
                <a:spcPts val="0"/>
              </a:spcAft>
              <a:buNone/>
              <a:defRPr sz="2400" b="0"/>
            </a:lvl7pPr>
            <a:lvl8pPr lvl="7" rtl="0">
              <a:spcBef>
                <a:spcPts val="0"/>
              </a:spcBef>
              <a:spcAft>
                <a:spcPts val="0"/>
              </a:spcAft>
              <a:buNone/>
              <a:defRPr sz="2400" b="0"/>
            </a:lvl8pPr>
            <a:lvl9pPr lvl="8" rtl="0">
              <a:spcBef>
                <a:spcPts val="0"/>
              </a:spcBef>
              <a:spcAft>
                <a:spcPts val="0"/>
              </a:spcAft>
              <a:buNone/>
              <a:defRPr sz="2400" b="0"/>
            </a:lvl9pPr>
          </a:lstStyle>
          <a:p>
            <a:pPr marL="12700">
              <a:lnSpc>
                <a:spcPct val="100000"/>
              </a:lnSpc>
              <a:buSzPts val="1400"/>
            </a:pPr>
            <a:r>
              <a:rPr lang="en-US" sz="2700" b="1" dirty="0">
                <a:solidFill>
                  <a:srgbClr val="00B0F0"/>
                </a:solidFill>
                <a:latin typeface="Aptos (Body)"/>
                <a:ea typeface="Calibri"/>
                <a:cs typeface="Calibri"/>
                <a:sym typeface="Calibri"/>
              </a:rPr>
              <a:t>COMP PHILOSOPHY IN ACTION</a:t>
            </a:r>
          </a:p>
        </p:txBody>
      </p:sp>
      <p:sp>
        <p:nvSpPr>
          <p:cNvPr id="5" name="Google Shape;321;p21">
            <a:extLst>
              <a:ext uri="{FF2B5EF4-FFF2-40B4-BE49-F238E27FC236}">
                <a16:creationId xmlns:a16="http://schemas.microsoft.com/office/drawing/2014/main" id="{C146D427-395B-761C-5AE2-B60FE0B249E6}"/>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165"/>
          <p:cNvSpPr txBox="1">
            <a:spLocks noGrp="1"/>
          </p:cNvSpPr>
          <p:nvPr>
            <p:ph type="sldNum" idx="12"/>
          </p:nvPr>
        </p:nvSpPr>
        <p:spPr>
          <a:xfrm>
            <a:off x="8198450" y="5495875"/>
            <a:ext cx="548700" cy="247500"/>
          </a:xfrm>
          <a:prstGeom prst="rect">
            <a:avLst/>
          </a:prstGeom>
        </p:spPr>
        <p:txBody>
          <a:bodyPr spcFirstLastPara="1" vert="horz" wrap="square" lIns="0" tIns="0" rIns="0" bIns="0" rtlCol="0" anchor="b" anchorCtr="0">
            <a:noAutofit/>
          </a:bodyPr>
          <a:lstStyle/>
          <a:p>
            <a:fld id="{00000000-1234-1234-1234-123412341234}" type="slidenum">
              <a:rPr lang="en">
                <a:solidFill>
                  <a:srgbClr val="FFFFFF"/>
                </a:solidFill>
                <a:latin typeface="DM Sans"/>
                <a:ea typeface="DM Sans"/>
                <a:cs typeface="DM Sans"/>
                <a:sym typeface="DM Sans"/>
              </a:rPr>
              <a:pPr/>
              <a:t>9</a:t>
            </a:fld>
            <a:endParaRPr>
              <a:solidFill>
                <a:srgbClr val="FFFFFF"/>
              </a:solidFill>
              <a:latin typeface="DM Sans"/>
              <a:ea typeface="DM Sans"/>
              <a:cs typeface="DM Sans"/>
              <a:sym typeface="DM Sans"/>
            </a:endParaRPr>
          </a:p>
        </p:txBody>
      </p:sp>
      <p:sp>
        <p:nvSpPr>
          <p:cNvPr id="1274" name="Google Shape;1274;p165"/>
          <p:cNvSpPr txBox="1">
            <a:spLocks noGrp="1"/>
          </p:cNvSpPr>
          <p:nvPr>
            <p:ph type="body" idx="1"/>
          </p:nvPr>
        </p:nvSpPr>
        <p:spPr>
          <a:xfrm>
            <a:off x="401625" y="2170346"/>
            <a:ext cx="3851100" cy="2517300"/>
          </a:xfrm>
          <a:prstGeom prst="rect">
            <a:avLst/>
          </a:prstGeom>
        </p:spPr>
        <p:txBody>
          <a:bodyPr spcFirstLastPara="1" vert="horz" wrap="square" lIns="0" tIns="0" rIns="0" bIns="0" rtlCol="0" anchor="t" anchorCtr="0">
            <a:noAutofit/>
          </a:bodyPr>
          <a:lstStyle/>
          <a:p>
            <a:pPr marL="0" indent="0">
              <a:buNone/>
            </a:pPr>
            <a:r>
              <a:rPr lang="en" dirty="0"/>
              <a:t>We evaluate and set pay based on </a:t>
            </a:r>
            <a:r>
              <a:rPr lang="en-US" b="1" dirty="0">
                <a:solidFill>
                  <a:srgbClr val="002060"/>
                </a:solidFill>
              </a:rPr>
              <a:t>geo tier locations, job levels, and job families. </a:t>
            </a:r>
            <a:endParaRPr dirty="0"/>
          </a:p>
          <a:p>
            <a:pPr marL="0" indent="0">
              <a:spcBef>
                <a:spcPts val="300"/>
              </a:spcBef>
              <a:buNone/>
            </a:pPr>
            <a:endParaRPr dirty="0"/>
          </a:p>
          <a:p>
            <a:pPr marL="0" indent="0">
              <a:spcBef>
                <a:spcPts val="300"/>
              </a:spcBef>
              <a:spcAft>
                <a:spcPts val="300"/>
              </a:spcAft>
              <a:buNone/>
            </a:pPr>
            <a:r>
              <a:rPr lang="en" dirty="0"/>
              <a:t>We budget salary structures based on </a:t>
            </a:r>
            <a:r>
              <a:rPr lang="en" b="1" dirty="0">
                <a:solidFill>
                  <a:srgbClr val="002060"/>
                </a:solidFill>
              </a:rPr>
              <a:t>cost of labor. </a:t>
            </a:r>
            <a:r>
              <a:rPr lang="en" dirty="0"/>
              <a:t>We keep an eye on cost of living-and consumer price index (inflation) data  during year end merit planning cycles. </a:t>
            </a:r>
            <a:endParaRPr dirty="0"/>
          </a:p>
        </p:txBody>
      </p:sp>
      <p:sp>
        <p:nvSpPr>
          <p:cNvPr id="1275" name="Google Shape;1275;p165"/>
          <p:cNvSpPr txBox="1">
            <a:spLocks noGrp="1"/>
          </p:cNvSpPr>
          <p:nvPr>
            <p:ph type="sldNum" idx="3"/>
          </p:nvPr>
        </p:nvSpPr>
        <p:spPr>
          <a:xfrm>
            <a:off x="8198450" y="5495875"/>
            <a:ext cx="548700" cy="247500"/>
          </a:xfrm>
          <a:prstGeom prst="rect">
            <a:avLst/>
          </a:prstGeom>
        </p:spPr>
        <p:txBody>
          <a:bodyPr spcFirstLastPara="1" vert="horz" wrap="square" lIns="0" tIns="0" rIns="0" bIns="0" rtlCol="0" anchor="b" anchorCtr="0">
            <a:noAutofit/>
          </a:bodyPr>
          <a:lstStyle/>
          <a:p>
            <a:fld id="{00000000-1234-1234-1234-123412341234}" type="slidenum">
              <a:rPr lang="en">
                <a:solidFill>
                  <a:srgbClr val="FFFFFF"/>
                </a:solidFill>
              </a:rPr>
              <a:pPr/>
              <a:t>9</a:t>
            </a:fld>
            <a:endParaRPr>
              <a:solidFill>
                <a:srgbClr val="FFFFFF"/>
              </a:solidFill>
            </a:endParaRPr>
          </a:p>
        </p:txBody>
      </p:sp>
      <p:pic>
        <p:nvPicPr>
          <p:cNvPr id="1277" name="Google Shape;1277;p165"/>
          <p:cNvPicPr preferRelativeResize="0"/>
          <p:nvPr/>
        </p:nvPicPr>
        <p:blipFill>
          <a:blip r:embed="rId3">
            <a:alphaModFix/>
          </a:blip>
          <a:stretch>
            <a:fillRect/>
          </a:stretch>
        </p:blipFill>
        <p:spPr>
          <a:xfrm>
            <a:off x="4584963" y="2054988"/>
            <a:ext cx="4396826" cy="2748016"/>
          </a:xfrm>
          <a:prstGeom prst="rect">
            <a:avLst/>
          </a:prstGeom>
          <a:noFill/>
          <a:ln>
            <a:noFill/>
          </a:ln>
        </p:spPr>
      </p:pic>
      <p:sp>
        <p:nvSpPr>
          <p:cNvPr id="2" name="Google Shape;86;p8">
            <a:extLst>
              <a:ext uri="{FF2B5EF4-FFF2-40B4-BE49-F238E27FC236}">
                <a16:creationId xmlns:a16="http://schemas.microsoft.com/office/drawing/2014/main" id="{FBEB7CA2-6B74-D4F7-1287-6BCF6FD68A06}"/>
              </a:ext>
            </a:extLst>
          </p:cNvPr>
          <p:cNvSpPr txBox="1">
            <a:spLocks/>
          </p:cNvSpPr>
          <p:nvPr/>
        </p:nvSpPr>
        <p:spPr>
          <a:xfrm>
            <a:off x="18047" y="24385"/>
            <a:ext cx="8248700" cy="415498"/>
          </a:xfrm>
          <a:prstGeom prst="rect">
            <a:avLst/>
          </a:prstGeom>
          <a:noFill/>
          <a:ln>
            <a:noFill/>
          </a:ln>
        </p:spPr>
        <p:txBody>
          <a:bodyPr spcFirstLastPara="1" vert="horz" wrap="square" lIns="0" tIns="0" rIns="0" bIns="0" rtlCol="0" anchor="t" anchorCtr="0">
            <a:spAutoFit/>
          </a:bodyPr>
          <a:lstStyle>
            <a:lvl1pPr lvl="0" algn="l" defTabSz="685800" rtl="0" eaLnBrk="1" latinLnBrk="0" hangingPunct="1">
              <a:lnSpc>
                <a:spcPct val="90000"/>
              </a:lnSpc>
              <a:spcBef>
                <a:spcPts val="0"/>
              </a:spcBef>
              <a:spcAft>
                <a:spcPts val="0"/>
              </a:spcAft>
              <a:buNone/>
              <a:defRPr sz="2000" kern="1200">
                <a:solidFill>
                  <a:schemeClr val="tx1"/>
                </a:solidFill>
                <a:latin typeface="+mj-lt"/>
                <a:ea typeface="+mj-ea"/>
                <a:cs typeface="+mj-cs"/>
              </a:defRPr>
            </a:lvl1pPr>
            <a:lvl2pPr lvl="1" rtl="0">
              <a:spcBef>
                <a:spcPts val="0"/>
              </a:spcBef>
              <a:spcAft>
                <a:spcPts val="0"/>
              </a:spcAft>
              <a:buNone/>
              <a:defRPr sz="2400" b="0"/>
            </a:lvl2pPr>
            <a:lvl3pPr lvl="2" rtl="0">
              <a:spcBef>
                <a:spcPts val="0"/>
              </a:spcBef>
              <a:spcAft>
                <a:spcPts val="0"/>
              </a:spcAft>
              <a:buNone/>
              <a:defRPr sz="2400" b="0"/>
            </a:lvl3pPr>
            <a:lvl4pPr lvl="3" rtl="0">
              <a:spcBef>
                <a:spcPts val="0"/>
              </a:spcBef>
              <a:spcAft>
                <a:spcPts val="0"/>
              </a:spcAft>
              <a:buNone/>
              <a:defRPr sz="2400" b="0"/>
            </a:lvl4pPr>
            <a:lvl5pPr lvl="4" rtl="0">
              <a:spcBef>
                <a:spcPts val="0"/>
              </a:spcBef>
              <a:spcAft>
                <a:spcPts val="0"/>
              </a:spcAft>
              <a:buNone/>
              <a:defRPr sz="2400" b="0"/>
            </a:lvl5pPr>
            <a:lvl6pPr lvl="5" rtl="0">
              <a:spcBef>
                <a:spcPts val="0"/>
              </a:spcBef>
              <a:spcAft>
                <a:spcPts val="0"/>
              </a:spcAft>
              <a:buNone/>
              <a:defRPr sz="2400" b="0"/>
            </a:lvl6pPr>
            <a:lvl7pPr lvl="6" rtl="0">
              <a:spcBef>
                <a:spcPts val="0"/>
              </a:spcBef>
              <a:spcAft>
                <a:spcPts val="0"/>
              </a:spcAft>
              <a:buNone/>
              <a:defRPr sz="2400" b="0"/>
            </a:lvl7pPr>
            <a:lvl8pPr lvl="7" rtl="0">
              <a:spcBef>
                <a:spcPts val="0"/>
              </a:spcBef>
              <a:spcAft>
                <a:spcPts val="0"/>
              </a:spcAft>
              <a:buNone/>
              <a:defRPr sz="2400" b="0"/>
            </a:lvl8pPr>
            <a:lvl9pPr lvl="8" rtl="0">
              <a:spcBef>
                <a:spcPts val="0"/>
              </a:spcBef>
              <a:spcAft>
                <a:spcPts val="0"/>
              </a:spcAft>
              <a:buNone/>
              <a:defRPr sz="2400" b="0"/>
            </a:lvl9pPr>
          </a:lstStyle>
          <a:p>
            <a:pPr marL="12700">
              <a:lnSpc>
                <a:spcPct val="100000"/>
              </a:lnSpc>
              <a:buSzPts val="1400"/>
            </a:pPr>
            <a:r>
              <a:rPr lang="en-US" sz="2700" b="1" dirty="0">
                <a:solidFill>
                  <a:srgbClr val="00B0F0"/>
                </a:solidFill>
                <a:latin typeface="Aptos (Body)"/>
                <a:ea typeface="Calibri"/>
                <a:cs typeface="Calibri"/>
                <a:sym typeface="Calibri"/>
              </a:rPr>
              <a:t>COST OF LABOR</a:t>
            </a:r>
          </a:p>
        </p:txBody>
      </p:sp>
      <p:sp>
        <p:nvSpPr>
          <p:cNvPr id="4" name="Google Shape;321;p21">
            <a:extLst>
              <a:ext uri="{FF2B5EF4-FFF2-40B4-BE49-F238E27FC236}">
                <a16:creationId xmlns:a16="http://schemas.microsoft.com/office/drawing/2014/main" id="{9FFACA84-C3CE-D41A-27DC-2E77CC000158}"/>
              </a:ext>
            </a:extLst>
          </p:cNvPr>
          <p:cNvSpPr txBox="1"/>
          <p:nvPr/>
        </p:nvSpPr>
        <p:spPr>
          <a:xfrm>
            <a:off x="51605" y="6504650"/>
            <a:ext cx="2298403" cy="276959"/>
          </a:xfrm>
          <a:prstGeom prst="rect">
            <a:avLst/>
          </a:prstGeom>
          <a:solidFill>
            <a:schemeClr val="bg1"/>
          </a:solid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200" i="1" u="none" strike="noStrike" cap="none" dirty="0">
                <a:solidFill>
                  <a:srgbClr val="FFFF00"/>
                </a:solidFill>
                <a:highlight>
                  <a:srgbClr val="0000FF"/>
                </a:highlight>
                <a:latin typeface="Arial"/>
                <a:ea typeface="Arial"/>
                <a:cs typeface="Arial"/>
                <a:sym typeface="Arial"/>
              </a:rPr>
              <a:t>For Illustration Purposes </a:t>
            </a:r>
            <a:r>
              <a:rPr lang="en-US" sz="1200" i="1" dirty="0">
                <a:solidFill>
                  <a:srgbClr val="FFFF00"/>
                </a:solidFill>
                <a:highlight>
                  <a:srgbClr val="0000FF"/>
                </a:highlight>
                <a:latin typeface="Arial"/>
                <a:ea typeface="Arial"/>
                <a:cs typeface="Arial"/>
                <a:sym typeface="Arial"/>
              </a:rPr>
              <a:t>O</a:t>
            </a:r>
            <a:r>
              <a:rPr lang="en-US" sz="1200" i="1" u="none" strike="noStrike" cap="none" dirty="0">
                <a:solidFill>
                  <a:srgbClr val="FFFF00"/>
                </a:solidFill>
                <a:highlight>
                  <a:srgbClr val="0000FF"/>
                </a:highlight>
                <a:latin typeface="Arial"/>
                <a:ea typeface="Arial"/>
                <a:cs typeface="Arial"/>
                <a:sym typeface="Arial"/>
              </a:rPr>
              <a:t>nly*</a:t>
            </a:r>
            <a:endParaRPr sz="1200" i="0" u="none" strike="noStrike" cap="none" dirty="0">
              <a:solidFill>
                <a:srgbClr val="FFFF00"/>
              </a:solidFill>
              <a:highlight>
                <a:srgbClr val="0000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1976</Words>
  <Application>Microsoft Office PowerPoint</Application>
  <PresentationFormat>On-screen Show (4:3)</PresentationFormat>
  <Paragraphs>186</Paragraphs>
  <Slides>25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(Body)</vt:lpstr>
      <vt:lpstr>Aptos Display</vt:lpstr>
      <vt:lpstr>Arial</vt:lpstr>
      <vt:lpstr>Calibri</vt:lpstr>
      <vt:lpstr>DM Sans</vt:lpstr>
      <vt:lpstr>Questrial</vt:lpstr>
      <vt:lpstr>Office Theme</vt:lpstr>
      <vt:lpstr>PowerPoint Presentation</vt:lpstr>
      <vt:lpstr>Agenda</vt:lpstr>
      <vt:lpstr>PowerPoint Presentation</vt:lpstr>
      <vt:lpstr>MA OVERVIEW</vt:lpstr>
      <vt:lpstr>Market Analysis Overview</vt:lpstr>
      <vt:lpstr>Market Analysis Overview</vt:lpstr>
      <vt:lpstr>METHODOLOGY</vt:lpstr>
      <vt:lpstr>PowerPoint Presentation</vt:lpstr>
      <vt:lpstr>PowerPoint Presentation</vt:lpstr>
      <vt:lpstr>PowerPoint Presentation</vt:lpstr>
      <vt:lpstr>PowerPoint Presentation</vt:lpstr>
      <vt:lpstr>BUDGET ALLOCATION</vt:lpstr>
      <vt:lpstr>PowerPoint Presentation</vt:lpstr>
      <vt:lpstr>What Comp Team Will Be Sharing With HRBPs</vt:lpstr>
      <vt:lpstr>PowerPoint Presentation</vt:lpstr>
      <vt:lpstr>PowerPoint Presentation</vt:lpstr>
      <vt:lpstr>PowerPoint Presentation</vt:lpstr>
      <vt:lpstr>APPENDIX</vt:lpstr>
      <vt:lpstr>SUPPLY and DEMAND</vt:lpstr>
      <vt:lpstr>Surveys Participation</vt:lpstr>
      <vt:lpstr>Selecting Surveys</vt:lpstr>
      <vt:lpstr>Comp Key Terms</vt:lpstr>
      <vt:lpstr>Comp Key Terms</vt:lpstr>
      <vt:lpstr>Common FAQs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KAREY WONG</dc:creator>
  <cp:lastModifiedBy>KAREY WONG</cp:lastModifiedBy>
  <cp:revision>17</cp:revision>
  <dcterms:modified xsi:type="dcterms:W3CDTF">2025-06-06T03:26:59Z</dcterms:modified>
</cp:coreProperties>
</file>