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72" r:id="rId2"/>
    <p:sldId id="274" r:id="rId3"/>
    <p:sldId id="276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7mvz1bHk7y8wKRfT/MffeeS9O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D67FE-EFC5-4561-8E99-EDD34DD007F1}" v="3" dt="2025-05-04T21:16:11.335"/>
    <p1510:client id="{DC3BB472-E7DC-4C0F-8EF4-63A075E52205}" v="22" dt="2025-05-04T20:59:06.644"/>
  </p1510:revLst>
</p1510:revInfo>
</file>

<file path=ppt/tableStyles.xml><?xml version="1.0" encoding="utf-8"?>
<a:tblStyleLst xmlns:a="http://schemas.openxmlformats.org/drawingml/2006/main" def="{C913F488-7681-4DB7-8040-5E3C6858C2E7}">
  <a:tblStyle styleId="{C913F488-7681-4DB7-8040-5E3C6858C2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A4B7C7-9FA2-4DEC-8033-79CF2A5A3399}" styleName="Table_1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6EA"/>
          </a:solidFill>
        </a:fill>
      </a:tcStyle>
    </a:wholeTbl>
    <a:band1H>
      <a:tcTxStyle/>
      <a:tcStyle>
        <a:tcBdr/>
        <a:fill>
          <a:solidFill>
            <a:srgbClr val="E4CAD2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4CAD2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801" autoAdjust="0"/>
  </p:normalViewPr>
  <p:slideViewPr>
    <p:cSldViewPr snapToGrid="0">
      <p:cViewPr varScale="1">
        <p:scale>
          <a:sx n="148" d="100"/>
          <a:sy n="148" d="100"/>
        </p:scale>
        <p:origin x="7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36" Type="http://schemas.microsoft.com/office/2015/10/relationships/revisionInfo" Target="revisionInfo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2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4DC0A-40D1-0C1A-44FD-F969AB1C8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3C8213-BB2D-C6F9-99FA-1F1B27AE6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D1E47-65FE-AC56-5CAC-5FC1A76A19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F005A-41DB-8D84-97A8-64EFAEB1A1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3005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C4711-FE44-A497-191F-3C520841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F37C4-8217-851E-8F67-4FA4ADB42B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64582B-D455-E24B-E580-44ED8ECE0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7C586-60E0-8AEA-4617-4E20C76465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233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9"/>
          <p:cNvSpPr txBox="1">
            <a:spLocks noGrp="1"/>
          </p:cNvSpPr>
          <p:nvPr>
            <p:ph type="title"/>
          </p:nvPr>
        </p:nvSpPr>
        <p:spPr>
          <a:xfrm>
            <a:off x="1077773" y="490386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body" idx="1"/>
          </p:nvPr>
        </p:nvSpPr>
        <p:spPr>
          <a:xfrm>
            <a:off x="812800" y="1614367"/>
            <a:ext cx="10199100" cy="44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Font typeface="Courier New"/>
              <a:buChar char="o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⮚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Font typeface="Noto Sans Symbols"/>
              <a:buChar char="❑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7" name="Google Shape;37;p3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6BB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9"/>
          <p:cNvSpPr txBox="1">
            <a:spLocks noGrp="1"/>
          </p:cNvSpPr>
          <p:nvPr>
            <p:ph type="ftr" idx="11"/>
          </p:nvPr>
        </p:nvSpPr>
        <p:spPr>
          <a:xfrm>
            <a:off x="4439835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6BB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9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39"/>
          <p:cNvSpPr txBox="1"/>
          <p:nvPr/>
        </p:nvSpPr>
        <p:spPr>
          <a:xfrm>
            <a:off x="190762" y="6381333"/>
            <a:ext cx="260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F6B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2025 CompAI LLC. All rights reserved.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49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4" name="Google Shape;194;p49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5" name="Google Shape;195;p49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6" name="Google Shape;196;p49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7" name="Google Shape;197;p49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8" name="Google Shape;198;p49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199" name="Google Shape;199;p49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0" name="Google Shape;200;p49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1" name="Google Shape;201;p4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49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49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4" name="Google Shape;204;p49" descr="A close-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50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50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09" name="Google Shape;209;p50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50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50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12" name="Google Shape;212;p50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50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50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15" name="Google Shape;215;p50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50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50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5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50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1" name="Google Shape;221;p50" descr="A close-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body" idx="1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❑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51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51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5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30" name="Google Shape;230;p5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5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5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5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52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52"/>
            <p:cNvSpPr/>
            <p:nvPr/>
          </p:nvSpPr>
          <p:spPr>
            <a:xfrm rot="5101739">
              <a:off x="6294738" y="4577733"/>
              <a:ext cx="3299410" cy="44093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52"/>
            <p:cNvSpPr/>
            <p:nvPr/>
          </p:nvSpPr>
          <p:spPr>
            <a:xfrm rot="5400000">
              <a:off x="4449229" y="2801723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9" name="Google Shape;239;p52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40" name="Google Shape;240;p52"/>
          <p:cNvSpPr txBox="1">
            <a:spLocks noGrp="1"/>
          </p:cNvSpPr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52"/>
          <p:cNvSpPr txBox="1">
            <a:spLocks noGrp="1"/>
          </p:cNvSpPr>
          <p:nvPr>
            <p:ph type="body" idx="1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❑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2" name="Google Shape;242;p5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52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5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52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3" name="Google Shape;43;p4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4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0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0"/>
            <p:cNvSpPr/>
            <p:nvPr/>
          </p:nvSpPr>
          <p:spPr>
            <a:xfrm rot="-5400000">
              <a:off x="3787243" y="2801717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51" name="Google Shape;51;p40"/>
            <p:cNvSpPr/>
            <p:nvPr/>
          </p:nvSpPr>
          <p:spPr>
            <a:xfrm rot="-5677505">
              <a:off x="4698346" y="1826074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0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3" name="Google Shape;53;p40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40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40"/>
          <p:cNvSpPr txBox="1"/>
          <p:nvPr/>
        </p:nvSpPr>
        <p:spPr>
          <a:xfrm>
            <a:off x="3891980" y="6423836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7F6B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private companies' Manufacturing – Private &amp; Confidential 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1"/>
          <p:cNvSpPr txBox="1">
            <a:spLocks noGrp="1"/>
          </p:cNvSpPr>
          <p:nvPr>
            <p:ph type="title"/>
          </p:nvPr>
        </p:nvSpPr>
        <p:spPr>
          <a:xfrm>
            <a:off x="1077773" y="490386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❑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❑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41"/>
          <p:cNvSpPr txBox="1">
            <a:spLocks noGrp="1"/>
          </p:cNvSpPr>
          <p:nvPr>
            <p:ph type="ftr" idx="11"/>
          </p:nvPr>
        </p:nvSpPr>
        <p:spPr>
          <a:xfrm>
            <a:off x="3931839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7F6BB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2"/>
          <p:cNvSpPr txBox="1">
            <a:spLocks noGrp="1"/>
          </p:cNvSpPr>
          <p:nvPr>
            <p:ph type="title"/>
          </p:nvPr>
        </p:nvSpPr>
        <p:spPr>
          <a:xfrm>
            <a:off x="1077773" y="490386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o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⮚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❑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o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•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⮚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❑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72" name="Google Shape;72;p4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2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4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97" name="Google Shape;97;p4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4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4"/>
            <p:cNvSpPr/>
            <p:nvPr/>
          </p:nvSpPr>
          <p:spPr>
            <a:xfrm rot="-5677505">
              <a:off x="4203588" y="1826074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4"/>
            <p:cNvSpPr/>
            <p:nvPr/>
          </p:nvSpPr>
          <p:spPr>
            <a:xfrm rot="-5400000">
              <a:off x="3295431" y="2801718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06" name="Google Shape;106;p44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07" name="Google Shape;107;p44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44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09" name="Google Shape;109;p4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4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4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4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4" name="Google Shape;114;p44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17" name="Google Shape;117;p4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5"/>
            <p:cNvSpPr/>
            <p:nvPr/>
          </p:nvSpPr>
          <p:spPr>
            <a:xfrm rot="10371517">
              <a:off x="263779" y="4438261"/>
              <a:ext cx="3299395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5" name="Google Shape;125;p4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26" name="Google Shape;126;p45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7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28" name="Google Shape;128;p45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5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3" name="Google Shape;133;p45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4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36" name="Google Shape;136;p4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6"/>
            <p:cNvSpPr/>
            <p:nvPr/>
          </p:nvSpPr>
          <p:spPr>
            <a:xfrm rot="-589939">
              <a:off x="8490949" y="2714870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6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4" name="Google Shape;144;p46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5" name="Google Shape;145;p46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6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47" name="Google Shape;147;p4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6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6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1" name="Google Shape;151;p46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47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54" name="Google Shape;154;p4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7"/>
            <p:cNvSpPr/>
            <p:nvPr/>
          </p:nvSpPr>
          <p:spPr>
            <a:xfrm rot="-589939">
              <a:off x="8490949" y="4185113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7"/>
            <p:cNvSpPr/>
            <p:nvPr/>
          </p:nvSpPr>
          <p:spPr>
            <a:xfrm>
              <a:off x="455612" y="4241801"/>
              <a:ext cx="11277600" cy="23371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2" name="Google Shape;162;p47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3" name="Google Shape;163;p47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4" name="Google Shape;164;p47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5" name="Google Shape;165;p47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47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7" name="Google Shape;167;p47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68" name="Google Shape;168;p4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47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4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7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47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4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75" name="Google Shape;175;p4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8"/>
            <p:cNvSpPr/>
            <p:nvPr/>
          </p:nvSpPr>
          <p:spPr>
            <a:xfrm rot="-589939">
              <a:off x="8490949" y="4193579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8"/>
            <p:cNvSpPr/>
            <p:nvPr/>
          </p:nvSpPr>
          <p:spPr>
            <a:xfrm>
              <a:off x="455612" y="4241801"/>
              <a:ext cx="11277600" cy="23371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" name="Google Shape;183;p48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4" name="Google Shape;184;p48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48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4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48"/>
          <p:cNvSpPr txBox="1">
            <a:spLocks noGrp="1"/>
          </p:cNvSpPr>
          <p:nvPr>
            <p:ph type="ftr" idx="11"/>
          </p:nvPr>
        </p:nvSpPr>
        <p:spPr>
          <a:xfrm>
            <a:off x="3605762" y="6401709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4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48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0" name="Google Shape;190;p48" descr="A close-up of a 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6826" y="530439"/>
            <a:ext cx="1154940" cy="36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7"/>
          <p:cNvGrpSpPr/>
          <p:nvPr/>
        </p:nvGrpSpPr>
        <p:grpSpPr>
          <a:xfrm>
            <a:off x="-101600" y="0"/>
            <a:ext cx="12192011" cy="6856413"/>
            <a:chOff x="0" y="1587"/>
            <a:chExt cx="12192011" cy="6856413"/>
          </a:xfrm>
        </p:grpSpPr>
        <p:sp>
          <p:nvSpPr>
            <p:cNvPr id="11" name="Google Shape;11;p37"/>
            <p:cNvSpPr/>
            <p:nvPr/>
          </p:nvSpPr>
          <p:spPr>
            <a:xfrm>
              <a:off x="884518" y="478234"/>
              <a:ext cx="10229700" cy="767700"/>
            </a:xfrm>
            <a:prstGeom prst="rect">
              <a:avLst/>
            </a:prstGeom>
            <a:blipFill rotWithShape="1">
              <a:blip r:embed="rId1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3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3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3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37"/>
            <p:cNvSpPr/>
            <p:nvPr/>
          </p:nvSpPr>
          <p:spPr>
            <a:xfrm rot="-589939">
              <a:off x="8409412" y="846445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7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9" name="Google Shape;19;p37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0" name="Google Shape;20;p37"/>
          <p:cNvSpPr txBox="1">
            <a:spLocks noGrp="1"/>
          </p:cNvSpPr>
          <p:nvPr>
            <p:ph type="title"/>
          </p:nvPr>
        </p:nvSpPr>
        <p:spPr>
          <a:xfrm>
            <a:off x="1077773" y="490386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1"/>
          </p:nvPr>
        </p:nvSpPr>
        <p:spPr>
          <a:xfrm>
            <a:off x="782918" y="1544896"/>
            <a:ext cx="10229700" cy="44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Arial"/>
              <a:buChar char="•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⮚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❑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6BB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3" name="Google Shape;23;p37"/>
          <p:cNvSpPr/>
          <p:nvPr/>
        </p:nvSpPr>
        <p:spPr>
          <a:xfrm>
            <a:off x="10437812" y="265830"/>
            <a:ext cx="457200" cy="877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sldNum" idx="12"/>
          </p:nvPr>
        </p:nvSpPr>
        <p:spPr>
          <a:xfrm>
            <a:off x="10352540" y="366091"/>
            <a:ext cx="660000" cy="6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37"/>
          <p:cNvSpPr txBox="1"/>
          <p:nvPr/>
        </p:nvSpPr>
        <p:spPr>
          <a:xfrm>
            <a:off x="190762" y="6381333"/>
            <a:ext cx="26007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rgbClr val="7F6BB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© 2025 CompAI LLC. All rights reserved.</a:t>
            </a:r>
            <a:endParaRPr/>
          </a:p>
        </p:txBody>
      </p:sp>
      <p:sp>
        <p:nvSpPr>
          <p:cNvPr id="26" name="Google Shape;26;p37"/>
          <p:cNvSpPr txBox="1">
            <a:spLocks noGrp="1"/>
          </p:cNvSpPr>
          <p:nvPr>
            <p:ph type="ftr" idx="11"/>
          </p:nvPr>
        </p:nvSpPr>
        <p:spPr>
          <a:xfrm>
            <a:off x="3931839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6BB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2EFF-8770-262A-86FE-E9545187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640612" cy="759042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Comparison of Financial Metrics for LTIP Performance Payouts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7F56A-1742-4ED4-CA2D-6E3FB326D4F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D6E25F-AC5C-DAE0-916C-5A019E9B7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454878"/>
              </p:ext>
            </p:extLst>
          </p:nvPr>
        </p:nvGraphicFramePr>
        <p:xfrm>
          <a:off x="817911" y="1708626"/>
          <a:ext cx="8368602" cy="4347246"/>
        </p:xfrm>
        <a:graphic>
          <a:graphicData uri="http://schemas.openxmlformats.org/drawingml/2006/table">
            <a:tbl>
              <a:tblPr/>
              <a:tblGrid>
                <a:gridCol w="1147847">
                  <a:extLst>
                    <a:ext uri="{9D8B030D-6E8A-4147-A177-3AD203B41FA5}">
                      <a16:colId xmlns:a16="http://schemas.microsoft.com/office/drawing/2014/main" val="3266501298"/>
                    </a:ext>
                  </a:extLst>
                </a:gridCol>
                <a:gridCol w="1966175">
                  <a:extLst>
                    <a:ext uri="{9D8B030D-6E8A-4147-A177-3AD203B41FA5}">
                      <a16:colId xmlns:a16="http://schemas.microsoft.com/office/drawing/2014/main" val="506661734"/>
                    </a:ext>
                  </a:extLst>
                </a:gridCol>
                <a:gridCol w="1833093">
                  <a:extLst>
                    <a:ext uri="{9D8B030D-6E8A-4147-A177-3AD203B41FA5}">
                      <a16:colId xmlns:a16="http://schemas.microsoft.com/office/drawing/2014/main" val="1839225276"/>
                    </a:ext>
                  </a:extLst>
                </a:gridCol>
                <a:gridCol w="1730062">
                  <a:extLst>
                    <a:ext uri="{9D8B030D-6E8A-4147-A177-3AD203B41FA5}">
                      <a16:colId xmlns:a16="http://schemas.microsoft.com/office/drawing/2014/main" val="1343341417"/>
                    </a:ext>
                  </a:extLst>
                </a:gridCol>
                <a:gridCol w="1691425">
                  <a:extLst>
                    <a:ext uri="{9D8B030D-6E8A-4147-A177-3AD203B41FA5}">
                      <a16:colId xmlns:a16="http://schemas.microsoft.com/office/drawing/2014/main" val="4057951727"/>
                    </a:ext>
                  </a:extLst>
                </a:gridCol>
              </a:tblGrid>
              <a:tr h="18854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Definition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CEO Control &amp; Strategic Fit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15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Cons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37074"/>
                  </a:ext>
                </a:extLst>
              </a:tr>
              <a:tr h="68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EBITDA</a:t>
                      </a:r>
                      <a:b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Earnings before interest, taxes, depreciation, and amortization.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High control –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reflects operational efficiency and profit strategy.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Core profit metric; aligns with operational performance; not skewed by taxes or financing.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inflated short-term by cutting key spend; ignores capex needs.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272355"/>
                  </a:ext>
                </a:extLst>
              </a:tr>
              <a:tr h="752810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Enterprise Value (EV) Growth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 in company value based on discounted cash flow (DCF) of future free cash flows and terminal value.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Strategic fit –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aligns with long-term value creation and investor returns.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Ultimate value creation metric; aligns with company valuation for potential exit/IPO.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Requires modeling; doesn't translate to short-term ops performance.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9308723"/>
                  </a:ext>
                </a:extLst>
              </a:tr>
              <a:tr h="68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Free Cash Flow (FCF)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Operating cash flow minus capital expenditures; measures real cash generated from operations.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Medium control –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influenced by operating decisions and capital investments.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 measure of liquidity and long-term sustainability.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Volatile due to capex timing; influenced by working capital shifts.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51129"/>
                  </a:ext>
                </a:extLst>
              </a:tr>
              <a:tr h="68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 Growth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top-line sales growth, before costs or expenses.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✅ High control – 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directly linked to CEO’s growth strategy and go-to-market execution.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Easy to understand and measure; encourages growth focus.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incentivize growth at all costs without profit discipline.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78857"/>
                  </a:ext>
                </a:extLst>
              </a:tr>
              <a:tr h="68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Net Income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after all costs, taxes, and interest — the bottom line of the income statement.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❌ Low control –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impacted by tax rates, interest, and accounting rules.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GAAP metric; reflects final profitability.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reflective of actual operating performance in private firms.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3036595"/>
                  </a:ext>
                </a:extLst>
              </a:tr>
              <a:tr h="681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EBIT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Earnings before interest and taxes; includes depreciation and amortization.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⚠️ Partial control –</a:t>
                      </a:r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includes non-cash elements not directly tied to daily ops.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Includes impact of asset investment through depreciation.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2" algn="ctr" fontAlgn="t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Can be distorted by accounting rules; less clear than EBITDA.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5820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5504E35-926C-C838-15D1-3A81194A98F9}"/>
              </a:ext>
            </a:extLst>
          </p:cNvPr>
          <p:cNvSpPr txBox="1"/>
          <p:nvPr/>
        </p:nvSpPr>
        <p:spPr>
          <a:xfrm>
            <a:off x="9440754" y="2486984"/>
            <a:ext cx="2576708" cy="348557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1" i="0" u="sng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</a:t>
            </a:r>
            <a:b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050" b="0" i="0" dirty="0">
              <a:solidFill>
                <a:srgbClr val="22222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considered best practice to use 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Value (EV) Growth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or 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as LTIP performance metrics instead of Net Income. These metrics better reflect the CEO’s operational impact and long-term value creation, without being skewed by taxes, interest, or accounting treatments outside of their control. </a:t>
            </a:r>
          </a:p>
          <a:p>
            <a:pPr marL="4572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1050" dirty="0">
              <a:solidFill>
                <a:srgbClr val="22222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2286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table outlines the definitions, 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pros, 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05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each financial metric from a private company CEO </a:t>
            </a:r>
            <a:r>
              <a:rPr lang="en-US" sz="1050" dirty="0">
                <a:solidFill>
                  <a:srgbClr val="22222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LTIP design </a:t>
            </a:r>
            <a:r>
              <a:rPr lang="en-US" sz="105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perspective, helping clarify alignment with private companies' strategic goals.</a:t>
            </a:r>
          </a:p>
          <a:p>
            <a:endParaRPr lang="en-US" sz="105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8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CB12601-19B1-0ED6-D8CA-9CD495F0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5F0BA-4180-441C-6861-021CECCCD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" y="12541"/>
            <a:ext cx="8345170" cy="7071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LTIP Calculation Based on EBITDA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96A28-9D49-6BD9-2E53-4B72C6FC4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F92E2-0392-E404-7800-302527DA01BC}"/>
              </a:ext>
            </a:extLst>
          </p:cNvPr>
          <p:cNvSpPr txBox="1"/>
          <p:nvPr/>
        </p:nvSpPr>
        <p:spPr>
          <a:xfrm>
            <a:off x="8214209" y="1257939"/>
            <a:ext cx="3739380" cy="38164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Income Statement Forecast: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financial data (2022-2024) was used to project the company's Income Statement for 2025-2029, establishing a clear baseline for setting performance targets.</a:t>
            </a:r>
          </a:p>
          <a:p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 –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EBITDA: The model sets an FY25 EBITDA target of $13.39M, which serves as the performance measure for the Long-Term Incentive Plan (LTIP).</a:t>
            </a:r>
          </a:p>
          <a:p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 Matrix: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payout is determined using a performance-payout matrix: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target EBITDA ($12.05M) triggers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 of the LTIP target.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target EBITDA ($13.39M) provides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100%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target EBITDA ($14.73M) caps the payout at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150%.</a:t>
            </a:r>
          </a:p>
          <a:p>
            <a:pPr marL="171450" lvl="8" indent="-171450">
              <a:buFont typeface="Arial" panose="020B0604020202020204" pitchFamily="34" charset="0"/>
              <a:buChar char="•"/>
            </a:pP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Interpolated Calculation: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EBITDA for FY25 is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$12.70M (94.85% of target).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This is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between 90% and 100%,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resulting in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74.23%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 of the $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200,000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LTIP target. </a:t>
            </a:r>
          </a:p>
          <a:p>
            <a:pPr lvl="8"/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8"/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final LTIP payout for FY25 is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$148,469,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reflected in the Total Direct Compensation (TDC) calculation.</a:t>
            </a:r>
          </a:p>
        </p:txBody>
      </p:sp>
      <p:pic>
        <p:nvPicPr>
          <p:cNvPr id="3088" name="Picture 16" descr="User uploaded image">
            <a:extLst>
              <a:ext uri="{FF2B5EF4-FFF2-40B4-BE49-F238E27FC236}">
                <a16:creationId xmlns:a16="http://schemas.microsoft.com/office/drawing/2014/main" id="{9309A3CD-18AF-3D01-F653-507C7BF17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020" y="1257939"/>
            <a:ext cx="6176077" cy="42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User uploaded image">
            <a:extLst>
              <a:ext uri="{FF2B5EF4-FFF2-40B4-BE49-F238E27FC236}">
                <a16:creationId xmlns:a16="http://schemas.microsoft.com/office/drawing/2014/main" id="{661DF9F0-FD2F-AE8E-F980-31DE9C51D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71" y="4250426"/>
            <a:ext cx="2076026" cy="259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01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6313C8-08D7-717B-8739-CC16E636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5CA0-327C-9BBB-0D0A-05ACAF831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" y="12541"/>
            <a:ext cx="9678975" cy="707100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LTIP Calculation Based on Enterprise Value (EV) 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10C98-7E73-A11F-1BD3-6C0434CE98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8C617-C54B-24D0-7EDB-0DE94AA1D380}"/>
              </a:ext>
            </a:extLst>
          </p:cNvPr>
          <p:cNvSpPr txBox="1"/>
          <p:nvPr/>
        </p:nvSpPr>
        <p:spPr>
          <a:xfrm>
            <a:off x="7831668" y="1372636"/>
            <a:ext cx="4034366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Value (EV) Forecasting: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uses a Discounted Cash Flow (DCF) approach to project annual Enterprise Value (EV) from 2025 to 2029, leveraging key assumptions including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WACC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Terminal Growth Rate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4%.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Creation as a Performance Metric: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calculates the difference between the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Starting Enterprise Value ($150.25M)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Ending Enterprise Value ($167.35M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FY26, resulting in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 Created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$17.10M.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Performance-Payout Matrix: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Payouts are determined using a performance-to-payout matrix: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Threshold (90%)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EV Growth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($15.39M)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triggers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50% payout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LTIP target.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(100%)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EV Growth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($17.10M)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100% payout.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Maximum (110%)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EV Growth ($18.81M) caps the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payout at 150%.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performance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90%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payout.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Result and Payout Calculation: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 EV Growth for FY26 is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$32.00M,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represents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187%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attainment of the target. Since this exceeds the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110%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cap, the payout is capped at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150%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LTIP target.</a:t>
            </a:r>
          </a:p>
          <a:p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Result: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an LTIP target of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$200,000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final LTIP payout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$300,000, </a:t>
            </a:r>
            <a:r>
              <a: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is reflected in the Total Direct Compensation (TDC) calculation of </a:t>
            </a:r>
            <a:r>
              <a:rPr lang="en-US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$825,000.</a:t>
            </a:r>
          </a:p>
        </p:txBody>
      </p:sp>
      <p:pic>
        <p:nvPicPr>
          <p:cNvPr id="13329" name="Picture 17" descr="User uploaded image">
            <a:extLst>
              <a:ext uri="{FF2B5EF4-FFF2-40B4-BE49-F238E27FC236}">
                <a16:creationId xmlns:a16="http://schemas.microsoft.com/office/drawing/2014/main" id="{2FC239F6-AC18-A051-DA3F-E5061562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21" y="888642"/>
            <a:ext cx="5840851" cy="596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9267295"/>
      </p:ext>
    </p:extLst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14335</TotalTime>
  <Words>859</Words>
  <Application>Microsoft Office PowerPoint</Application>
  <PresentationFormat>Widescreen</PresentationFormat>
  <Paragraphs>73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Noto Sans Symbols</vt:lpstr>
      <vt:lpstr>Century Gothic</vt:lpstr>
      <vt:lpstr>Courier New</vt:lpstr>
      <vt:lpstr>Arial</vt:lpstr>
      <vt:lpstr>Ion Boardroom</vt:lpstr>
      <vt:lpstr>Comparison of Financial Metrics for LTIP Performance Payouts</vt:lpstr>
      <vt:lpstr>LTIP Calculation Based on EBITDA Performance</vt:lpstr>
      <vt:lpstr>LTIP Calculation Based on Enterprise Value (EV)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Jeffrey Brown</dc:creator>
  <cp:lastModifiedBy>KAREY WONG</cp:lastModifiedBy>
  <cp:revision>22</cp:revision>
  <dcterms:created xsi:type="dcterms:W3CDTF">2025-02-10T18:20:32Z</dcterms:created>
  <dcterms:modified xsi:type="dcterms:W3CDTF">2025-05-07T06:28:26Z</dcterms:modified>
</cp:coreProperties>
</file>