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jpg"/><Relationship Id="rId4" Type="http://schemas.openxmlformats.org/officeDocument/2006/relationships/image" Target="../media/image0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5.png"/><Relationship Id="rId5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DevOps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dev+ops=profit!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37" y="928687"/>
            <a:ext cx="5800725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/>
          <p:nvPr/>
        </p:nvSpPr>
        <p:spPr>
          <a:xfrm>
            <a:off x="316975" y="137275"/>
            <a:ext cx="2524122" cy="2247155"/>
          </a:xfrm>
          <a:prstGeom prst="irregularSeal1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No deployment at Friday 5:59:59pm!</a:t>
            </a:r>
          </a:p>
        </p:txBody>
      </p:sp>
      <p:sp>
        <p:nvSpPr>
          <p:cNvPr id="62" name="Shape 62"/>
          <p:cNvSpPr/>
          <p:nvPr/>
        </p:nvSpPr>
        <p:spPr>
          <a:xfrm>
            <a:off x="6917875" y="221775"/>
            <a:ext cx="2086830" cy="2598155"/>
          </a:xfrm>
          <a:prstGeom prst="irregularSeal2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Ops being a***** refused to deploy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But before automate it,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Understand the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Understand the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Understand the business impact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Understand the business requirement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Understand the need for automation, not everything needed to be automated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Automation tools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00" y="1017725"/>
            <a:ext cx="8130174" cy="343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Best tool for automation is still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BASH + PERL/Python!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QA automation?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Imagine if the system can do deployment for every commit to the master branch!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Imagine if the regression test suite has 10000 test cases!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Imagine if you have team of 10 developers!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Imagine if your project milestone is measured in days!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Well, without Test Automation, your QA will hate you, really really hate you!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TDD/ATDD/BDD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Unit Tests to cover function consistency!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add(3,4) always return 7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Acceptance Tests to cover feature/function expectation!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Login page should always display login field and password field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Behavioural Tests to cover features flow consistency!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Login with correct user ID and password combination should allow user to login and redirect us to user landing page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TDD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Java: JUnit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PHP: PHPUnit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Javascript: Jasmine, QUnit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almost all popular programming languages have its own unit test framework(s)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BDD, Gherkin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599" cy="379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2727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Feature:</a:t>
            </a:r>
            <a:r>
              <a:rPr lang="en" sz="1100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 Some terse yet descriptive text of what is desired</a:t>
            </a:r>
            <a:br>
              <a:rPr lang="en" sz="1100">
                <a:solidFill>
                  <a:srgbClr val="F8F8F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  In order to realize a named business value</a:t>
            </a:r>
            <a:br>
              <a:rPr lang="en" sz="1100">
                <a:solidFill>
                  <a:srgbClr val="F8F8F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  As an explicit system actor</a:t>
            </a:r>
            <a:br>
              <a:rPr lang="en" sz="1100">
                <a:solidFill>
                  <a:srgbClr val="F8F8F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  I want to gain some beneficial outcome which furthers the goal</a:t>
            </a:r>
            <a:br>
              <a:rPr lang="en" sz="1100">
                <a:solidFill>
                  <a:srgbClr val="F8F8F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" sz="1100">
                <a:solidFill>
                  <a:srgbClr val="F8F8F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Scenario:</a:t>
            </a:r>
            <a:r>
              <a:rPr lang="en" sz="1100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 Some determinable business situation</a:t>
            </a:r>
            <a:br>
              <a:rPr lang="en" sz="1100">
                <a:solidFill>
                  <a:srgbClr val="F8F8F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Given </a:t>
            </a:r>
            <a:r>
              <a:rPr lang="en" sz="1100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some precondition</a:t>
            </a:r>
            <a:br>
              <a:rPr lang="en" sz="1100">
                <a:solidFill>
                  <a:srgbClr val="F8F8F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1" lang="en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" sz="1100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some other precondition</a:t>
            </a:r>
            <a:br>
              <a:rPr lang="en" sz="1100">
                <a:solidFill>
                  <a:srgbClr val="F8F8F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en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When </a:t>
            </a:r>
            <a:r>
              <a:rPr lang="en" sz="1100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some action by the actor</a:t>
            </a:r>
            <a:br>
              <a:rPr lang="en" sz="1100">
                <a:solidFill>
                  <a:srgbClr val="F8F8F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1" lang="en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" sz="1100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some other action</a:t>
            </a:r>
            <a:br>
              <a:rPr lang="en" sz="1100">
                <a:solidFill>
                  <a:srgbClr val="F8F8F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1" lang="en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" sz="1100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yet another action</a:t>
            </a:r>
            <a:br>
              <a:rPr lang="en" sz="1100">
                <a:solidFill>
                  <a:srgbClr val="F8F8F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en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Then </a:t>
            </a:r>
            <a:r>
              <a:rPr lang="en" sz="1100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some testable outcome is achieved</a:t>
            </a:r>
            <a:br>
              <a:rPr lang="en" sz="1100">
                <a:solidFill>
                  <a:srgbClr val="F8F8F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1" lang="en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" sz="1100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something else we can check happens too</a:t>
            </a:r>
            <a:br>
              <a:rPr lang="en" sz="1100">
                <a:solidFill>
                  <a:srgbClr val="F8F8F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" sz="1100">
                <a:solidFill>
                  <a:srgbClr val="F8F8F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Scenario:</a:t>
            </a:r>
            <a:r>
              <a:rPr lang="en" sz="1100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 A different situation</a:t>
            </a:r>
            <a:br>
              <a:rPr lang="en" sz="1100">
                <a:solidFill>
                  <a:srgbClr val="F8F8F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rgbClr val="CCCCCC"/>
                </a:solidFill>
                <a:latin typeface="Verdana"/>
                <a:ea typeface="Verdana"/>
                <a:cs typeface="Verdana"/>
                <a:sym typeface="Verdana"/>
              </a:rPr>
              <a:t>      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Automation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Jenkins + Selenium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Multiple parallel execution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using cloud to dynamically scale out test executions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JBehave + Selenium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test automation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Would you have sex 5 times a day with random stranger without condom?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Would you do 5 deployments a day with random code change without test automation?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Deployment Automation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Git, do you know git enough?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Jenkins/Bamboo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CircleCI, Travis, or millions of CD SAAS wannabe.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Chef/Puppet/Ansible/… for system management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Or using ssh+bash/perl/Python/nodejs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37" y="928687"/>
            <a:ext cx="5800725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8050" y="1742675"/>
            <a:ext cx="2247900" cy="25626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5555400" y="253475"/>
            <a:ext cx="2355299" cy="1835699"/>
          </a:xfrm>
          <a:prstGeom prst="cloudCallout">
            <a:avLst>
              <a:gd fmla="val -37514" name="adj1"/>
              <a:gd fmla="val 6687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AGAIN, WHAT ABOUT QA?????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Monitoring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Nagios, Monit, Pingdom, …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You don’t want to be the last one to know production is down, trust me, you don’t!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Pager Duty, Ops Genie for alert escalation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have a good escalation policy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Logstash, Fluentd, Apache Flume, scribe, or rsyslogd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Log everything… disk is cheaper than your hours of debugging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disk space concern?  Logrotate to the rescue!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New Relic, Data Dog, Cloud Watch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RRD, Kibana, or many other Dashboard tools out there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picture worth a thousand words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Package management: YUM, Apt-get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htop!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VIRT vs RES vs SHR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service, systemctl, /etc/init.d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iostat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netstat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sed, awk, cut, grep/egrep, sort, uniq, head, tail, more, less, find, uname, wget, curl, sudo, dmesg, netcat, ssh, scp, ps, lsof, tar, gzip, touch, which, echo, cat, chmod, chown, chgrp, bash, w, uptime, man</a:t>
            </a:r>
          </a:p>
          <a:p>
            <a:pPr indent="-228600" lvl="0" marL="457200">
              <a:spcBef>
                <a:spcPts val="0"/>
              </a:spcBef>
            </a:pPr>
            <a:r>
              <a:rPr b="1" lang="en" sz="3600">
                <a:solidFill>
                  <a:srgbClr val="9900FF"/>
                </a:solidFill>
              </a:rPr>
              <a:t>VIM</a:t>
            </a:r>
            <a:r>
              <a:rPr lang="en"/>
              <a:t>, </a:t>
            </a:r>
            <a:r>
              <a:rPr lang="en" sz="900"/>
              <a:t>emacs</a:t>
            </a:r>
            <a:r>
              <a:rPr lang="en"/>
              <a:t>, </a:t>
            </a:r>
            <a:r>
              <a:rPr lang="en" sz="700"/>
              <a:t>nano</a:t>
            </a:r>
            <a:r>
              <a:rPr lang="en"/>
              <a:t>, </a:t>
            </a:r>
            <a:r>
              <a:rPr lang="en" sz="600"/>
              <a:t>pico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about Docker?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 enough hand-on experience to comment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Virtualbox works for me, so I am sticking with it.  Vagrant is good if you want to have tool to manage your virtualbox VMs.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Why docker? light weight and simple setup to have production quality setup on your computer.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Network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PING!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Ping is so old school, use mtr!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telnet! 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Challange: can you fetch google homepage using telnet??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telnet is very useful for connectivity check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how to tell the differences between firewall blocking and no app/service listening to the port?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Wireshark, extremely powerful, also extreme complex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Nginx (not just a web server…)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what else can you use Nginx for?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Security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XSS Scanner: OWASP Xenotix, w3af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SSH!!!!!!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SELinux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Sudo, no one login as root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Suricata, Kismet, etc for IDS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Check and read </a:t>
            </a:r>
            <a:r>
              <a:rPr b="1" lang="en"/>
              <a:t>OWASP</a:t>
            </a:r>
            <a:r>
              <a:rPr lang="en"/>
              <a:t>!!!!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What is DevOps?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Tools?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Automation?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Test? TDD? BDD?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Jenkins?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Chef, Puppet?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AWS?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Monitoring? Alert? Dashboard?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Security?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CI/CD?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Probably a bit of everything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DevOps is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Empathy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Communication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Ownership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Responsibility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Progressive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Quality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don’t be an asshole…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helping the team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about let’s work together to deliver good software!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DevOps is not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about tools… all the greatest tools in the world, still no one want to work with an asshole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about CI/CD… deliver a broken software is not DevOps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about automation… automated error delivery system is not DevOps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about monitoring… that poor guy can’t click on a button on a webpage really doesn’t care if you get paged in the middle of night, he just wants to click to go to the next page!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about agile, but it does work well with Agile Manifesto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QA replacement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Ops replacement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Disclaimer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 slides before are strictly IMHO.. :)  Enjoy coding, testing, deploying and all the midnight calls!  When in doubt, ask Google…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Oh, Windows, what about windows? Please ask Weihan… LOL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DevOps?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25" y="1609847"/>
            <a:ext cx="3163625" cy="203794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2318325" y="1437525"/>
            <a:ext cx="1395899" cy="431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Job Title ?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8850" y="937016"/>
            <a:ext cx="3712774" cy="164720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5920693" y="546275"/>
            <a:ext cx="1640999" cy="424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Software/Tools?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5350" y="2883350"/>
            <a:ext cx="3641474" cy="19773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3556400" y="4239925"/>
            <a:ext cx="1861200" cy="55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Save the world?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According to Borat, DevOps is...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75" y="1177850"/>
            <a:ext cx="3668975" cy="16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1171" y="1177846"/>
            <a:ext cx="4271125" cy="29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So, What is DevOps?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300" y="1177450"/>
            <a:ext cx="38100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481950" y="1262950"/>
            <a:ext cx="4138200" cy="3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>
                <a:solidFill>
                  <a:srgbClr val="F3F3F3"/>
                </a:solidFill>
              </a:rPr>
              <a:t>DevOps</a:t>
            </a:r>
            <a:r>
              <a:rPr lang="en">
                <a:solidFill>
                  <a:srgbClr val="F3F3F3"/>
                </a:solidFill>
              </a:rPr>
              <a:t> (a clipped compound of "development" and "operations") is a </a:t>
            </a:r>
            <a:r>
              <a:rPr b="1" lang="en" u="sng">
                <a:solidFill>
                  <a:srgbClr val="F3F3F3"/>
                </a:solidFill>
              </a:rPr>
              <a:t>culture, movement or practice</a:t>
            </a:r>
            <a:r>
              <a:rPr lang="en">
                <a:solidFill>
                  <a:srgbClr val="F3F3F3"/>
                </a:solidFill>
              </a:rPr>
              <a:t> that emphasizes the collaboration and communication of both software developers and other information-technology (IT) professionals while automating the process of software delivery and infrastructure changes.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-228600" lvl="0" marL="457200">
              <a:spcBef>
                <a:spcPts val="0"/>
              </a:spcBef>
              <a:buClr>
                <a:srgbClr val="F3F3F3"/>
              </a:buClr>
              <a:buChar char="-"/>
            </a:pPr>
            <a:r>
              <a:rPr lang="en">
                <a:solidFill>
                  <a:srgbClr val="F3F3F3"/>
                </a:solidFill>
              </a:rPr>
              <a:t>From Wikipedia</a:t>
            </a:r>
            <a:r>
              <a:rPr i="1" lang="en">
                <a:solidFill>
                  <a:srgbClr val="F3F3F3"/>
                </a:solidFill>
              </a:rPr>
              <a:t>, so must be correct!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Did you notice?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 is not just Dev + Ops!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QA is in the Venn Chart!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Yes, Quality Assurance is part of the DevOps equation!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DevOps?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Continuous Delivery = lots of deployment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Traditionally, lots of friction between Ops and Dev.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“Your code broke my production!”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“Your production broke my code!”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“Ops refuses to deploy…”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“Devs are being careless…”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…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Facebook used to say “Move fast and break things!”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Time to market matter in this era.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Move fast with automation, communication, and empathy!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Automation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Automation = predictibilty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Automation = faster/shorter turnaround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Automation = less error prone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Automation = faster for error to propagate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Automation = more effort up front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Automation = deep understanding on the system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to automate?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Deployment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Setup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Regression test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Standard Error Recovery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Notification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Log collection/rotation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Security Scan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Monitoring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