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8" r:id="rId8"/>
    <p:sldId id="269" r:id="rId9"/>
    <p:sldId id="265" r:id="rId10"/>
    <p:sldId id="271" r:id="rId11"/>
    <p:sldId id="267" r:id="rId12"/>
  </p:sldIdLst>
  <p:sldSz cx="18288000" cy="10287000"/>
  <p:notesSz cx="6858000" cy="9144000"/>
  <p:embeddedFontLst>
    <p:embeddedFont>
      <p:font typeface="함초롬바탕" panose="02030604000101010101" pitchFamily="18" charset="-127"/>
      <p:regular r:id="rId13"/>
      <p:bold r:id="rId14"/>
    </p:embeddedFont>
    <p:embeddedFont>
      <p:font typeface="Inter" panose="020B0600000101010101" charset="0"/>
      <p:regular r:id="rId15"/>
    </p:embeddedFont>
    <p:embeddedFont>
      <p:font typeface="TAN Twinkle" panose="020B0600000101010101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>
            <a:off x="1028700" y="8459058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AutoShape 4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5" name="Group 5"/>
          <p:cNvGrpSpPr/>
          <p:nvPr/>
        </p:nvGrpSpPr>
        <p:grpSpPr>
          <a:xfrm>
            <a:off x="1914268" y="2057400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159800" y="3314700"/>
            <a:ext cx="7889200" cy="2641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26"/>
              </a:lnSpc>
            </a:pPr>
            <a:r>
              <a:rPr lang="en-US" sz="8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TEAM 4</a:t>
            </a:r>
          </a:p>
          <a:p>
            <a:pPr algn="l">
              <a:lnSpc>
                <a:spcPts val="10326"/>
              </a:lnSpc>
            </a:pPr>
            <a:r>
              <a:rPr lang="ko-KR" altLang="en-US" sz="8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미니 </a:t>
            </a:r>
            <a:r>
              <a:rPr lang="en-US" altLang="ko-KR" sz="8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LMS</a:t>
            </a:r>
            <a:endParaRPr lang="en-US" sz="8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54800" y="8660242"/>
            <a:ext cx="6414149" cy="32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spc="600" dirty="0">
                <a:solidFill>
                  <a:srgbClr val="000000"/>
                </a:solidFill>
                <a:latin typeface="Inter"/>
              </a:rPr>
              <a:t>인터넷 </a:t>
            </a:r>
            <a:r>
              <a:rPr lang="en-US" altLang="ko-KR" sz="2000" spc="600" dirty="0">
                <a:solidFill>
                  <a:srgbClr val="000000"/>
                </a:solidFill>
                <a:latin typeface="Inter"/>
              </a:rPr>
              <a:t>DB </a:t>
            </a:r>
            <a:r>
              <a:rPr lang="ko-KR" altLang="en-US" sz="2000" spc="600" dirty="0">
                <a:solidFill>
                  <a:srgbClr val="000000"/>
                </a:solidFill>
                <a:latin typeface="Inter"/>
              </a:rPr>
              <a:t>응용</a:t>
            </a:r>
            <a:endParaRPr lang="en-US" sz="2000" spc="600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5FC318F3-5028-2C3F-B275-66FF5C777F62}"/>
              </a:ext>
            </a:extLst>
          </p:cNvPr>
          <p:cNvSpPr txBox="1"/>
          <p:nvPr/>
        </p:nvSpPr>
        <p:spPr>
          <a:xfrm>
            <a:off x="14020800" y="7048500"/>
            <a:ext cx="3448391" cy="1329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2000" spc="338" dirty="0">
                <a:solidFill>
                  <a:srgbClr val="000000"/>
                </a:solidFill>
                <a:latin typeface="+mn-ea"/>
              </a:rPr>
              <a:t>202130453 </a:t>
            </a:r>
            <a:r>
              <a:rPr lang="ko-KR" altLang="en-US" sz="2000" spc="338" dirty="0" err="1">
                <a:solidFill>
                  <a:srgbClr val="000000"/>
                </a:solidFill>
                <a:latin typeface="+mn-ea"/>
              </a:rPr>
              <a:t>장홍준</a:t>
            </a:r>
            <a:endParaRPr lang="en-US" altLang="ko-KR" sz="2000" spc="338" dirty="0">
              <a:solidFill>
                <a:srgbClr val="000000"/>
              </a:solidFill>
              <a:latin typeface="+mn-ea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2000" spc="338" dirty="0">
                <a:solidFill>
                  <a:srgbClr val="000000"/>
                </a:solidFill>
                <a:latin typeface="+mn-ea"/>
              </a:rPr>
              <a:t>201830282 </a:t>
            </a:r>
            <a:r>
              <a:rPr lang="ko-KR" altLang="en-US" sz="2000" spc="338" dirty="0">
                <a:solidFill>
                  <a:srgbClr val="000000"/>
                </a:solidFill>
                <a:latin typeface="+mn-ea"/>
              </a:rPr>
              <a:t>장선우</a:t>
            </a:r>
            <a:endParaRPr lang="en-US" altLang="ko-KR" sz="2000" spc="338" dirty="0">
              <a:solidFill>
                <a:srgbClr val="000000"/>
              </a:solidFill>
              <a:latin typeface="+mn-ea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2000" spc="338" dirty="0">
                <a:solidFill>
                  <a:srgbClr val="000000"/>
                </a:solidFill>
                <a:latin typeface="+mn-ea"/>
              </a:rPr>
              <a:t>201911982 </a:t>
            </a:r>
            <a:r>
              <a:rPr lang="ko-KR" altLang="en-US" sz="2000" spc="338" dirty="0">
                <a:solidFill>
                  <a:srgbClr val="000000"/>
                </a:solidFill>
                <a:latin typeface="+mn-ea"/>
              </a:rPr>
              <a:t>송준하</a:t>
            </a:r>
            <a:endParaRPr lang="en-US" sz="2000" spc="338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4299551" y="8660242"/>
            <a:ext cx="2959749" cy="32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 dirty="0">
                <a:solidFill>
                  <a:srgbClr val="000000"/>
                </a:solidFill>
                <a:latin typeface="Inter"/>
              </a:rPr>
              <a:t>PAGE 10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660242"/>
            <a:ext cx="2959749" cy="32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spc="600" dirty="0">
                <a:solidFill>
                  <a:srgbClr val="000000"/>
                </a:solidFill>
                <a:latin typeface="Inter"/>
              </a:rPr>
              <a:t>CONCLUSION</a:t>
            </a: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7117FB05-3288-B816-CBE2-600A25E41F13}"/>
              </a:ext>
            </a:extLst>
          </p:cNvPr>
          <p:cNvSpPr txBox="1"/>
          <p:nvPr/>
        </p:nvSpPr>
        <p:spPr>
          <a:xfrm>
            <a:off x="533400" y="392481"/>
            <a:ext cx="9137584" cy="1272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326"/>
              </a:lnSpc>
            </a:pPr>
            <a:r>
              <a:rPr lang="ko-KR" altLang="en-US" sz="7376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 Twinkle"/>
              </a:rPr>
              <a:t>결론</a:t>
            </a:r>
            <a:endParaRPr lang="en-US" sz="7376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 Twinkle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BF58CB6A-7062-0C34-7881-8B2E71764E45}"/>
              </a:ext>
            </a:extLst>
          </p:cNvPr>
          <p:cNvSpPr/>
          <p:nvPr/>
        </p:nvSpPr>
        <p:spPr>
          <a:xfrm>
            <a:off x="2667000" y="1028700"/>
            <a:ext cx="145542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FB820F1-E411-CB70-EF67-0CAB17E20E39}"/>
              </a:ext>
            </a:extLst>
          </p:cNvPr>
          <p:cNvGrpSpPr/>
          <p:nvPr/>
        </p:nvGrpSpPr>
        <p:grpSpPr>
          <a:xfrm>
            <a:off x="12475176" y="2171700"/>
            <a:ext cx="5279424" cy="5967036"/>
            <a:chOff x="12937524" y="2419728"/>
            <a:chExt cx="4321776" cy="48846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4"/>
            <p:cNvGrpSpPr/>
            <p:nvPr/>
          </p:nvGrpSpPr>
          <p:grpSpPr>
            <a:xfrm>
              <a:off x="12937524" y="2982612"/>
              <a:ext cx="4321776" cy="4321776"/>
              <a:chOff x="0" y="0"/>
              <a:chExt cx="812800" cy="812800"/>
            </a:xfrm>
          </p:grpSpPr>
          <p:sp>
            <p:nvSpPr>
              <p:cNvPr id="7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4F2F2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" name="TextBox 6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 dirty="0"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13713683" y="2419728"/>
              <a:ext cx="2769458" cy="367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3200" dirty="0">
                  <a:solidFill>
                    <a:srgbClr val="000000"/>
                  </a:solidFill>
                  <a:latin typeface="Inter"/>
                </a:rPr>
                <a:t># </a:t>
              </a:r>
              <a:r>
                <a:rPr lang="ko-KR" altLang="en-US" sz="3200" dirty="0">
                  <a:solidFill>
                    <a:srgbClr val="000000"/>
                  </a:solidFill>
                  <a:latin typeface="Inter"/>
                </a:rPr>
                <a:t>경험</a:t>
              </a:r>
              <a:endParaRPr lang="en-US" sz="3200" dirty="0">
                <a:solidFill>
                  <a:srgbClr val="000000"/>
                </a:solidFill>
                <a:latin typeface="Inter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26DA9F8-E2EF-BC6E-9F27-B11144A6E434}"/>
              </a:ext>
            </a:extLst>
          </p:cNvPr>
          <p:cNvGrpSpPr/>
          <p:nvPr/>
        </p:nvGrpSpPr>
        <p:grpSpPr>
          <a:xfrm>
            <a:off x="6504288" y="2171700"/>
            <a:ext cx="5279424" cy="5967036"/>
            <a:chOff x="12937524" y="2419728"/>
            <a:chExt cx="4321776" cy="48846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4">
              <a:extLst>
                <a:ext uri="{FF2B5EF4-FFF2-40B4-BE49-F238E27FC236}">
                  <a16:creationId xmlns:a16="http://schemas.microsoft.com/office/drawing/2014/main" id="{B53FB766-4BA1-A9AE-40E5-1A26A7D445B8}"/>
                </a:ext>
              </a:extLst>
            </p:cNvPr>
            <p:cNvGrpSpPr/>
            <p:nvPr/>
          </p:nvGrpSpPr>
          <p:grpSpPr>
            <a:xfrm>
              <a:off x="12937524" y="2982612"/>
              <a:ext cx="4321776" cy="4321776"/>
              <a:chOff x="0" y="0"/>
              <a:chExt cx="812800" cy="812800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1015AB43-44F5-A806-962A-47AC3E4678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4F2F2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" name="TextBox 6">
                <a:extLst>
                  <a:ext uri="{FF2B5EF4-FFF2-40B4-BE49-F238E27FC236}">
                    <a16:creationId xmlns:a16="http://schemas.microsoft.com/office/drawing/2014/main" id="{B93FA53F-78CF-6D2E-BD23-CC3A1918AE7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 dirty="0"/>
              </a:p>
            </p:txBody>
          </p:sp>
        </p:grpSp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0C7E7BB5-0B9B-0976-FD2B-A8C9C98797CF}"/>
                </a:ext>
              </a:extLst>
            </p:cNvPr>
            <p:cNvSpPr txBox="1"/>
            <p:nvPr/>
          </p:nvSpPr>
          <p:spPr>
            <a:xfrm>
              <a:off x="13713683" y="2419728"/>
              <a:ext cx="2769458" cy="367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3200" dirty="0">
                  <a:solidFill>
                    <a:srgbClr val="000000"/>
                  </a:solidFill>
                  <a:latin typeface="Inter"/>
                </a:rPr>
                <a:t># </a:t>
              </a:r>
              <a:r>
                <a:rPr lang="ko-KR" altLang="en-US" sz="3200" dirty="0">
                  <a:solidFill>
                    <a:srgbClr val="000000"/>
                  </a:solidFill>
                  <a:latin typeface="Inter"/>
                </a:rPr>
                <a:t>협업</a:t>
              </a:r>
              <a:endParaRPr lang="en-US" sz="3200" dirty="0">
                <a:solidFill>
                  <a:srgbClr val="000000"/>
                </a:solidFill>
                <a:latin typeface="Inter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9E124FE-D593-4DAF-2051-9A4C54BD0000}"/>
              </a:ext>
            </a:extLst>
          </p:cNvPr>
          <p:cNvGrpSpPr/>
          <p:nvPr/>
        </p:nvGrpSpPr>
        <p:grpSpPr>
          <a:xfrm>
            <a:off x="533400" y="2171700"/>
            <a:ext cx="5279424" cy="5967036"/>
            <a:chOff x="12937524" y="2419728"/>
            <a:chExt cx="4321776" cy="48846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9" name="Group 4">
              <a:extLst>
                <a:ext uri="{FF2B5EF4-FFF2-40B4-BE49-F238E27FC236}">
                  <a16:creationId xmlns:a16="http://schemas.microsoft.com/office/drawing/2014/main" id="{04BBDF84-D9C7-C525-3640-CD033A974DD3}"/>
                </a:ext>
              </a:extLst>
            </p:cNvPr>
            <p:cNvGrpSpPr/>
            <p:nvPr/>
          </p:nvGrpSpPr>
          <p:grpSpPr>
            <a:xfrm>
              <a:off x="12937524" y="2982612"/>
              <a:ext cx="4321776" cy="4321776"/>
              <a:chOff x="0" y="0"/>
              <a:chExt cx="812800" cy="812800"/>
            </a:xfrm>
          </p:grpSpPr>
          <p:sp>
            <p:nvSpPr>
              <p:cNvPr id="31" name="Freeform 5">
                <a:extLst>
                  <a:ext uri="{FF2B5EF4-FFF2-40B4-BE49-F238E27FC236}">
                    <a16:creationId xmlns:a16="http://schemas.microsoft.com/office/drawing/2014/main" id="{CE564C60-F17A-16FE-802A-D207C8B31B0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4F2F2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" name="TextBox 6">
                <a:extLst>
                  <a:ext uri="{FF2B5EF4-FFF2-40B4-BE49-F238E27FC236}">
                    <a16:creationId xmlns:a16="http://schemas.microsoft.com/office/drawing/2014/main" id="{BFE9FC02-D805-D5A1-C7A3-152BE7A8D9E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 dirty="0"/>
              </a:p>
            </p:txBody>
          </p:sp>
        </p:grpSp>
        <p:sp>
          <p:nvSpPr>
            <p:cNvPr id="30" name="TextBox 19">
              <a:extLst>
                <a:ext uri="{FF2B5EF4-FFF2-40B4-BE49-F238E27FC236}">
                  <a16:creationId xmlns:a16="http://schemas.microsoft.com/office/drawing/2014/main" id="{EC18155C-C9A5-488D-D540-7C7AFB34EA10}"/>
                </a:ext>
              </a:extLst>
            </p:cNvPr>
            <p:cNvSpPr txBox="1"/>
            <p:nvPr/>
          </p:nvSpPr>
          <p:spPr>
            <a:xfrm>
              <a:off x="13713683" y="2419728"/>
              <a:ext cx="2769458" cy="367425"/>
            </a:xfrm>
            <a:prstGeom prst="rect">
              <a:avLst/>
            </a:prstGeom>
            <a:effectLst/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3200" dirty="0">
                  <a:solidFill>
                    <a:srgbClr val="000000"/>
                  </a:solidFill>
                  <a:latin typeface="Inter"/>
                </a:rPr>
                <a:t># </a:t>
              </a:r>
              <a:r>
                <a:rPr lang="ko-KR" altLang="en-US" sz="3200" dirty="0">
                  <a:solidFill>
                    <a:srgbClr val="000000"/>
                  </a:solidFill>
                  <a:latin typeface="Inter"/>
                </a:rPr>
                <a:t>기능</a:t>
              </a:r>
              <a:endParaRPr lang="en-US" sz="3200" dirty="0">
                <a:solidFill>
                  <a:srgbClr val="000000"/>
                </a:solidFill>
                <a:latin typeface="Inter"/>
              </a:endParaRPr>
            </a:p>
          </p:txBody>
        </p:sp>
      </p:grpSp>
      <p:sp>
        <p:nvSpPr>
          <p:cNvPr id="33" name="TextBox 11">
            <a:extLst>
              <a:ext uri="{FF2B5EF4-FFF2-40B4-BE49-F238E27FC236}">
                <a16:creationId xmlns:a16="http://schemas.microsoft.com/office/drawing/2014/main" id="{D5F87214-A82D-6DAE-6111-BB6D070FFE86}"/>
              </a:ext>
            </a:extLst>
          </p:cNvPr>
          <p:cNvSpPr txBox="1"/>
          <p:nvPr/>
        </p:nvSpPr>
        <p:spPr>
          <a:xfrm>
            <a:off x="6934200" y="3924300"/>
            <a:ext cx="4419598" cy="28396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ko-KR" altLang="en-US" sz="3200" dirty="0">
                <a:latin typeface="바탕" panose="02030600000101010101" pitchFamily="18" charset="-127"/>
                <a:ea typeface="바탕" panose="02030600000101010101" pitchFamily="18" charset="-127"/>
              </a:rPr>
              <a:t>주기적인 의견 공유와 </a:t>
            </a:r>
            <a:r>
              <a:rPr lang="ko-KR" altLang="en-US" sz="3200" dirty="0" err="1">
                <a:latin typeface="바탕" panose="02030600000101010101" pitchFamily="18" charset="-127"/>
                <a:ea typeface="바탕" panose="02030600000101010101" pitchFamily="18" charset="-127"/>
              </a:rPr>
              <a:t>깃허브를</a:t>
            </a:r>
            <a:r>
              <a:rPr lang="ko-KR" altLang="en-US" sz="3200" dirty="0">
                <a:latin typeface="바탕" panose="02030600000101010101" pitchFamily="18" charset="-127"/>
                <a:ea typeface="바탕" panose="02030600000101010101" pitchFamily="18" charset="-127"/>
              </a:rPr>
              <a:t> 활용한 협업으로 코드 품질 향상을 지향하였음</a:t>
            </a:r>
            <a:endParaRPr lang="en-US" altLang="ko-KR" sz="32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4" name="TextBox 11">
            <a:extLst>
              <a:ext uri="{FF2B5EF4-FFF2-40B4-BE49-F238E27FC236}">
                <a16:creationId xmlns:a16="http://schemas.microsoft.com/office/drawing/2014/main" id="{28C401DC-6989-9132-87FA-550C81002641}"/>
              </a:ext>
            </a:extLst>
          </p:cNvPr>
          <p:cNvSpPr txBox="1"/>
          <p:nvPr/>
        </p:nvSpPr>
        <p:spPr>
          <a:xfrm>
            <a:off x="12954002" y="3670432"/>
            <a:ext cx="4419598" cy="3682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899"/>
              </a:lnSpc>
            </a:pPr>
            <a:r>
              <a:rPr lang="ko-KR" altLang="en-US" sz="32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프로그래밍</a:t>
            </a:r>
            <a:r>
              <a:rPr lang="en-US" altLang="ko-KR" sz="32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DB </a:t>
            </a:r>
            <a:r>
              <a:rPr lang="ko-KR" altLang="en-US" sz="32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연동</a:t>
            </a:r>
            <a:r>
              <a:rPr lang="en-US" altLang="ko-KR" sz="32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3200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자바빈즈</a:t>
            </a:r>
            <a:r>
              <a:rPr lang="ko-KR" altLang="en-US" sz="32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활용</a:t>
            </a:r>
            <a:r>
              <a:rPr lang="en-US" altLang="ko-KR" sz="32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32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코드 통합</a:t>
            </a:r>
            <a:r>
              <a:rPr lang="en-US" altLang="ko-KR" sz="32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32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보고서 작성 등 복합적인 과정들을 프로젝트를 통해 경험할 수 있었음</a:t>
            </a:r>
            <a:endParaRPr lang="en-US" altLang="ko-KR" sz="3200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5" name="TextBox 11">
            <a:extLst>
              <a:ext uri="{FF2B5EF4-FFF2-40B4-BE49-F238E27FC236}">
                <a16:creationId xmlns:a16="http://schemas.microsoft.com/office/drawing/2014/main" id="{A887CDA8-50E8-D6E3-0441-3FF9352DED67}"/>
              </a:ext>
            </a:extLst>
          </p:cNvPr>
          <p:cNvSpPr txBox="1"/>
          <p:nvPr/>
        </p:nvSpPr>
        <p:spPr>
          <a:xfrm>
            <a:off x="963312" y="3708043"/>
            <a:ext cx="4419598" cy="35783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ko-KR" altLang="en-US" sz="3200" dirty="0">
                <a:latin typeface="바탕" panose="02030600000101010101" pitchFamily="18" charset="-127"/>
                <a:ea typeface="바탕" panose="02030600000101010101" pitchFamily="18" charset="-127"/>
              </a:rPr>
              <a:t>기본적인 </a:t>
            </a:r>
            <a:r>
              <a:rPr lang="en-US" altLang="ko-KR" sz="3200" dirty="0">
                <a:latin typeface="바탕" panose="02030600000101010101" pitchFamily="18" charset="-127"/>
                <a:ea typeface="바탕" panose="02030600000101010101" pitchFamily="18" charset="-127"/>
              </a:rPr>
              <a:t>LMS </a:t>
            </a:r>
            <a:r>
              <a:rPr lang="ko-KR" altLang="en-US" sz="3200" dirty="0">
                <a:latin typeface="바탕" panose="02030600000101010101" pitchFamily="18" charset="-127"/>
                <a:ea typeface="바탕" panose="02030600000101010101" pitchFamily="18" charset="-127"/>
              </a:rPr>
              <a:t>기능을 구현해보는 것 뿐만 아니라</a:t>
            </a:r>
            <a:r>
              <a:rPr lang="en-US" altLang="ko-KR" sz="3200" dirty="0">
                <a:latin typeface="바탕" panose="02030600000101010101" pitchFamily="18" charset="-127"/>
                <a:ea typeface="바탕" panose="02030600000101010101" pitchFamily="18" charset="-127"/>
              </a:rPr>
              <a:t>, ‘</a:t>
            </a:r>
            <a:r>
              <a:rPr lang="ko-KR" altLang="en-US" sz="3200" dirty="0">
                <a:latin typeface="바탕" panose="02030600000101010101" pitchFamily="18" charset="-127"/>
                <a:ea typeface="바탕" panose="02030600000101010101" pitchFamily="18" charset="-127"/>
              </a:rPr>
              <a:t>학생 위치 기반 출석 기능</a:t>
            </a:r>
            <a:r>
              <a:rPr lang="en-US" altLang="ko-KR" sz="3200" dirty="0">
                <a:latin typeface="바탕" panose="02030600000101010101" pitchFamily="18" charset="-127"/>
                <a:ea typeface="바탕" panose="02030600000101010101" pitchFamily="18" charset="-127"/>
              </a:rPr>
              <a:t>’</a:t>
            </a:r>
            <a:r>
              <a:rPr lang="ko-KR" altLang="en-US" sz="3200" dirty="0">
                <a:latin typeface="바탕" panose="02030600000101010101" pitchFamily="18" charset="-127"/>
                <a:ea typeface="바탕" panose="02030600000101010101" pitchFamily="18" charset="-127"/>
              </a:rPr>
              <a:t>도 추가하여 차별점을 둠</a:t>
            </a:r>
            <a:endParaRPr lang="en-US" altLang="ko-KR" sz="32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07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11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660242"/>
            <a:ext cx="367026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THANKS!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733550" y="2333729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ko-KR" altLang="en-US" sz="24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sz="240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276600" y="3162300"/>
            <a:ext cx="9506980" cy="1320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26"/>
              </a:lnSpc>
            </a:pPr>
            <a:r>
              <a:rPr lang="en-US" sz="8800">
                <a:solidFill>
                  <a:srgbClr val="000000"/>
                </a:solidFill>
                <a:latin typeface="TAN Twinkle"/>
              </a:rPr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AutoShape 5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6" name="Group 6"/>
          <p:cNvGrpSpPr/>
          <p:nvPr/>
        </p:nvGrpSpPr>
        <p:grpSpPr>
          <a:xfrm>
            <a:off x="1028700" y="1444588"/>
            <a:ext cx="3086100" cy="30861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71750" y="2273159"/>
            <a:ext cx="6572250" cy="1205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26"/>
              </a:lnSpc>
            </a:pPr>
            <a:r>
              <a:rPr lang="en-US" sz="7376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Contents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17346" y="5008520"/>
            <a:ext cx="508760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ko-KR" altLang="en-US" sz="2800" dirty="0">
                <a:solidFill>
                  <a:srgbClr val="000000"/>
                </a:solidFill>
                <a:latin typeface="Inter"/>
              </a:rPr>
              <a:t>프로젝트 소개</a:t>
            </a:r>
            <a:endParaRPr lang="en-US" sz="2800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114800" y="5008520"/>
            <a:ext cx="110254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800" dirty="0">
                <a:solidFill>
                  <a:srgbClr val="000000"/>
                </a:solidFill>
                <a:latin typeface="Inter"/>
              </a:rPr>
              <a:t>01.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17346" y="5531622"/>
            <a:ext cx="508760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ko-KR" altLang="en-US" sz="2800" dirty="0">
                <a:solidFill>
                  <a:srgbClr val="000000"/>
                </a:solidFill>
                <a:latin typeface="Inter"/>
              </a:rPr>
              <a:t>역할 분담</a:t>
            </a:r>
            <a:endParaRPr lang="en-US" sz="2800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114800" y="5531622"/>
            <a:ext cx="110254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800">
                <a:solidFill>
                  <a:srgbClr val="000000"/>
                </a:solidFill>
                <a:latin typeface="Inter"/>
              </a:rPr>
              <a:t>02.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217346" y="6052322"/>
            <a:ext cx="508760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ko-KR" altLang="en-US" sz="2800" dirty="0">
                <a:solidFill>
                  <a:srgbClr val="000000"/>
                </a:solidFill>
                <a:latin typeface="Inter"/>
              </a:rPr>
              <a:t>개발 환경</a:t>
            </a:r>
            <a:endParaRPr lang="en-US" sz="2800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114800" y="6052322"/>
            <a:ext cx="110254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800">
                <a:solidFill>
                  <a:srgbClr val="000000"/>
                </a:solidFill>
                <a:latin typeface="Inter"/>
              </a:rPr>
              <a:t>03.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217346" y="6573022"/>
            <a:ext cx="508760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ko-KR" altLang="en-US" sz="2800" dirty="0">
                <a:solidFill>
                  <a:srgbClr val="000000"/>
                </a:solidFill>
                <a:latin typeface="Inter"/>
              </a:rPr>
              <a:t>기능 소개</a:t>
            </a:r>
            <a:endParaRPr lang="en-US" sz="2800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114800" y="6573022"/>
            <a:ext cx="110254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800">
                <a:solidFill>
                  <a:srgbClr val="000000"/>
                </a:solidFill>
                <a:latin typeface="Inter"/>
              </a:rPr>
              <a:t>04.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217346" y="7096125"/>
            <a:ext cx="508760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ko-KR" altLang="en-US" sz="2800" dirty="0">
                <a:solidFill>
                  <a:srgbClr val="000000"/>
                </a:solidFill>
                <a:latin typeface="Inter"/>
              </a:rPr>
              <a:t>프로그램 시연</a:t>
            </a:r>
            <a:endParaRPr lang="en-US" sz="2800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114800" y="7096125"/>
            <a:ext cx="110254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800">
                <a:solidFill>
                  <a:srgbClr val="000000"/>
                </a:solidFill>
                <a:latin typeface="Inter"/>
              </a:rPr>
              <a:t>05.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217346" y="7616825"/>
            <a:ext cx="508760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ko-KR" altLang="en-US" sz="2800" dirty="0">
                <a:solidFill>
                  <a:srgbClr val="000000"/>
                </a:solidFill>
                <a:latin typeface="Inter"/>
              </a:rPr>
              <a:t>결론</a:t>
            </a:r>
            <a:endParaRPr lang="en-US" sz="2800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4114800" y="7616825"/>
            <a:ext cx="110254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800">
                <a:solidFill>
                  <a:srgbClr val="000000"/>
                </a:solidFill>
                <a:latin typeface="Inter"/>
              </a:rPr>
              <a:t>06.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28700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CONTENTS</a:t>
            </a:r>
          </a:p>
        </p:txBody>
      </p:sp>
      <p:pic>
        <p:nvPicPr>
          <p:cNvPr id="2052" name="Picture 4" descr="Pukyong National University (PKNU) - SOUTH KOREA - Be World Ready | Niagara  College Canada">
            <a:extLst>
              <a:ext uri="{FF2B5EF4-FFF2-40B4-BE49-F238E27FC236}">
                <a16:creationId xmlns:a16="http://schemas.microsoft.com/office/drawing/2014/main" id="{0A6ECB6D-90F8-8357-1424-C8C9D1C05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034" y="2436904"/>
            <a:ext cx="7550944" cy="487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03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1444588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571750" y="2273159"/>
            <a:ext cx="6419850" cy="12732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326"/>
              </a:lnSpc>
            </a:pPr>
            <a:r>
              <a:rPr lang="ko-KR" altLang="en-US" sz="7376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 Twinkle"/>
              </a:rPr>
              <a:t>프로젝트 소개</a:t>
            </a:r>
            <a:endParaRPr lang="en-US" sz="7376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 Twinkl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76300" y="5231206"/>
            <a:ext cx="16535400" cy="2499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90500" algn="just" fontAlgn="base" latinLnBrk="1">
              <a:lnSpc>
                <a:spcPct val="150000"/>
              </a:lnSpc>
            </a:pPr>
            <a:r>
              <a:rPr lang="ko-KR" altLang="en-US" sz="2800" kern="0" spc="-13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우리는 사용자 친화적인 학습 관리 시스템을 개발하는 것을 목표로 하고 있습니다</a:t>
            </a:r>
            <a:r>
              <a:rPr lang="en-US" altLang="ko-KR" sz="2800" kern="0" spc="-13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2800" kern="0" spc="-13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시스템은 </a:t>
            </a:r>
            <a:r>
              <a:rPr lang="ko-KR" altLang="en-US" sz="2800" kern="0" spc="-13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부경대</a:t>
            </a:r>
            <a:r>
              <a:rPr lang="ko-KR" altLang="en-US" sz="2800" kern="0" spc="-13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2800" kern="0" spc="-13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LMS</a:t>
            </a:r>
            <a:r>
              <a:rPr lang="ko-KR" altLang="en-US" sz="2800" kern="0" spc="-13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</a:t>
            </a:r>
            <a:endParaRPr lang="en-US" altLang="ko-KR" sz="2800" kern="0" spc="-13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190500" algn="just" fontAlgn="base" latinLnBrk="1">
              <a:lnSpc>
                <a:spcPct val="150000"/>
              </a:lnSpc>
            </a:pPr>
            <a:r>
              <a:rPr lang="ko-KR" altLang="en-US" sz="2800" kern="0" spc="-13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핵심 기능을 기반으로 하되</a:t>
            </a:r>
            <a:r>
              <a:rPr lang="en-US" altLang="ko-KR" sz="2800" kern="0" spc="-13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2800" kern="0" spc="-13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교수와 학생 모두가 더욱 편리하게 이용할 수 있도록 설계되었습니다</a:t>
            </a:r>
            <a:r>
              <a:rPr lang="en-US" altLang="ko-KR" sz="2800" kern="0" spc="-13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  <a:p>
            <a:pPr marL="190500" algn="just" fontAlgn="base" latinLnBrk="1">
              <a:lnSpc>
                <a:spcPct val="150000"/>
              </a:lnSpc>
            </a:pPr>
            <a:r>
              <a:rPr lang="ko-KR" altLang="en-US" sz="2800" kern="0" spc="-13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기존 </a:t>
            </a:r>
            <a:r>
              <a:rPr lang="en-US" altLang="ko-KR" sz="2800" kern="0" spc="-13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LMS</a:t>
            </a:r>
            <a:r>
              <a:rPr lang="ko-KR" altLang="en-US" sz="2800" kern="0" spc="-13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와 차별화된 점으로</a:t>
            </a:r>
            <a:r>
              <a:rPr lang="ko-KR" altLang="en-US" sz="2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2800" kern="0" spc="-13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강의실 좌</a:t>
            </a:r>
            <a:r>
              <a:rPr lang="ko-KR" altLang="en-US" sz="2800" kern="0" spc="-13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표 </a:t>
            </a:r>
            <a:r>
              <a:rPr lang="ko-KR" altLang="en-US" sz="2800" kern="0" spc="-13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값과 학생의 위치 정보를 활용하여 출석 페이지가 자동으로 표시되는 </a:t>
            </a:r>
            <a:endParaRPr lang="en-US" altLang="ko-KR" sz="2800" kern="0" spc="-13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190500" algn="just" fontAlgn="base" latinLnBrk="1">
              <a:lnSpc>
                <a:spcPct val="150000"/>
              </a:lnSpc>
            </a:pPr>
            <a:r>
              <a:rPr lang="ko-KR" altLang="en-US" sz="2800" kern="0" spc="-13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기능을 통해 출석 관리의 편의성을 높였습니다</a:t>
            </a:r>
            <a:r>
              <a:rPr lang="en-US" altLang="ko-KR" sz="2800" kern="0" spc="-13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 </a:t>
            </a:r>
            <a:endParaRPr lang="ko-KR" altLang="en-US" sz="2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8660242"/>
            <a:ext cx="2959749" cy="32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spc="600" dirty="0">
                <a:solidFill>
                  <a:srgbClr val="000000"/>
                </a:solidFill>
                <a:latin typeface="Inter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4299551" y="8660242"/>
            <a:ext cx="2959749" cy="32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 dirty="0">
                <a:solidFill>
                  <a:srgbClr val="000000"/>
                </a:solidFill>
                <a:latin typeface="Inter"/>
              </a:rPr>
              <a:t>PAGE 04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660242"/>
            <a:ext cx="2959749" cy="32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spc="600" dirty="0">
                <a:solidFill>
                  <a:srgbClr val="000000"/>
                </a:solidFill>
                <a:latin typeface="Inter"/>
              </a:rPr>
              <a:t>ROLES</a:t>
            </a: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7117FB05-3288-B816-CBE2-600A25E41F13}"/>
              </a:ext>
            </a:extLst>
          </p:cNvPr>
          <p:cNvSpPr txBox="1"/>
          <p:nvPr/>
        </p:nvSpPr>
        <p:spPr>
          <a:xfrm>
            <a:off x="533400" y="392481"/>
            <a:ext cx="9137584" cy="1272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326"/>
              </a:lnSpc>
            </a:pPr>
            <a:r>
              <a:rPr lang="ko-KR" altLang="en-US" sz="7376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 Twinkle"/>
              </a:rPr>
              <a:t>프로젝트 역할 분담</a:t>
            </a:r>
            <a:endParaRPr lang="en-US" altLang="ko-KR" sz="7376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 Twinkle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BF58CB6A-7062-0C34-7881-8B2E71764E45}"/>
              </a:ext>
            </a:extLst>
          </p:cNvPr>
          <p:cNvSpPr/>
          <p:nvPr/>
        </p:nvSpPr>
        <p:spPr>
          <a:xfrm>
            <a:off x="9296400" y="1028700"/>
            <a:ext cx="79248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6" name="Group 16"/>
          <p:cNvGrpSpPr/>
          <p:nvPr/>
        </p:nvGrpSpPr>
        <p:grpSpPr>
          <a:xfrm>
            <a:off x="4876800" y="6680799"/>
            <a:ext cx="11096884" cy="1053502"/>
            <a:chOff x="0" y="0"/>
            <a:chExt cx="1097565" cy="2107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97565" cy="210726"/>
            </a:xfrm>
            <a:custGeom>
              <a:avLst/>
              <a:gdLst/>
              <a:ahLst/>
              <a:cxnLst/>
              <a:rect l="l" t="t" r="r" b="b"/>
              <a:pathLst>
                <a:path w="1097565" h="210726">
                  <a:moveTo>
                    <a:pt x="0" y="0"/>
                  </a:moveTo>
                  <a:lnTo>
                    <a:pt x="1097565" y="0"/>
                  </a:lnTo>
                  <a:lnTo>
                    <a:pt x="1097565" y="210726"/>
                  </a:lnTo>
                  <a:lnTo>
                    <a:pt x="0" y="210726"/>
                  </a:lnTo>
                  <a:close/>
                </a:path>
              </a:pathLst>
            </a:custGeom>
            <a:solidFill>
              <a:srgbClr val="868668"/>
            </a:solidFill>
          </p:spPr>
          <p:txBody>
            <a:bodyPr/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sz="3500" kern="10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학생 강의 수강 및 신청 화면</a:t>
              </a:r>
              <a:r>
                <a:rPr lang="en-US" altLang="ko-KR" sz="3500" kern="10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, </a:t>
              </a:r>
              <a:r>
                <a:rPr lang="ko-KR" altLang="en-US" sz="3500" kern="10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출석 화면 구현</a:t>
              </a:r>
              <a:endParaRPr lang="ko-KR" altLang="en-US" sz="35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1097565" cy="2583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621492" y="7065040"/>
            <a:ext cx="2712508" cy="3644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3200" spc="600" dirty="0">
                <a:solidFill>
                  <a:srgbClr val="000000"/>
                </a:solidFill>
                <a:latin typeface="Inter"/>
              </a:rPr>
              <a:t>#</a:t>
            </a:r>
            <a:r>
              <a:rPr lang="ko-KR" altLang="en-US" sz="3200" spc="600" dirty="0">
                <a:solidFill>
                  <a:srgbClr val="000000"/>
                </a:solidFill>
                <a:latin typeface="Inter"/>
              </a:rPr>
              <a:t>송준하</a:t>
            </a:r>
            <a:endParaRPr lang="en-US" sz="3200" spc="600" dirty="0">
              <a:solidFill>
                <a:srgbClr val="000000"/>
              </a:solidFill>
              <a:latin typeface="Inter"/>
            </a:endParaRPr>
          </a:p>
        </p:txBody>
      </p:sp>
      <p:grpSp>
        <p:nvGrpSpPr>
          <p:cNvPr id="25" name="Group 7">
            <a:extLst>
              <a:ext uri="{FF2B5EF4-FFF2-40B4-BE49-F238E27FC236}">
                <a16:creationId xmlns:a16="http://schemas.microsoft.com/office/drawing/2014/main" id="{CB189ACA-6160-9FA7-71F4-26E4AAFA9696}"/>
              </a:ext>
            </a:extLst>
          </p:cNvPr>
          <p:cNvGrpSpPr/>
          <p:nvPr/>
        </p:nvGrpSpPr>
        <p:grpSpPr>
          <a:xfrm>
            <a:off x="4876800" y="2628904"/>
            <a:ext cx="11096884" cy="1053502"/>
            <a:chOff x="0" y="0"/>
            <a:chExt cx="1097565" cy="2107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CAB61903-65CE-67AD-A73E-B96D1B181DBB}"/>
                </a:ext>
              </a:extLst>
            </p:cNvPr>
            <p:cNvSpPr/>
            <p:nvPr/>
          </p:nvSpPr>
          <p:spPr>
            <a:xfrm>
              <a:off x="0" y="0"/>
              <a:ext cx="1097565" cy="210726"/>
            </a:xfrm>
            <a:custGeom>
              <a:avLst/>
              <a:gdLst/>
              <a:ahLst/>
              <a:cxnLst/>
              <a:rect l="l" t="t" r="r" b="b"/>
              <a:pathLst>
                <a:path w="1097565" h="210726">
                  <a:moveTo>
                    <a:pt x="0" y="0"/>
                  </a:moveTo>
                  <a:lnTo>
                    <a:pt x="1097565" y="0"/>
                  </a:lnTo>
                  <a:lnTo>
                    <a:pt x="1097565" y="210726"/>
                  </a:lnTo>
                  <a:lnTo>
                    <a:pt x="0" y="210726"/>
                  </a:lnTo>
                  <a:close/>
                </a:path>
              </a:pathLst>
            </a:custGeom>
            <a:solidFill>
              <a:srgbClr val="E1DAD6"/>
            </a:solidFill>
          </p:spPr>
          <p:txBody>
            <a:bodyPr/>
            <a:lstStyle/>
            <a:p>
              <a:pPr algn="ctr"/>
              <a:endPara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endParaRPr>
            </a:p>
            <a:p>
              <a:pPr algn="ctr"/>
              <a:r>
                <a:rPr lang="ko-KR" altLang="en-US" sz="3500" kern="10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로그인</a:t>
              </a:r>
              <a:r>
                <a:rPr lang="en-US" altLang="ko-KR" sz="3500" kern="10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, </a:t>
              </a:r>
              <a:r>
                <a:rPr lang="ko-KR" altLang="en-US" sz="3500" kern="10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회원가입</a:t>
              </a:r>
              <a:r>
                <a:rPr lang="en-US" altLang="ko-KR" sz="3500" kern="10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, </a:t>
              </a:r>
              <a:r>
                <a:rPr lang="ko-KR" altLang="en-US" sz="3500" kern="10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로그인 확인 화면 구현</a:t>
              </a:r>
              <a:endParaRPr lang="ko-KR" altLang="en-US" sz="35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08C87C13-A296-E1BD-0A5E-A094DD75062C}"/>
                </a:ext>
              </a:extLst>
            </p:cNvPr>
            <p:cNvSpPr txBox="1"/>
            <p:nvPr/>
          </p:nvSpPr>
          <p:spPr>
            <a:xfrm>
              <a:off x="0" y="-47625"/>
              <a:ext cx="1097565" cy="2583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26" name="TextBox 22">
            <a:extLst>
              <a:ext uri="{FF2B5EF4-FFF2-40B4-BE49-F238E27FC236}">
                <a16:creationId xmlns:a16="http://schemas.microsoft.com/office/drawing/2014/main" id="{0B83FD6B-2936-E628-864E-BFEBB684BA0A}"/>
              </a:ext>
            </a:extLst>
          </p:cNvPr>
          <p:cNvSpPr txBox="1"/>
          <p:nvPr/>
        </p:nvSpPr>
        <p:spPr>
          <a:xfrm>
            <a:off x="2621492" y="3013145"/>
            <a:ext cx="2712508" cy="3644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3200" spc="600" dirty="0">
                <a:solidFill>
                  <a:srgbClr val="000000"/>
                </a:solidFill>
                <a:latin typeface="Inter"/>
              </a:rPr>
              <a:t>#</a:t>
            </a:r>
            <a:r>
              <a:rPr lang="ko-KR" altLang="en-US" sz="3200" spc="600" dirty="0" err="1">
                <a:solidFill>
                  <a:srgbClr val="000000"/>
                </a:solidFill>
                <a:latin typeface="Inter"/>
              </a:rPr>
              <a:t>장홍준</a:t>
            </a:r>
            <a:endParaRPr lang="en-US" sz="3200" spc="600" dirty="0">
              <a:solidFill>
                <a:srgbClr val="000000"/>
              </a:solidFill>
              <a:latin typeface="Inter"/>
            </a:endParaRP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6756419B-E9C5-690B-0DEB-4382FD79F47D}"/>
              </a:ext>
            </a:extLst>
          </p:cNvPr>
          <p:cNvGrpSpPr/>
          <p:nvPr/>
        </p:nvGrpSpPr>
        <p:grpSpPr>
          <a:xfrm>
            <a:off x="4876800" y="4654852"/>
            <a:ext cx="11096884" cy="1053502"/>
            <a:chOff x="0" y="0"/>
            <a:chExt cx="1097565" cy="2107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F49852FE-D041-720D-17B2-0C5211E9405D}"/>
                </a:ext>
              </a:extLst>
            </p:cNvPr>
            <p:cNvSpPr/>
            <p:nvPr/>
          </p:nvSpPr>
          <p:spPr>
            <a:xfrm>
              <a:off x="0" y="0"/>
              <a:ext cx="1097565" cy="210726"/>
            </a:xfrm>
            <a:custGeom>
              <a:avLst/>
              <a:gdLst/>
              <a:ahLst/>
              <a:cxnLst/>
              <a:rect l="l" t="t" r="r" b="b"/>
              <a:pathLst>
                <a:path w="1097565" h="210726">
                  <a:moveTo>
                    <a:pt x="0" y="0"/>
                  </a:moveTo>
                  <a:lnTo>
                    <a:pt x="1097565" y="0"/>
                  </a:lnTo>
                  <a:lnTo>
                    <a:pt x="1097565" y="210726"/>
                  </a:lnTo>
                  <a:lnTo>
                    <a:pt x="0" y="210726"/>
                  </a:lnTo>
                  <a:close/>
                </a:path>
              </a:pathLst>
            </a:custGeom>
            <a:solidFill>
              <a:srgbClr val="C6A28D"/>
            </a:solidFill>
          </p:spPr>
          <p:txBody>
            <a:bodyPr/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sz="3500" kern="10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교수 강의 목록 및 등록 화면</a:t>
              </a:r>
              <a:r>
                <a:rPr lang="en-US" altLang="ko-KR" sz="3500" kern="10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, </a:t>
              </a:r>
              <a:r>
                <a:rPr lang="ko-KR" altLang="en-US" sz="3500" kern="10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강의 출석 관리 화면 구현</a:t>
              </a:r>
              <a:endParaRPr lang="ko-KR" altLang="en-US" sz="35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A40B9AF4-3369-206A-6C35-1DDAB9EA494C}"/>
                </a:ext>
              </a:extLst>
            </p:cNvPr>
            <p:cNvSpPr txBox="1"/>
            <p:nvPr/>
          </p:nvSpPr>
          <p:spPr>
            <a:xfrm>
              <a:off x="0" y="-47625"/>
              <a:ext cx="1097565" cy="2583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34" name="TextBox 23">
            <a:extLst>
              <a:ext uri="{FF2B5EF4-FFF2-40B4-BE49-F238E27FC236}">
                <a16:creationId xmlns:a16="http://schemas.microsoft.com/office/drawing/2014/main" id="{4DDBB819-E18A-AFA8-E5EA-DC57562CE040}"/>
              </a:ext>
            </a:extLst>
          </p:cNvPr>
          <p:cNvSpPr txBox="1"/>
          <p:nvPr/>
        </p:nvSpPr>
        <p:spPr>
          <a:xfrm>
            <a:off x="2621492" y="5039093"/>
            <a:ext cx="2712508" cy="3644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3200" spc="600" dirty="0">
                <a:solidFill>
                  <a:srgbClr val="000000"/>
                </a:solidFill>
                <a:latin typeface="Inter"/>
              </a:rPr>
              <a:t>#</a:t>
            </a:r>
            <a:r>
              <a:rPr lang="ko-KR" altLang="en-US" sz="3200" spc="600" dirty="0">
                <a:solidFill>
                  <a:srgbClr val="000000"/>
                </a:solidFill>
                <a:latin typeface="Inter"/>
              </a:rPr>
              <a:t>장선우</a:t>
            </a:r>
            <a:endParaRPr lang="en-US" sz="3200" spc="600" dirty="0">
              <a:solidFill>
                <a:srgbClr val="000000"/>
              </a:solidFill>
              <a:latin typeface="Inter"/>
            </a:endParaRPr>
          </a:p>
        </p:txBody>
      </p:sp>
      <p:grpSp>
        <p:nvGrpSpPr>
          <p:cNvPr id="37" name="Group 16">
            <a:extLst>
              <a:ext uri="{FF2B5EF4-FFF2-40B4-BE49-F238E27FC236}">
                <a16:creationId xmlns:a16="http://schemas.microsoft.com/office/drawing/2014/main" id="{53BCD930-8052-635B-149B-24D9B9F6404D}"/>
              </a:ext>
            </a:extLst>
          </p:cNvPr>
          <p:cNvGrpSpPr/>
          <p:nvPr/>
        </p:nvGrpSpPr>
        <p:grpSpPr>
          <a:xfrm>
            <a:off x="4855300" y="6695012"/>
            <a:ext cx="11096884" cy="1053502"/>
            <a:chOff x="0" y="0"/>
            <a:chExt cx="1097565" cy="2107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D6DA1DBA-2B23-C0AE-E8EB-4E61D1C8F6E4}"/>
                </a:ext>
              </a:extLst>
            </p:cNvPr>
            <p:cNvSpPr/>
            <p:nvPr/>
          </p:nvSpPr>
          <p:spPr>
            <a:xfrm>
              <a:off x="0" y="0"/>
              <a:ext cx="1097565" cy="210726"/>
            </a:xfrm>
            <a:custGeom>
              <a:avLst/>
              <a:gdLst/>
              <a:ahLst/>
              <a:cxnLst/>
              <a:rect l="l" t="t" r="r" b="b"/>
              <a:pathLst>
                <a:path w="1097565" h="210726">
                  <a:moveTo>
                    <a:pt x="0" y="0"/>
                  </a:moveTo>
                  <a:lnTo>
                    <a:pt x="1097565" y="0"/>
                  </a:lnTo>
                  <a:lnTo>
                    <a:pt x="1097565" y="210726"/>
                  </a:lnTo>
                  <a:lnTo>
                    <a:pt x="0" y="210726"/>
                  </a:lnTo>
                  <a:close/>
                </a:path>
              </a:pathLst>
            </a:custGeom>
            <a:solidFill>
              <a:srgbClr val="868668"/>
            </a:solidFill>
          </p:spPr>
          <p:txBody>
            <a:bodyPr/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sz="3500" kern="10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중간</a:t>
              </a:r>
              <a:r>
                <a:rPr lang="en-US" altLang="ko-KR" sz="3500" kern="10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/</a:t>
              </a:r>
              <a:r>
                <a:rPr lang="ko-KR" altLang="en-US" sz="3500" kern="10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최종 보고서 작성</a:t>
              </a:r>
              <a:r>
                <a:rPr lang="en-US" altLang="ko-KR" sz="3500" kern="10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, PPT </a:t>
              </a:r>
              <a:r>
                <a:rPr lang="ko-KR" altLang="en-US" sz="3500" kern="10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제작</a:t>
              </a:r>
              <a:endParaRPr lang="ko-KR" altLang="en-US" dirty="0"/>
            </a:p>
          </p:txBody>
        </p:sp>
        <p:sp>
          <p:nvSpPr>
            <p:cNvPr id="39" name="TextBox 18">
              <a:extLst>
                <a:ext uri="{FF2B5EF4-FFF2-40B4-BE49-F238E27FC236}">
                  <a16:creationId xmlns:a16="http://schemas.microsoft.com/office/drawing/2014/main" id="{E6448FAF-91BD-F8C3-19C9-C8B5A4D37E69}"/>
                </a:ext>
              </a:extLst>
            </p:cNvPr>
            <p:cNvSpPr txBox="1"/>
            <p:nvPr/>
          </p:nvSpPr>
          <p:spPr>
            <a:xfrm>
              <a:off x="0" y="-47625"/>
              <a:ext cx="1097565" cy="2583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40" name="Group 7">
            <a:extLst>
              <a:ext uri="{FF2B5EF4-FFF2-40B4-BE49-F238E27FC236}">
                <a16:creationId xmlns:a16="http://schemas.microsoft.com/office/drawing/2014/main" id="{5D5952D6-F5B7-0393-BB85-DE4C5495AD64}"/>
              </a:ext>
            </a:extLst>
          </p:cNvPr>
          <p:cNvGrpSpPr/>
          <p:nvPr/>
        </p:nvGrpSpPr>
        <p:grpSpPr>
          <a:xfrm>
            <a:off x="4855300" y="2643117"/>
            <a:ext cx="11096884" cy="1053502"/>
            <a:chOff x="0" y="0"/>
            <a:chExt cx="1097565" cy="2107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890CCFD4-CA22-0C88-7056-E673BC305155}"/>
                </a:ext>
              </a:extLst>
            </p:cNvPr>
            <p:cNvSpPr/>
            <p:nvPr/>
          </p:nvSpPr>
          <p:spPr>
            <a:xfrm>
              <a:off x="0" y="0"/>
              <a:ext cx="1097565" cy="210726"/>
            </a:xfrm>
            <a:custGeom>
              <a:avLst/>
              <a:gdLst/>
              <a:ahLst/>
              <a:cxnLst/>
              <a:rect l="l" t="t" r="r" b="b"/>
              <a:pathLst>
                <a:path w="1097565" h="210726">
                  <a:moveTo>
                    <a:pt x="0" y="0"/>
                  </a:moveTo>
                  <a:lnTo>
                    <a:pt x="1097565" y="0"/>
                  </a:lnTo>
                  <a:lnTo>
                    <a:pt x="1097565" y="210726"/>
                  </a:lnTo>
                  <a:lnTo>
                    <a:pt x="0" y="210726"/>
                  </a:lnTo>
                  <a:close/>
                </a:path>
              </a:pathLst>
            </a:custGeom>
            <a:solidFill>
              <a:srgbClr val="E1DAD6"/>
            </a:solidFill>
          </p:spPr>
          <p:txBody>
            <a:bodyPr/>
            <a:lstStyle/>
            <a:p>
              <a:pPr algn="ctr"/>
              <a:endPara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endParaRPr>
            </a:p>
            <a:p>
              <a:pPr algn="ctr"/>
              <a:r>
                <a:rPr lang="en-US" altLang="ko-KR" sz="3500" kern="10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UI</a:t>
              </a:r>
              <a:r>
                <a:rPr lang="ko-KR" altLang="en-US" sz="3500" kern="10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통합</a:t>
              </a:r>
              <a:r>
                <a:rPr lang="en-US" altLang="ko-KR" sz="3500" kern="10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, </a:t>
              </a:r>
              <a:r>
                <a:rPr lang="ko-KR" altLang="en-US" sz="3500" kern="10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코드 추가 및 디버깅</a:t>
              </a:r>
              <a:r>
                <a:rPr lang="en-US" altLang="ko-KR" sz="3500" kern="10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, </a:t>
              </a:r>
              <a:r>
                <a:rPr lang="ko-KR" altLang="en-US" sz="3500" kern="10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발표</a:t>
              </a:r>
              <a:endParaRPr lang="ko-KR" altLang="en-US" sz="35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sp>
          <p:nvSpPr>
            <p:cNvPr id="42" name="TextBox 9">
              <a:extLst>
                <a:ext uri="{FF2B5EF4-FFF2-40B4-BE49-F238E27FC236}">
                  <a16:creationId xmlns:a16="http://schemas.microsoft.com/office/drawing/2014/main" id="{BAA6631B-5C5F-0A25-3875-3830869AE290}"/>
                </a:ext>
              </a:extLst>
            </p:cNvPr>
            <p:cNvSpPr txBox="1"/>
            <p:nvPr/>
          </p:nvSpPr>
          <p:spPr>
            <a:xfrm>
              <a:off x="0" y="-47625"/>
              <a:ext cx="1097565" cy="2583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43" name="Group 13">
            <a:extLst>
              <a:ext uri="{FF2B5EF4-FFF2-40B4-BE49-F238E27FC236}">
                <a16:creationId xmlns:a16="http://schemas.microsoft.com/office/drawing/2014/main" id="{6F766D82-9FB6-113B-C0CA-A146FB98DA5B}"/>
              </a:ext>
            </a:extLst>
          </p:cNvPr>
          <p:cNvGrpSpPr/>
          <p:nvPr/>
        </p:nvGrpSpPr>
        <p:grpSpPr>
          <a:xfrm>
            <a:off x="4855300" y="4669065"/>
            <a:ext cx="11096884" cy="1053502"/>
            <a:chOff x="0" y="0"/>
            <a:chExt cx="1097565" cy="2107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5A3BE92B-0E9E-C33B-A35E-DB5600D2E2F2}"/>
                </a:ext>
              </a:extLst>
            </p:cNvPr>
            <p:cNvSpPr/>
            <p:nvPr/>
          </p:nvSpPr>
          <p:spPr>
            <a:xfrm>
              <a:off x="0" y="0"/>
              <a:ext cx="1097565" cy="210726"/>
            </a:xfrm>
            <a:custGeom>
              <a:avLst/>
              <a:gdLst/>
              <a:ahLst/>
              <a:cxnLst/>
              <a:rect l="l" t="t" r="r" b="b"/>
              <a:pathLst>
                <a:path w="1097565" h="210726">
                  <a:moveTo>
                    <a:pt x="0" y="0"/>
                  </a:moveTo>
                  <a:lnTo>
                    <a:pt x="1097565" y="0"/>
                  </a:lnTo>
                  <a:lnTo>
                    <a:pt x="1097565" y="210726"/>
                  </a:lnTo>
                  <a:lnTo>
                    <a:pt x="0" y="210726"/>
                  </a:lnTo>
                  <a:close/>
                </a:path>
              </a:pathLst>
            </a:custGeom>
            <a:solidFill>
              <a:srgbClr val="C6A28D"/>
            </a:solidFill>
          </p:spPr>
          <p:txBody>
            <a:bodyPr/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sz="3500" kern="10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프로젝트용 </a:t>
              </a:r>
              <a:r>
                <a:rPr lang="en-US" altLang="ko-KR" sz="3500" kern="10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DB </a:t>
              </a:r>
              <a:r>
                <a:rPr lang="ko-KR" altLang="en-US" sz="3500" kern="10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제작 및 연동</a:t>
              </a:r>
              <a:endParaRPr lang="ko-KR" altLang="en-US" dirty="0"/>
            </a:p>
          </p:txBody>
        </p:sp>
        <p:sp>
          <p:nvSpPr>
            <p:cNvPr id="45" name="TextBox 15">
              <a:extLst>
                <a:ext uri="{FF2B5EF4-FFF2-40B4-BE49-F238E27FC236}">
                  <a16:creationId xmlns:a16="http://schemas.microsoft.com/office/drawing/2014/main" id="{69CF33A5-B46F-0A42-08C9-5ED7363B2225}"/>
                </a:ext>
              </a:extLst>
            </p:cNvPr>
            <p:cNvSpPr txBox="1"/>
            <p:nvPr/>
          </p:nvSpPr>
          <p:spPr>
            <a:xfrm>
              <a:off x="0" y="-47625"/>
              <a:ext cx="1097565" cy="2583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910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>
            <a:off x="5372100" y="1028700"/>
            <a:ext cx="118491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4"/>
          <p:cNvGrpSpPr/>
          <p:nvPr/>
        </p:nvGrpSpPr>
        <p:grpSpPr>
          <a:xfrm>
            <a:off x="5094907" y="3214342"/>
            <a:ext cx="3834158" cy="3834158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4F2F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4299551" y="8660242"/>
            <a:ext cx="2959749" cy="32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 dirty="0">
                <a:solidFill>
                  <a:srgbClr val="000000"/>
                </a:solidFill>
                <a:latin typeface="Inter"/>
              </a:rPr>
              <a:t>PAGE 05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860505" y="3214342"/>
            <a:ext cx="3834158" cy="383415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4F2F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549089" y="2608801"/>
            <a:ext cx="2456990" cy="411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Inter"/>
              </a:rPr>
              <a:t>Languages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783491" y="2608801"/>
            <a:ext cx="2456990" cy="411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Inter"/>
              </a:rPr>
              <a:t>Server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8700" y="8660242"/>
            <a:ext cx="4229100" cy="3296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spc="600" dirty="0">
                <a:solidFill>
                  <a:srgbClr val="000000"/>
                </a:solidFill>
                <a:latin typeface="Inter"/>
              </a:rPr>
              <a:t>DEVELOPMENT TOOLS</a:t>
            </a:r>
          </a:p>
        </p:txBody>
      </p:sp>
      <p:grpSp>
        <p:nvGrpSpPr>
          <p:cNvPr id="29" name="Group 4">
            <a:extLst>
              <a:ext uri="{FF2B5EF4-FFF2-40B4-BE49-F238E27FC236}">
                <a16:creationId xmlns:a16="http://schemas.microsoft.com/office/drawing/2014/main" id="{FDE982E4-47A4-84C9-A8B6-CBCEB1EBAD6B}"/>
              </a:ext>
            </a:extLst>
          </p:cNvPr>
          <p:cNvGrpSpPr/>
          <p:nvPr/>
        </p:nvGrpSpPr>
        <p:grpSpPr>
          <a:xfrm>
            <a:off x="13539442" y="3194243"/>
            <a:ext cx="3834158" cy="3834158"/>
            <a:chOff x="0" y="0"/>
            <a:chExt cx="812800" cy="812800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F53C7539-9367-BF55-F8AF-71E5BECBBC9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4F2F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TextBox 6">
              <a:extLst>
                <a:ext uri="{FF2B5EF4-FFF2-40B4-BE49-F238E27FC236}">
                  <a16:creationId xmlns:a16="http://schemas.microsoft.com/office/drawing/2014/main" id="{64EF861C-A62A-9903-2B69-9A6A2C903472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32" name="Group 8">
            <a:extLst>
              <a:ext uri="{FF2B5EF4-FFF2-40B4-BE49-F238E27FC236}">
                <a16:creationId xmlns:a16="http://schemas.microsoft.com/office/drawing/2014/main" id="{29D759BB-3675-2FAB-192D-7201CE20AACE}"/>
              </a:ext>
            </a:extLst>
          </p:cNvPr>
          <p:cNvGrpSpPr/>
          <p:nvPr/>
        </p:nvGrpSpPr>
        <p:grpSpPr>
          <a:xfrm>
            <a:off x="9305040" y="3194243"/>
            <a:ext cx="3834158" cy="3834158"/>
            <a:chOff x="0" y="0"/>
            <a:chExt cx="812800" cy="812800"/>
          </a:xfrm>
        </p:grpSpPr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6597C019-F75D-8399-9360-F62828C7F52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4F2F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TextBox 10">
              <a:extLst>
                <a:ext uri="{FF2B5EF4-FFF2-40B4-BE49-F238E27FC236}">
                  <a16:creationId xmlns:a16="http://schemas.microsoft.com/office/drawing/2014/main" id="{96A6A5D8-63A3-9E87-4EC3-3D6C24ABAC84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35" name="TextBox 18">
            <a:extLst>
              <a:ext uri="{FF2B5EF4-FFF2-40B4-BE49-F238E27FC236}">
                <a16:creationId xmlns:a16="http://schemas.microsoft.com/office/drawing/2014/main" id="{B3BC8F86-E7BE-11CA-1E53-5E1FFEDFEF5C}"/>
              </a:ext>
            </a:extLst>
          </p:cNvPr>
          <p:cNvSpPr txBox="1"/>
          <p:nvPr/>
        </p:nvSpPr>
        <p:spPr>
          <a:xfrm>
            <a:off x="9993624" y="2588702"/>
            <a:ext cx="2456990" cy="411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Inter"/>
              </a:rPr>
              <a:t>Database</a:t>
            </a: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D64E7289-1F55-6700-0DB4-55F58DF95616}"/>
              </a:ext>
            </a:extLst>
          </p:cNvPr>
          <p:cNvSpPr txBox="1"/>
          <p:nvPr/>
        </p:nvSpPr>
        <p:spPr>
          <a:xfrm>
            <a:off x="14228026" y="2588702"/>
            <a:ext cx="2456990" cy="411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Inter"/>
              </a:rPr>
              <a:t>Co-Work</a:t>
            </a:r>
          </a:p>
        </p:txBody>
      </p:sp>
      <p:sp>
        <p:nvSpPr>
          <p:cNvPr id="37" name="Freeform 2">
            <a:extLst>
              <a:ext uri="{FF2B5EF4-FFF2-40B4-BE49-F238E27FC236}">
                <a16:creationId xmlns:a16="http://schemas.microsoft.com/office/drawing/2014/main" id="{416606EE-22E7-BB8F-EF5B-39C0DE2E6C3D}"/>
              </a:ext>
            </a:extLst>
          </p:cNvPr>
          <p:cNvSpPr/>
          <p:nvPr/>
        </p:nvSpPr>
        <p:spPr>
          <a:xfrm>
            <a:off x="3429000" y="3904201"/>
            <a:ext cx="1040504" cy="1334110"/>
          </a:xfrm>
          <a:custGeom>
            <a:avLst/>
            <a:gdLst/>
            <a:ahLst/>
            <a:cxnLst/>
            <a:rect l="l" t="t" r="r" b="b"/>
            <a:pathLst>
              <a:path w="1622686" h="2080573">
                <a:moveTo>
                  <a:pt x="0" y="0"/>
                </a:moveTo>
                <a:lnTo>
                  <a:pt x="1622687" y="0"/>
                </a:lnTo>
                <a:lnTo>
                  <a:pt x="1622687" y="2080573"/>
                </a:lnTo>
                <a:lnTo>
                  <a:pt x="0" y="20805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8" name="Freeform 3">
            <a:extLst>
              <a:ext uri="{FF2B5EF4-FFF2-40B4-BE49-F238E27FC236}">
                <a16:creationId xmlns:a16="http://schemas.microsoft.com/office/drawing/2014/main" id="{C369162F-7DAE-713C-767E-21F7B8B7D748}"/>
              </a:ext>
            </a:extLst>
          </p:cNvPr>
          <p:cNvSpPr/>
          <p:nvPr/>
        </p:nvSpPr>
        <p:spPr>
          <a:xfrm>
            <a:off x="2167940" y="5352001"/>
            <a:ext cx="1219288" cy="1215824"/>
          </a:xfrm>
          <a:custGeom>
            <a:avLst/>
            <a:gdLst/>
            <a:ahLst/>
            <a:cxnLst/>
            <a:rect l="l" t="t" r="r" b="b"/>
            <a:pathLst>
              <a:path w="1901505" h="1896103">
                <a:moveTo>
                  <a:pt x="0" y="0"/>
                </a:moveTo>
                <a:lnTo>
                  <a:pt x="1901504" y="0"/>
                </a:lnTo>
                <a:lnTo>
                  <a:pt x="1901504" y="1896103"/>
                </a:lnTo>
                <a:lnTo>
                  <a:pt x="0" y="18961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9" name="Freeform 4">
            <a:extLst>
              <a:ext uri="{FF2B5EF4-FFF2-40B4-BE49-F238E27FC236}">
                <a16:creationId xmlns:a16="http://schemas.microsoft.com/office/drawing/2014/main" id="{3459A14C-1ACF-9CE7-6AB7-8F5B7580FD24}"/>
              </a:ext>
            </a:extLst>
          </p:cNvPr>
          <p:cNvSpPr/>
          <p:nvPr/>
        </p:nvSpPr>
        <p:spPr>
          <a:xfrm>
            <a:off x="1252721" y="3902888"/>
            <a:ext cx="767930" cy="1402948"/>
          </a:xfrm>
          <a:custGeom>
            <a:avLst/>
            <a:gdLst/>
            <a:ahLst/>
            <a:cxnLst/>
            <a:rect l="l" t="t" r="r" b="b"/>
            <a:pathLst>
              <a:path w="1197602" h="2187926">
                <a:moveTo>
                  <a:pt x="0" y="0"/>
                </a:moveTo>
                <a:lnTo>
                  <a:pt x="1197602" y="0"/>
                </a:lnTo>
                <a:lnTo>
                  <a:pt x="1197602" y="2187926"/>
                </a:lnTo>
                <a:lnTo>
                  <a:pt x="0" y="21879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D88206B4-92C2-5872-BDFF-55E65AA42EF4}"/>
              </a:ext>
            </a:extLst>
          </p:cNvPr>
          <p:cNvSpPr/>
          <p:nvPr/>
        </p:nvSpPr>
        <p:spPr>
          <a:xfrm>
            <a:off x="6177506" y="4140853"/>
            <a:ext cx="1668959" cy="1940938"/>
          </a:xfrm>
          <a:custGeom>
            <a:avLst/>
            <a:gdLst/>
            <a:ahLst/>
            <a:cxnLst/>
            <a:rect l="l" t="t" r="r" b="b"/>
            <a:pathLst>
              <a:path w="1668959" h="1940938">
                <a:moveTo>
                  <a:pt x="0" y="0"/>
                </a:moveTo>
                <a:lnTo>
                  <a:pt x="1668960" y="0"/>
                </a:lnTo>
                <a:lnTo>
                  <a:pt x="1668960" y="1940938"/>
                </a:lnTo>
                <a:lnTo>
                  <a:pt x="0" y="19409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8493" t="-4184" r="-80706" b="-9024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3F2B9C77-F34E-C63E-B042-F4D89185C676}"/>
              </a:ext>
            </a:extLst>
          </p:cNvPr>
          <p:cNvSpPr/>
          <p:nvPr/>
        </p:nvSpPr>
        <p:spPr>
          <a:xfrm>
            <a:off x="9591922" y="4545522"/>
            <a:ext cx="3285878" cy="958879"/>
          </a:xfrm>
          <a:custGeom>
            <a:avLst/>
            <a:gdLst/>
            <a:ahLst/>
            <a:cxnLst/>
            <a:rect l="l" t="t" r="r" b="b"/>
            <a:pathLst>
              <a:path w="3285878" h="958879">
                <a:moveTo>
                  <a:pt x="0" y="0"/>
                </a:moveTo>
                <a:lnTo>
                  <a:pt x="3285879" y="0"/>
                </a:lnTo>
                <a:lnTo>
                  <a:pt x="3285879" y="958879"/>
                </a:lnTo>
                <a:lnTo>
                  <a:pt x="0" y="9588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2775" t="-90265" r="-21884" b="-88264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968E54EB-CCFF-C139-071B-48116F86362F}"/>
              </a:ext>
            </a:extLst>
          </p:cNvPr>
          <p:cNvSpPr/>
          <p:nvPr/>
        </p:nvSpPr>
        <p:spPr>
          <a:xfrm>
            <a:off x="13613186" y="4413064"/>
            <a:ext cx="3686669" cy="1212056"/>
          </a:xfrm>
          <a:custGeom>
            <a:avLst/>
            <a:gdLst/>
            <a:ahLst/>
            <a:cxnLst/>
            <a:rect l="l" t="t" r="r" b="b"/>
            <a:pathLst>
              <a:path w="3686669" h="1212056">
                <a:moveTo>
                  <a:pt x="0" y="0"/>
                </a:moveTo>
                <a:lnTo>
                  <a:pt x="3686668" y="0"/>
                </a:lnTo>
                <a:lnTo>
                  <a:pt x="3686668" y="1212055"/>
                </a:lnTo>
                <a:lnTo>
                  <a:pt x="0" y="12120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1550" t="-20769" r="-11545" b="-17226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id="{C5F651F4-9E98-4896-6FCD-9E107FE19C99}"/>
              </a:ext>
            </a:extLst>
          </p:cNvPr>
          <p:cNvSpPr txBox="1"/>
          <p:nvPr/>
        </p:nvSpPr>
        <p:spPr>
          <a:xfrm>
            <a:off x="990511" y="494578"/>
            <a:ext cx="4459406" cy="12732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326"/>
              </a:lnSpc>
            </a:pPr>
            <a:r>
              <a:rPr lang="ko-KR" altLang="en-US" sz="7376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 Twinkle"/>
              </a:rPr>
              <a:t>개발 환경</a:t>
            </a:r>
            <a:endParaRPr lang="en-US" sz="7376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 Twink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4299551" y="8660242"/>
            <a:ext cx="2959749" cy="32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 dirty="0">
                <a:solidFill>
                  <a:srgbClr val="000000"/>
                </a:solidFill>
                <a:latin typeface="Inter"/>
              </a:rPr>
              <a:t>PAGE 06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660242"/>
            <a:ext cx="2959749" cy="32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spc="600" dirty="0">
                <a:solidFill>
                  <a:srgbClr val="000000"/>
                </a:solidFill>
                <a:latin typeface="Inter"/>
              </a:rPr>
              <a:t>SIGN UP/IN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33400" y="392481"/>
            <a:ext cx="9137584" cy="1272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326"/>
              </a:lnSpc>
            </a:pPr>
            <a:r>
              <a:rPr lang="ko-KR" altLang="en-US" sz="7376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 Twinkle"/>
              </a:rPr>
              <a:t>회원가입</a:t>
            </a:r>
            <a:r>
              <a:rPr lang="en-US" altLang="ko-KR" sz="7376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 Twinkle"/>
              </a:rPr>
              <a:t>/</a:t>
            </a:r>
            <a:r>
              <a:rPr lang="ko-KR" altLang="en-US" sz="7376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 Twinkle"/>
              </a:rPr>
              <a:t>로그인</a:t>
            </a:r>
            <a:endParaRPr lang="en-US" sz="7376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 Twinkle"/>
            </a:endParaRPr>
          </a:p>
        </p:txBody>
      </p:sp>
      <p:sp>
        <p:nvSpPr>
          <p:cNvPr id="14" name="AutoShape 3">
            <a:extLst>
              <a:ext uri="{FF2B5EF4-FFF2-40B4-BE49-F238E27FC236}">
                <a16:creationId xmlns:a16="http://schemas.microsoft.com/office/drawing/2014/main" id="{581C0045-1DC6-CA4C-3541-8D53B13CF545}"/>
              </a:ext>
            </a:extLst>
          </p:cNvPr>
          <p:cNvSpPr/>
          <p:nvPr/>
        </p:nvSpPr>
        <p:spPr>
          <a:xfrm>
            <a:off x="7696200" y="1028700"/>
            <a:ext cx="95250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4299551" y="8660242"/>
            <a:ext cx="2959749" cy="32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 dirty="0">
                <a:solidFill>
                  <a:srgbClr val="000000"/>
                </a:solidFill>
                <a:latin typeface="Inter"/>
              </a:rPr>
              <a:t>PAGE 07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660242"/>
            <a:ext cx="2959749" cy="32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spc="600" dirty="0">
                <a:solidFill>
                  <a:srgbClr val="000000"/>
                </a:solidFill>
                <a:latin typeface="Inter"/>
              </a:rPr>
              <a:t>STUDENT</a:t>
            </a: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64079783-ED8D-CD57-5D38-F21528ADC031}"/>
              </a:ext>
            </a:extLst>
          </p:cNvPr>
          <p:cNvSpPr txBox="1"/>
          <p:nvPr/>
        </p:nvSpPr>
        <p:spPr>
          <a:xfrm>
            <a:off x="533400" y="392481"/>
            <a:ext cx="9137584" cy="1272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326"/>
              </a:lnSpc>
            </a:pPr>
            <a:r>
              <a:rPr lang="ko-KR" altLang="en-US" sz="7376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 Twinkle"/>
              </a:rPr>
              <a:t>학생 기능</a:t>
            </a:r>
            <a:endParaRPr lang="en-US" sz="7376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 Twinkle"/>
            </a:endParaRP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9245ABCD-1D95-23D2-D317-FAF9646420FD}"/>
              </a:ext>
            </a:extLst>
          </p:cNvPr>
          <p:cNvSpPr/>
          <p:nvPr/>
        </p:nvSpPr>
        <p:spPr>
          <a:xfrm>
            <a:off x="5105400" y="1028700"/>
            <a:ext cx="121158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1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4299551" y="8660242"/>
            <a:ext cx="2959749" cy="32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 dirty="0">
                <a:solidFill>
                  <a:srgbClr val="000000"/>
                </a:solidFill>
                <a:latin typeface="Inter"/>
              </a:rPr>
              <a:t>PAGE 08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660242"/>
            <a:ext cx="2959749" cy="32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spc="600" dirty="0">
                <a:solidFill>
                  <a:srgbClr val="000000"/>
                </a:solidFill>
                <a:latin typeface="Inter"/>
              </a:rPr>
              <a:t>PROFESSOR</a:t>
            </a: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7117FB05-3288-B816-CBE2-600A25E41F13}"/>
              </a:ext>
            </a:extLst>
          </p:cNvPr>
          <p:cNvSpPr txBox="1"/>
          <p:nvPr/>
        </p:nvSpPr>
        <p:spPr>
          <a:xfrm>
            <a:off x="533400" y="392481"/>
            <a:ext cx="9137584" cy="1272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326"/>
              </a:lnSpc>
            </a:pPr>
            <a:r>
              <a:rPr lang="ko-KR" altLang="en-US" sz="7376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 Twinkle"/>
              </a:rPr>
              <a:t>교수 기능</a:t>
            </a:r>
            <a:endParaRPr lang="en-US" sz="7376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 Twinkle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BF58CB6A-7062-0C34-7881-8B2E71764E45}"/>
              </a:ext>
            </a:extLst>
          </p:cNvPr>
          <p:cNvSpPr/>
          <p:nvPr/>
        </p:nvSpPr>
        <p:spPr>
          <a:xfrm>
            <a:off x="5105400" y="1028700"/>
            <a:ext cx="121158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10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AutoShape 5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6" name="Group 6"/>
          <p:cNvGrpSpPr/>
          <p:nvPr/>
        </p:nvGrpSpPr>
        <p:grpSpPr>
          <a:xfrm>
            <a:off x="1028700" y="1444588"/>
            <a:ext cx="3086100" cy="30861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299551" y="8660242"/>
            <a:ext cx="2959749" cy="32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 dirty="0">
                <a:solidFill>
                  <a:srgbClr val="000000"/>
                </a:solidFill>
                <a:latin typeface="Inter"/>
              </a:rPr>
              <a:t>PAGE 09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8660242"/>
            <a:ext cx="3670263" cy="32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spc="600" dirty="0">
                <a:solidFill>
                  <a:srgbClr val="000000"/>
                </a:solidFill>
                <a:latin typeface="Inter"/>
              </a:rPr>
              <a:t>TESTING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71750" y="2273159"/>
            <a:ext cx="9506980" cy="1276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26"/>
              </a:lnSpc>
            </a:pPr>
            <a:r>
              <a:rPr lang="ko-KR" altLang="en-US" sz="7376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 Twinkle"/>
              </a:rPr>
              <a:t>프로그램 시연</a:t>
            </a:r>
            <a:endParaRPr lang="en-US" sz="7376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 Twinkle"/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8C018A3C-8049-B3E6-1981-5D69EA4924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1" t="1852" r="7861" b="1852"/>
          <a:stretch/>
        </p:blipFill>
        <p:spPr>
          <a:xfrm>
            <a:off x="12811082" y="3422778"/>
            <a:ext cx="3751142" cy="40733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Login Illustration Images - Free Download on Freepik">
            <a:extLst>
              <a:ext uri="{FF2B5EF4-FFF2-40B4-BE49-F238E27FC236}">
                <a16:creationId xmlns:a16="http://schemas.microsoft.com/office/drawing/2014/main" id="{29CE2106-E656-15B2-2A05-B74B1E6FC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534" y="4000500"/>
            <a:ext cx="3495676" cy="34956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9">
            <a:extLst>
              <a:ext uri="{FF2B5EF4-FFF2-40B4-BE49-F238E27FC236}">
                <a16:creationId xmlns:a16="http://schemas.microsoft.com/office/drawing/2014/main" id="{E89A283C-0FC7-772B-8554-4804A6B5B70B}"/>
              </a:ext>
            </a:extLst>
          </p:cNvPr>
          <p:cNvSpPr txBox="1"/>
          <p:nvPr/>
        </p:nvSpPr>
        <p:spPr>
          <a:xfrm>
            <a:off x="1876271" y="5033564"/>
            <a:ext cx="5535727" cy="21428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90500" fontAlgn="base" latinLnBrk="1">
              <a:lnSpc>
                <a:spcPct val="150000"/>
              </a:lnSpc>
            </a:pPr>
            <a:r>
              <a:rPr lang="ko-KR" altLang="en-US" sz="2400" kern="0" spc="-13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시스템의 각 기능을 구현하는 코드를 </a:t>
            </a:r>
            <a:endParaRPr lang="en-US" altLang="ko-KR" sz="2400" kern="0" spc="-13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190500" fontAlgn="base" latinLnBrk="1">
              <a:lnSpc>
                <a:spcPct val="150000"/>
              </a:lnSpc>
            </a:pPr>
            <a:r>
              <a:rPr lang="ko-KR" altLang="en-US" sz="2400" kern="0" spc="-13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종합한 프로그램을 시연하는 과정입니다</a:t>
            </a:r>
            <a:r>
              <a:rPr lang="en-US" altLang="ko-KR" sz="2400" kern="0" spc="-13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L="190500" fontAlgn="base" latinLnBrk="1">
              <a:lnSpc>
                <a:spcPct val="150000"/>
              </a:lnSpc>
            </a:pPr>
            <a:r>
              <a:rPr lang="ko-KR" altLang="en-US" sz="2400" kern="0" spc="-13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기존 </a:t>
            </a:r>
            <a:r>
              <a:rPr lang="en-US" altLang="ko-KR" sz="2400" kern="0" spc="-13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LMS</a:t>
            </a:r>
            <a:r>
              <a:rPr lang="ko-KR" altLang="en-US" sz="2400" kern="0" spc="-13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의 기능들을 유지하되 </a:t>
            </a:r>
            <a:endParaRPr lang="en-US" altLang="ko-KR" sz="2400" kern="0" spc="-13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190500" fontAlgn="base" latinLnBrk="1">
              <a:lnSpc>
                <a:spcPct val="150000"/>
              </a:lnSpc>
            </a:pPr>
            <a:r>
              <a:rPr lang="ko-KR" altLang="en-US" sz="2400" kern="0" spc="-13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신규 기능을 추가하였습니다</a:t>
            </a:r>
            <a:r>
              <a:rPr lang="en-US" altLang="ko-KR" sz="2400" kern="0" spc="-13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r>
              <a:rPr lang="ko-KR" altLang="en-US" sz="2400" kern="0" spc="-13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283</Words>
  <Application>Microsoft Office PowerPoint</Application>
  <PresentationFormat>사용자 지정</PresentationFormat>
  <Paragraphs>81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TAN Twinkle</vt:lpstr>
      <vt:lpstr>Inter</vt:lpstr>
      <vt:lpstr>Calibri</vt:lpstr>
      <vt:lpstr>Arial</vt:lpstr>
      <vt:lpstr>바탕</vt:lpstr>
      <vt:lpstr>함초롬바탕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송준하</cp:lastModifiedBy>
  <cp:revision>5</cp:revision>
  <dcterms:created xsi:type="dcterms:W3CDTF">2006-08-16T00:00:00Z</dcterms:created>
  <dcterms:modified xsi:type="dcterms:W3CDTF">2024-06-17T16:48:02Z</dcterms:modified>
  <dc:identifier>DAGIZqpZNkc</dc:identifier>
</cp:coreProperties>
</file>