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263" r:id="rId2"/>
    <p:sldId id="260" r:id="rId3"/>
    <p:sldId id="300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52" r:id="rId19"/>
    <p:sldId id="348" r:id="rId20"/>
    <p:sldId id="350" r:id="rId21"/>
    <p:sldId id="351" r:id="rId22"/>
    <p:sldId id="320" r:id="rId23"/>
    <p:sldId id="321" r:id="rId24"/>
    <p:sldId id="322" r:id="rId25"/>
    <p:sldId id="323" r:id="rId26"/>
    <p:sldId id="324" r:id="rId27"/>
    <p:sldId id="325" r:id="rId28"/>
    <p:sldId id="327" r:id="rId29"/>
    <p:sldId id="328" r:id="rId30"/>
    <p:sldId id="329" r:id="rId31"/>
    <p:sldId id="330" r:id="rId32"/>
    <p:sldId id="331" r:id="rId33"/>
    <p:sldId id="332" r:id="rId34"/>
    <p:sldId id="333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9A7DF3-889E-4B97-B4C6-1BE8F92F0A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FD7612-008A-4C16-9941-9635D478DC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908E5-DBF7-45C7-B558-15611D16FB6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FCA55C-D384-40C4-B3A1-710A20AA53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AA3E9A-0D03-426B-BCAE-FB441809A9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FA27-F9BC-4AD6-AFB8-D9D690C61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914EA-6521-4AD4-81A9-E46ABC26F52C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9C1BB-5234-4918-A315-6A3FD863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9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7AB44-F772-4C89-94A9-D5EF41304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1B6ACC-663C-43CD-9A61-29B16041E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188D3-4487-4F27-8FDA-94B5C219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86B09-ABAB-4C6F-9D87-B24BB062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4EF39-24A8-4ABA-B450-9A4621A8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CB651-8F5C-4096-872F-20621B78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FEF57F-F8E5-4BA0-A7BB-5999C9C0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3F339-C1BA-4F2A-A6D4-C18C9371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478D4-2731-47CC-B184-C41C410B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37CBD-C055-4CB1-B691-9B168B4A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8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1329BE-CCAD-4D46-9512-D93448340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B7F3C-1FFF-4DEA-AB8F-623DF659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70B03-767C-4539-9DD7-B1701206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21655-5667-4833-A91E-8478CC3B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48736-C3D6-415B-AF9C-0D73C094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13C5B-14B2-4A77-BC9C-F6D3F67A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8DDCDF-56A3-429F-8375-483F29EB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CD9638-5EB6-435C-80B6-A7F9E2D7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65080A-1339-4032-AC8F-58883AC7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7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DAE81-8DFB-4702-BF6C-89791BA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634A8-202C-4E17-8C1D-A5801ACF0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E9BB4-8329-4DCC-99AD-714B6BDE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73D8F-A92B-44F1-B69D-79B817A0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8ACAE-D14C-4DCE-9DB1-4C21FAD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3B3E8-1B31-4243-B7AF-E9A5DCFA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27092B-3D75-4573-AD71-85AB44186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81CFE-DA37-4F77-9677-717B02CB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8A67F-005B-4EF6-9B13-A2A05B0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8B60C-6F57-4576-A067-1581FFF8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5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0BBDA-EDF2-4F50-9CAE-71E5DF69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D55C9-7074-4DD7-A9BD-BA54E1614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526521-3E17-4651-8744-88E4FE72A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72FEB6-7E60-4313-8CBB-40A2426B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2025D-5A6D-4ECE-A231-9B79F801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9B3E51-550B-4C1C-8805-A010F448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3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36F07-71CC-446F-A9D9-F2CFACDF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45C73-3B3F-43B2-AAAF-215D85CD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76DA11-8F3D-40E3-BE3B-8B7D03EE9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998E87-391F-4EA8-8631-EB5135E59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DFC406-808E-41C0-AA9D-DED8FFD45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A0D5A8-8153-4806-966B-D7262A05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BAC4FB-F85F-4381-ACC4-EAF65743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376BB4-EAD7-446C-9D2F-82A99006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3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A67E1-80E0-4447-A6C6-50EFFE9B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A43610-E66F-43D7-9856-C55897C3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B630D-BFCE-48BB-B2C3-868F88E0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543667-82AA-4890-B0C5-32E17AC8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9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511ECA-C051-4C4E-9252-5942E9D3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FD72FC-8254-45C8-91DA-B912D492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C35406-9D6E-4D71-A65D-B2513AFE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47C24-1CD9-48FC-901E-F026550C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8B240-1DF5-4710-8E03-30DDF623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1F498-F245-4B4D-A109-32B1C1A9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9ACAB-D4DA-4A00-B968-694FDF77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570F84-20AA-4A03-8C3C-413D2C40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177A1F-FC07-4416-831C-BF0CBE57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8319C-4BE0-4326-A10B-27940819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2C0D3D-FE0D-4D76-9D7C-51BF2FDC6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36419-EABE-4BF0-A6DB-52A14BAD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3CB7E-B6C6-4D49-BD9E-D70DC792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355C2-BE11-4CCF-A413-7F9456A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3BA8E-E6E6-4B5E-AFD2-8F2EE165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8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5C42C-69D7-4F0D-8AB7-C9FA3048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D1444-73DC-432D-943E-A509CB84D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D4DEA-1488-4F1A-8513-7F37756EA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FE98-A93A-4824-8C95-A8D1D3EDD02D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FAD6A-3772-4E91-B7C9-7B1862C7D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872AE-B40F-4C9A-B3F2-BF71BBFE6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41203C7-CA36-4A8A-8484-50B44341B079}"/>
              </a:ext>
            </a:extLst>
          </p:cNvPr>
          <p:cNvSpPr/>
          <p:nvPr/>
        </p:nvSpPr>
        <p:spPr>
          <a:xfrm>
            <a:off x="1367242" y="1062255"/>
            <a:ext cx="9457512" cy="1404404"/>
          </a:xfrm>
          <a:prstGeom prst="rect">
            <a:avLst/>
          </a:prstGeom>
          <a:noFill/>
          <a:ln w="1905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200" b="1" dirty="0">
                <a:solidFill>
                  <a:schemeClr val="tx1"/>
                </a:solidFill>
              </a:rPr>
              <a:t>6. </a:t>
            </a:r>
            <a:r>
              <a:rPr lang="en-US" altLang="ko-KR" sz="3200" b="1">
                <a:solidFill>
                  <a:schemeClr val="tx1"/>
                </a:solidFill>
              </a:rPr>
              <a:t>Technique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날짜 개체 틀 4">
            <a:extLst>
              <a:ext uri="{FF2B5EF4-FFF2-40B4-BE49-F238E27FC236}">
                <a16:creationId xmlns:a16="http://schemas.microsoft.com/office/drawing/2014/main" id="{35D3C0FD-7AB1-41E2-9924-F15D43B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629" y="6458371"/>
            <a:ext cx="2743200" cy="365125"/>
          </a:xfrm>
        </p:spPr>
        <p:txBody>
          <a:bodyPr/>
          <a:lstStyle/>
          <a:p>
            <a:fld id="{C40061BA-6CA3-45DB-BA80-461DA041F5B6}" type="datetime1">
              <a:rPr lang="ko-KR" altLang="en-US" smtClean="0"/>
              <a:t>2023-06-22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9AA398F-C424-4D71-BFA3-139C89769E64}"/>
              </a:ext>
            </a:extLst>
          </p:cNvPr>
          <p:cNvCxnSpPr>
            <a:cxnSpLocks/>
          </p:cNvCxnSpPr>
          <p:nvPr/>
        </p:nvCxnSpPr>
        <p:spPr>
          <a:xfrm>
            <a:off x="4302034" y="5468991"/>
            <a:ext cx="6479179" cy="0"/>
          </a:xfrm>
          <a:prstGeom prst="line">
            <a:avLst/>
          </a:prstGeom>
          <a:ln w="19050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56F4F9-A1A6-45ED-BB6C-B35BF519CB81}"/>
              </a:ext>
            </a:extLst>
          </p:cNvPr>
          <p:cNvSpPr txBox="1"/>
          <p:nvPr/>
        </p:nvSpPr>
        <p:spPr>
          <a:xfrm>
            <a:off x="6670766" y="4388872"/>
            <a:ext cx="411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</a:rPr>
              <a:t>곰탱이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wkdnffla3@gmail.com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8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AdaGrad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B4F8D-697D-F22D-BA7C-AC689087F09E}"/>
              </a:ext>
            </a:extLst>
          </p:cNvPr>
          <p:cNvSpPr txBox="1"/>
          <p:nvPr/>
        </p:nvSpPr>
        <p:spPr>
          <a:xfrm>
            <a:off x="727699" y="1793123"/>
            <a:ext cx="105502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학습률의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값이 너무 낮으면 학습 시간이 길어지고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너무 크면 학습이 제대로 되지 않음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학습률을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정하는 방법으로 학습을 진행하면서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학습률을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줄이는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학습률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감소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(learning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rate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decay)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있다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이를 더욱 발전시킨 방법이 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AdaGrad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각각의 매개변수에 맞는 맞춤형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학습률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값을 만들어준다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498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AdaGrad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B4F8D-697D-F22D-BA7C-AC689087F09E}"/>
              </a:ext>
            </a:extLst>
          </p:cNvPr>
          <p:cNvSpPr txBox="1"/>
          <p:nvPr/>
        </p:nvSpPr>
        <p:spPr>
          <a:xfrm>
            <a:off x="727699" y="3429000"/>
            <a:ext cx="10550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기존 기울기 값의 제곱을 매개변수 별로 더한 변수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기울기 값이 클수록 적게 가중치가 갱신되는 것이 특징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34CE3B-54EA-39C5-561A-45820D1D8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24" y="1623334"/>
            <a:ext cx="2400423" cy="6604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DA1C19-D833-7323-8C57-E61299F80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24" y="2412947"/>
            <a:ext cx="2514729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AdaGrad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56B9A8-98E8-266B-3991-FB2A4E746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551" y="1808321"/>
            <a:ext cx="4755387" cy="38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02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Adam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24C714-7D0C-774A-F9DF-630CEFC8EF5A}"/>
              </a:ext>
            </a:extLst>
          </p:cNvPr>
          <p:cNvSpPr txBox="1"/>
          <p:nvPr/>
        </p:nvSpPr>
        <p:spPr>
          <a:xfrm>
            <a:off x="727699" y="1793123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AdaGrad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모멘텀 방법을 융합한 방법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공간을 효율적으로 탐색하고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하이퍼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파라미터의 편향 보정이 진행된다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112CEA-0A45-FC71-1B06-8289799B0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512" y="2808786"/>
            <a:ext cx="4079347" cy="32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9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1000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4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가지 방법비교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Mnist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9A3B8-4635-38F8-7588-62A284F85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13" y="1284672"/>
            <a:ext cx="6985374" cy="534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8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803570" y="1683940"/>
            <a:ext cx="10550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초깃값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설정은 학습의 성패를 가를 정도로 중요하다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6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 감소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803570" y="1683940"/>
            <a:ext cx="105502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 감소는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오버피팅을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억제해 범용 성능을 높이는 테크닉이다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 값을 작게 만들어서 오버 피팅을 일어나지 않게 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하지만 가중치 값을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부터 시작하면 결과가 좋지 않다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 값을 균일한 값으로 만들면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역전파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할때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모든 가중치의 값이 똑같이 갱신되기 때문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69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은닉층의 활성화 값 분포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43991-AD7B-2767-FE82-7999E1660560}"/>
              </a:ext>
            </a:extLst>
          </p:cNvPr>
          <p:cNvSpPr txBox="1"/>
          <p:nvPr/>
        </p:nvSpPr>
        <p:spPr>
          <a:xfrm>
            <a:off x="941592" y="1546193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실험 조건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층이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 층당 뉴런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1000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개의 데이터를 정규 분포로 무작위 생성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29D461E-41E7-CC5D-F8AB-4B0B4518E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73" y="2352690"/>
            <a:ext cx="8306227" cy="24512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E11F44-8A13-9467-62D1-5EF52F4D98F0}"/>
              </a:ext>
            </a:extLst>
          </p:cNvPr>
          <p:cNvSpPr txBox="1"/>
          <p:nvPr/>
        </p:nvSpPr>
        <p:spPr>
          <a:xfrm>
            <a:off x="1513114" y="5111752"/>
            <a:ext cx="10550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가중치를 표준편차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 정규분포로 초기화할 때의 각층 활성화 값 분포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Sigmoid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특성상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가까울수록 기울기가 작아지다가 사라지기 때문에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기울기 소실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(gradient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vanishing)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문제가 발생한다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3457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은닉층의 활성화 값 분포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43991-AD7B-2767-FE82-7999E1660560}"/>
              </a:ext>
            </a:extLst>
          </p:cNvPr>
          <p:cNvSpPr txBox="1"/>
          <p:nvPr/>
        </p:nvSpPr>
        <p:spPr>
          <a:xfrm>
            <a:off x="941592" y="1546193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Gradient vanishing :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역 전파의 기울기가 사라지는 문제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학습이 거의 이루어지지 않는다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5FBCF4-C929-B155-FC4A-0430F5A3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92" y="2268625"/>
            <a:ext cx="9287017" cy="382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267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은닉층의 활성화 값 분포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E11F44-8A13-9467-62D1-5EF52F4D98F0}"/>
              </a:ext>
            </a:extLst>
          </p:cNvPr>
          <p:cNvSpPr txBox="1"/>
          <p:nvPr/>
        </p:nvSpPr>
        <p:spPr>
          <a:xfrm>
            <a:off x="1240158" y="4613117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가중치를 표준편차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0.01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 정규분포로 초기화할 때의 각층 활성화 값 분포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활성화 함수의 가운데로 치우쳐져 있어 뉴런이 같은 값 을 출력하는 현상을 보여준다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1DE6F7-565A-FA41-B1FB-990038BF0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14" y="1867210"/>
            <a:ext cx="8268125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4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F41C7-1A46-B56A-9FAE-F02983C84F30}"/>
              </a:ext>
            </a:extLst>
          </p:cNvPr>
          <p:cNvSpPr txBox="1"/>
          <p:nvPr/>
        </p:nvSpPr>
        <p:spPr>
          <a:xfrm>
            <a:off x="1839686" y="1275933"/>
            <a:ext cx="56061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Logic Gate</a:t>
            </a: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Perceptron Implement</a:t>
            </a: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XOR</a:t>
            </a: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Multi-Layer Perceptron</a:t>
            </a: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</a:p>
          <a:p>
            <a:pPr marL="514350" indent="-514350">
              <a:buAutoNum type="arabicPeriod"/>
            </a:pP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31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은닉층의 활성화 값 분포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1F948A-CB45-AEC7-D200-D2A6E6BBE955}"/>
                  </a:ext>
                </a:extLst>
              </p:cNvPr>
              <p:cNvSpPr txBox="1"/>
              <p:nvPr/>
            </p:nvSpPr>
            <p:spPr>
              <a:xfrm>
                <a:off x="803570" y="1683940"/>
                <a:ext cx="10550230" cy="1799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Xavier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초기값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일반적인 딥러닝 프레임워크들이 표준적으로 사용하는 가중치 초기값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초기값의 표준편차가 앞계층의 노드가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개면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 되게 만든다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앞 층의 노드가 많을수록 정규 분포 값이 작아진다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1F948A-CB45-AEC7-D200-D2A6E6BB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70" y="1683940"/>
                <a:ext cx="10550230" cy="1799147"/>
              </a:xfrm>
              <a:prstGeom prst="rect">
                <a:avLst/>
              </a:prstGeom>
              <a:blipFill>
                <a:blip r:embed="rId2"/>
                <a:stretch>
                  <a:fillRect l="-520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9EBA989-C528-0F01-753A-7F6A8A852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92" y="3541090"/>
            <a:ext cx="8191921" cy="24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81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은닉층의 활성화 값 분포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1F948A-CB45-AEC7-D200-D2A6E6BBE955}"/>
                  </a:ext>
                </a:extLst>
              </p:cNvPr>
              <p:cNvSpPr txBox="1"/>
              <p:nvPr/>
            </p:nvSpPr>
            <p:spPr>
              <a:xfrm>
                <a:off x="803570" y="1683940"/>
                <a:ext cx="10550230" cy="1799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Xavier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초기값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일반적인 딥러닝 프레임워크들이 표준적으로 사용하는 가중치 초기값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초기값의 표준편차가 앞계층의 노드가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개면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 되게 만든다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앞 층의 노드가 많을수록 정규 분포 값이 작아진다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1F948A-CB45-AEC7-D200-D2A6E6BB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70" y="1683940"/>
                <a:ext cx="10550230" cy="1799147"/>
              </a:xfrm>
              <a:prstGeom prst="rect">
                <a:avLst/>
              </a:prstGeom>
              <a:blipFill>
                <a:blip r:embed="rId2"/>
                <a:stretch>
                  <a:fillRect l="-520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9EBA989-C528-0F01-753A-7F6A8A852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92" y="3541090"/>
            <a:ext cx="8191921" cy="24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38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646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Perceptron-How to work Neuron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3E5861-973A-319E-DEC3-A64F3731C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154" y="1331419"/>
            <a:ext cx="7513320" cy="403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5E7974F-C2F8-FB02-9899-D7C53FF7BCEA}"/>
              </a:ext>
            </a:extLst>
          </p:cNvPr>
          <p:cNvCxnSpPr>
            <a:cxnSpLocks/>
          </p:cNvCxnSpPr>
          <p:nvPr/>
        </p:nvCxnSpPr>
        <p:spPr>
          <a:xfrm>
            <a:off x="4539250" y="5483710"/>
            <a:ext cx="389273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B33D34B-CAA6-ED92-57B4-115D6FDA08C7}"/>
              </a:ext>
            </a:extLst>
          </p:cNvPr>
          <p:cNvCxnSpPr>
            <a:cxnSpLocks/>
          </p:cNvCxnSpPr>
          <p:nvPr/>
        </p:nvCxnSpPr>
        <p:spPr>
          <a:xfrm>
            <a:off x="2906579" y="5483710"/>
            <a:ext cx="1524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DFCDC1D-4EBE-5CD8-380D-8F07DE6D3FC2}"/>
              </a:ext>
            </a:extLst>
          </p:cNvPr>
          <p:cNvCxnSpPr>
            <a:cxnSpLocks/>
          </p:cNvCxnSpPr>
          <p:nvPr/>
        </p:nvCxnSpPr>
        <p:spPr>
          <a:xfrm>
            <a:off x="8610600" y="5483710"/>
            <a:ext cx="65768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F739F9-3CA2-45DD-0F4A-4D357DAA7B27}"/>
              </a:ext>
            </a:extLst>
          </p:cNvPr>
          <p:cNvSpPr txBox="1"/>
          <p:nvPr/>
        </p:nvSpPr>
        <p:spPr>
          <a:xfrm>
            <a:off x="3103123" y="5710136"/>
            <a:ext cx="119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입력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399A7E-301C-D36F-8EAC-9ABE0FD83C72}"/>
              </a:ext>
            </a:extLst>
          </p:cNvPr>
          <p:cNvSpPr txBox="1"/>
          <p:nvPr/>
        </p:nvSpPr>
        <p:spPr>
          <a:xfrm>
            <a:off x="5887364" y="5719465"/>
            <a:ext cx="119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전달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401DDE-2A4C-6E2C-ED64-D0656AD1A9B6}"/>
              </a:ext>
            </a:extLst>
          </p:cNvPr>
          <p:cNvSpPr txBox="1"/>
          <p:nvPr/>
        </p:nvSpPr>
        <p:spPr>
          <a:xfrm>
            <a:off x="8341189" y="5719465"/>
            <a:ext cx="119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출력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07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Perceptron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0FBBD1-9DA6-107B-1B8E-E5D657059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26" y="1690866"/>
            <a:ext cx="2997354" cy="2730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07085A-08F7-9501-100E-AD32329D625B}"/>
                  </a:ext>
                </a:extLst>
              </p:cNvPr>
              <p:cNvSpPr txBox="1"/>
              <p:nvPr/>
            </p:nvSpPr>
            <p:spPr>
              <a:xfrm>
                <a:off x="6476672" y="2151727"/>
                <a:ext cx="299735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:  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입력 신호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:  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가중치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출력신호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07085A-08F7-9501-100E-AD32329D6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672" y="2151727"/>
                <a:ext cx="2997354" cy="2554545"/>
              </a:xfrm>
              <a:prstGeom prst="rect">
                <a:avLst/>
              </a:prstGeom>
              <a:blipFill>
                <a:blip r:embed="rId3"/>
                <a:stretch>
                  <a:fillRect l="-1829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91F14D-EE40-62F8-E49F-BAFE7ACD8534}"/>
                  </a:ext>
                </a:extLst>
              </p:cNvPr>
              <p:cNvSpPr txBox="1"/>
              <p:nvPr/>
            </p:nvSpPr>
            <p:spPr>
              <a:xfrm>
                <a:off x="3591938" y="4962544"/>
                <a:ext cx="60943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,(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		(1)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91F14D-EE40-62F8-E49F-BAFE7ACD8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938" y="4962544"/>
                <a:ext cx="6094378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151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Logic Gate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727699" y="1611893"/>
            <a:ext cx="105502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논리 회로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(Logic Gate)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하나 이상의 논리적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입력값에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대해 논리 연산을 수행하여 하나의 논리적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출력값을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얻는 전자회로를 뜻한다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AND, OR, NOT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기본 논리이며 이것들을 조합해서 다양한 표현이 가능하다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6365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Logic Gate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AF5C54-337A-BAF4-178F-51DB8ED55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2" y="2268016"/>
            <a:ext cx="3240000" cy="2280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34E1FF-2E3D-C3FB-1BEF-D2D27EEF5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022" y="2266438"/>
            <a:ext cx="3240000" cy="22831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495677-D57A-9C2C-DBEF-F6E408180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822" y="2309983"/>
            <a:ext cx="3240000" cy="22380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0B308F-79D9-2AF1-B3E4-C76192D2AD07}"/>
              </a:ext>
            </a:extLst>
          </p:cNvPr>
          <p:cNvSpPr txBox="1"/>
          <p:nvPr/>
        </p:nvSpPr>
        <p:spPr>
          <a:xfrm>
            <a:off x="1410441" y="4756826"/>
            <a:ext cx="173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F1A4C-B598-E37D-6692-0575958239A5}"/>
              </a:ext>
            </a:extLst>
          </p:cNvPr>
          <p:cNvSpPr txBox="1"/>
          <p:nvPr/>
        </p:nvSpPr>
        <p:spPr>
          <a:xfrm>
            <a:off x="9006060" y="4756826"/>
            <a:ext cx="173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055AA1-7032-83FD-AA68-73B46B97275E}"/>
              </a:ext>
            </a:extLst>
          </p:cNvPr>
          <p:cNvSpPr txBox="1"/>
          <p:nvPr/>
        </p:nvSpPr>
        <p:spPr>
          <a:xfrm>
            <a:off x="5137052" y="4756826"/>
            <a:ext cx="173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NAND</a:t>
            </a:r>
          </a:p>
        </p:txBody>
      </p:sp>
    </p:spTree>
    <p:extLst>
      <p:ext uri="{BB962C8B-B14F-4D97-AF65-F5344CB8AC3E}">
        <p14:creationId xmlns:p14="http://schemas.microsoft.com/office/powerpoint/2010/main" val="3236820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Perceptron Implement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727699" y="1611893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앞서 나온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AND, OR, NAND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게이트를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퍼셉트론으로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구현이 가능하다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77986E-7038-8B41-0ACF-3232E698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05" y="2998948"/>
            <a:ext cx="3919763" cy="24629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C8674E-7696-B577-9CAF-435153F1791E}"/>
                  </a:ext>
                </a:extLst>
              </p:cNvPr>
              <p:cNvSpPr txBox="1"/>
              <p:nvPr/>
            </p:nvSpPr>
            <p:spPr>
              <a:xfrm>
                <a:off x="4911117" y="3781759"/>
                <a:ext cx="60943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,(0.5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0.7)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,(0.5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≤0.7)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C8674E-7696-B577-9CAF-435153F17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117" y="3781759"/>
                <a:ext cx="609437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825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Perceptron Implement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3CCB4-ACB5-F02F-EF78-87D53658E441}"/>
                  </a:ext>
                </a:extLst>
              </p:cNvPr>
              <p:cNvSpPr txBox="1"/>
              <p:nvPr/>
            </p:nvSpPr>
            <p:spPr>
              <a:xfrm>
                <a:off x="727699" y="1611893"/>
                <a:ext cx="1055023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퍼셉트론의 식을 좀더 보기 편하게 하기 위해 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를 </a:t>
                </a: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치환하면 다음과 같은 식이 된다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여기서 </a:t>
                </a: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000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를 편향이라 부른다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3CCB4-ACB5-F02F-EF78-87D53658E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99" y="1611893"/>
                <a:ext cx="10550230" cy="1323439"/>
              </a:xfrm>
              <a:prstGeom prst="rect">
                <a:avLst/>
              </a:prstGeom>
              <a:blipFill>
                <a:blip r:embed="rId2"/>
                <a:stretch>
                  <a:fillRect l="-520" t="-2294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6F7F4A-6391-7613-133C-4200545B49D2}"/>
                  </a:ext>
                </a:extLst>
              </p:cNvPr>
              <p:cNvSpPr txBox="1"/>
              <p:nvPr/>
            </p:nvSpPr>
            <p:spPr>
              <a:xfrm>
                <a:off x="2675708" y="3207504"/>
                <a:ext cx="60943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,(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		(2)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6F7F4A-6391-7613-133C-4200545B4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708" y="3207504"/>
                <a:ext cx="609437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540D029A-F7CE-CD78-8FEE-865C4B3B9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708" y="4332049"/>
            <a:ext cx="1924319" cy="1609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D4E576-29FA-3691-CCAB-8B2FD1C1B723}"/>
                  </a:ext>
                </a:extLst>
              </p:cNvPr>
              <p:cNvSpPr txBox="1"/>
              <p:nvPr/>
            </p:nvSpPr>
            <p:spPr>
              <a:xfrm>
                <a:off x="3785359" y="4661305"/>
                <a:ext cx="60943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,(−0.7+0.5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−0.7+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+0.5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D4E576-29FA-3691-CCAB-8B2FD1C1B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359" y="4661305"/>
                <a:ext cx="6094378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588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XOR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3CCB4-ACB5-F02F-EF78-87D53658E441}"/>
                  </a:ext>
                </a:extLst>
              </p:cNvPr>
              <p:cNvSpPr txBox="1"/>
              <p:nvPr/>
            </p:nvSpPr>
            <p:spPr>
              <a:xfrm>
                <a:off x="5715431" y="2860208"/>
                <a:ext cx="4983332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XOR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은 배타적 논리합 이라는 논리회로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중 한쪽이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일 때만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을 출력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하나의 </a:t>
                </a:r>
                <a:r>
                  <a:rPr lang="ko-KR" altLang="en-US" sz="20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퍼셉트론으로는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구현이 불가능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3CCB4-ACB5-F02F-EF78-87D53658E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431" y="2860208"/>
                <a:ext cx="4983332" cy="1631216"/>
              </a:xfrm>
              <a:prstGeom prst="rect">
                <a:avLst/>
              </a:prstGeom>
              <a:blipFill>
                <a:blip r:embed="rId2"/>
                <a:stretch>
                  <a:fillRect l="-110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B6210B6-4187-BF55-AB72-339C46849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17" y="2024483"/>
            <a:ext cx="2603634" cy="30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54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XOR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E517B-706A-2E47-6BB0-AAF4F212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69" y="1507380"/>
            <a:ext cx="3629583" cy="3563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397820-54C6-DE8B-E54E-0163820E9069}"/>
                  </a:ext>
                </a:extLst>
              </p:cNvPr>
              <p:cNvSpPr txBox="1"/>
              <p:nvPr/>
            </p:nvSpPr>
            <p:spPr>
              <a:xfrm>
                <a:off x="5068120" y="3289025"/>
                <a:ext cx="60943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,(−0.5+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−0.5+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397820-54C6-DE8B-E54E-0163820E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120" y="3289025"/>
                <a:ext cx="609437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5EEBBD7-8A12-BC23-CD48-D541B8B259BF}"/>
              </a:ext>
            </a:extLst>
          </p:cNvPr>
          <p:cNvSpPr txBox="1"/>
          <p:nvPr/>
        </p:nvSpPr>
        <p:spPr>
          <a:xfrm>
            <a:off x="3025149" y="5254848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9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727699" y="1997839"/>
            <a:ext cx="105502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 학습의 목적은 손실 함수의 값을 낮추는 매개변수를 찾는 것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lvl="5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-&gt;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매개변수의 최적 값을 찾는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최적화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문제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장에서 소개한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SGD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미분값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매개변수의 기울기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이용해 매개변수 값을 갱신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6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장 에서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SGD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와는 다른 최적화기법을 소개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20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XOR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EBBD7-8A12-BC23-CD48-D541B8B259BF}"/>
              </a:ext>
            </a:extLst>
          </p:cNvPr>
          <p:cNvSpPr txBox="1"/>
          <p:nvPr/>
        </p:nvSpPr>
        <p:spPr>
          <a:xfrm>
            <a:off x="5001995" y="5350133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XOR</a:t>
            </a:r>
            <a:r>
              <a:rPr lang="ko-KR" altLang="en-US" dirty="0"/>
              <a:t> 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2C3650-9EC0-0FB2-DDA5-58435370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66" y="1439841"/>
            <a:ext cx="3982131" cy="37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11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Multi-Layer Perceptron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727699" y="1611893"/>
            <a:ext cx="10550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XOR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앞에 나왔던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AND, NAND, OR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게이트를 조합해서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만들수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있다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03FA7A-DCF5-326C-4366-2E361645A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9" y="2372456"/>
            <a:ext cx="5461281" cy="10795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F4010F-D978-2069-EC59-76EF060FA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53" y="3723887"/>
            <a:ext cx="2005034" cy="23375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EBE14D-10D7-9185-8F33-BB494C27C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473" y="3664756"/>
            <a:ext cx="3300657" cy="23375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C2B0F7-338A-7908-B073-43738CF42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694" y="2134260"/>
            <a:ext cx="4102217" cy="131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69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Multi-Layer Perceptron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47E971-BA55-B473-24AF-66EE8A97F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52" y="2660492"/>
            <a:ext cx="2732323" cy="18063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A849F6-CA98-913E-BDE5-C44222CD4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545" y="2014196"/>
            <a:ext cx="5397777" cy="30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6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Multi-Layer Perceptron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73C307-BCC9-445A-1631-79A996AE4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16" y="1864943"/>
            <a:ext cx="6987015" cy="385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64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 Q&amp;A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646DE-0A45-1C62-11B1-6C467300621E}"/>
              </a:ext>
            </a:extLst>
          </p:cNvPr>
          <p:cNvSpPr txBox="1"/>
          <p:nvPr/>
        </p:nvSpPr>
        <p:spPr>
          <a:xfrm>
            <a:off x="1822700" y="2838994"/>
            <a:ext cx="83602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1929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SGD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복습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3CCB4-ACB5-F02F-EF78-87D53658E441}"/>
                  </a:ext>
                </a:extLst>
              </p:cNvPr>
              <p:cNvSpPr txBox="1"/>
              <p:nvPr/>
            </p:nvSpPr>
            <p:spPr>
              <a:xfrm>
                <a:off x="820885" y="3429000"/>
                <a:ext cx="105502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가중치 매개변수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에 대한 손실함수의 기울기를 </a:t>
                </a:r>
                <a:r>
                  <a:rPr lang="ko-KR" altLang="en-US" sz="20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학습률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을 이용해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를 갱신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3CCB4-ACB5-F02F-EF78-87D53658E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85" y="3429000"/>
                <a:ext cx="10550230" cy="400110"/>
              </a:xfrm>
              <a:prstGeom prst="rect">
                <a:avLst/>
              </a:prstGeom>
              <a:blipFill>
                <a:blip r:embed="rId2"/>
                <a:stretch>
                  <a:fillRect l="-520" t="-923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850D516-6DFA-5200-C4FE-727611D70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515" y="1921799"/>
            <a:ext cx="2121009" cy="7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7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SGD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단점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054B753-2755-A9B3-4322-79EDFF6986E0}"/>
              </a:ext>
            </a:extLst>
          </p:cNvPr>
          <p:cNvGrpSpPr/>
          <p:nvPr/>
        </p:nvGrpSpPr>
        <p:grpSpPr>
          <a:xfrm>
            <a:off x="4146515" y="1555364"/>
            <a:ext cx="12976055" cy="673135"/>
            <a:chOff x="2076461" y="1486660"/>
            <a:chExt cx="12976055" cy="67313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E4C1B7D-2B2A-F557-BF96-87330D746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6461" y="1486660"/>
              <a:ext cx="2425825" cy="67313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DDEE3-83C9-A329-5417-7683E2E9B1A4}"/>
                </a:ext>
              </a:extLst>
            </p:cNvPr>
            <p:cNvSpPr txBox="1"/>
            <p:nvPr/>
          </p:nvSpPr>
          <p:spPr>
            <a:xfrm>
              <a:off x="4502286" y="1635007"/>
              <a:ext cx="105502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(1)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EDE65F5-C9DB-D22D-F1A0-7DC5172B7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79" y="2415090"/>
            <a:ext cx="8230023" cy="31878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4AB5E0-6FDE-F1A9-CD52-48A22C20F78D}"/>
              </a:ext>
            </a:extLst>
          </p:cNvPr>
          <p:cNvSpPr txBox="1"/>
          <p:nvPr/>
        </p:nvSpPr>
        <p:spPr>
          <a:xfrm>
            <a:off x="2250604" y="5665475"/>
            <a:ext cx="189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</a:t>
            </a:r>
            <a:r>
              <a:rPr lang="en-US" altLang="ko-KR" dirty="0"/>
              <a:t>(1)</a:t>
            </a:r>
            <a:r>
              <a:rPr lang="ko-KR" altLang="en-US" dirty="0"/>
              <a:t>의 그래프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21184F-C292-54ED-24FA-AAB7A0755CC2}"/>
              </a:ext>
            </a:extLst>
          </p:cNvPr>
          <p:cNvSpPr txBox="1"/>
          <p:nvPr/>
        </p:nvSpPr>
        <p:spPr>
          <a:xfrm>
            <a:off x="6983882" y="5665475"/>
            <a:ext cx="189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</a:t>
            </a:r>
            <a:r>
              <a:rPr lang="en-US" altLang="ko-KR" dirty="0"/>
              <a:t>(1)</a:t>
            </a:r>
            <a:r>
              <a:rPr lang="ko-KR" altLang="en-US" dirty="0"/>
              <a:t>의 등고선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5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SGD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단점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6DDEE3-83C9-A329-5417-7683E2E9B1A4}"/>
              </a:ext>
            </a:extLst>
          </p:cNvPr>
          <p:cNvSpPr txBox="1"/>
          <p:nvPr/>
        </p:nvSpPr>
        <p:spPr>
          <a:xfrm>
            <a:off x="5697941" y="1765483"/>
            <a:ext cx="5232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축 방향으로는 기울기 변화가 거의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축 방향으로의 기울기 변화 심함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52D34D-8450-45E2-F76D-02BE3CC8C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2" y="1866354"/>
            <a:ext cx="4854708" cy="37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0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SGD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단점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6DDEE3-83C9-A329-5417-7683E2E9B1A4}"/>
              </a:ext>
            </a:extLst>
          </p:cNvPr>
          <p:cNvSpPr txBox="1"/>
          <p:nvPr/>
        </p:nvSpPr>
        <p:spPr>
          <a:xfrm>
            <a:off x="5820771" y="2413337"/>
            <a:ext cx="52326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기울기의 최솟값을 찾는 탐색 경로가 비효율적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다른 탐색 방법 필요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단점을 개선할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모멘텀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AdaGrad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, Adam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방법을 소개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D6DF3E-E309-CC4D-B897-223D63281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53" y="1932980"/>
            <a:ext cx="4643374" cy="36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3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모멘텀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DDEE3-83C9-A329-5417-7683E2E9B1A4}"/>
                  </a:ext>
                </a:extLst>
              </p:cNvPr>
              <p:cNvSpPr txBox="1"/>
              <p:nvPr/>
            </p:nvSpPr>
            <p:spPr>
              <a:xfrm>
                <a:off x="5752531" y="2851386"/>
                <a:ext cx="523265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 :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속도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: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속도 감소 계수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DDEE3-83C9-A329-5417-7683E2E9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531" y="2851386"/>
                <a:ext cx="5232656" cy="1323439"/>
              </a:xfrm>
              <a:prstGeom prst="rect">
                <a:avLst/>
              </a:prstGeom>
              <a:blipFill>
                <a:blip r:embed="rId2"/>
                <a:stretch>
                  <a:fillRect l="-1049" t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3CF4322-1D0B-4A0D-F7E4-B36B4196E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12" y="2413888"/>
            <a:ext cx="2044805" cy="6096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4AD4B4-EFB4-BD7F-17EB-345875CEA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71" y="3278144"/>
            <a:ext cx="1651085" cy="4699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E132A4-EC69-E7CC-5C5C-30B6A850A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76" y="4352328"/>
            <a:ext cx="7988711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2023-06-22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모멘텀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2E0F13-99F7-646B-372C-724967468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50" y="1517102"/>
            <a:ext cx="5561550" cy="43833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339F80-AA28-789A-89BA-5D738E9DF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12" y="1694980"/>
            <a:ext cx="5252438" cy="41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3218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54231</TotalTime>
  <Words>814</Words>
  <Application>Microsoft Office PowerPoint</Application>
  <PresentationFormat>와이드스크린</PresentationFormat>
  <Paragraphs>210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Cambria Math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백민철[ 학부재학 / 컴퓨터정보학과 ]</dc:creator>
  <cp:lastModifiedBy>Lab_NPC1</cp:lastModifiedBy>
  <cp:revision>241</cp:revision>
  <dcterms:created xsi:type="dcterms:W3CDTF">2020-04-29T05:42:31Z</dcterms:created>
  <dcterms:modified xsi:type="dcterms:W3CDTF">2023-06-22T06:44:15Z</dcterms:modified>
</cp:coreProperties>
</file>