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63" r:id="rId2"/>
    <p:sldId id="265" r:id="rId3"/>
    <p:sldId id="260" r:id="rId4"/>
    <p:sldId id="317" r:id="rId5"/>
    <p:sldId id="318" r:id="rId6"/>
    <p:sldId id="320" r:id="rId7"/>
    <p:sldId id="321" r:id="rId8"/>
    <p:sldId id="322" r:id="rId9"/>
    <p:sldId id="324" r:id="rId10"/>
    <p:sldId id="326" r:id="rId11"/>
    <p:sldId id="331" r:id="rId12"/>
    <p:sldId id="327" r:id="rId13"/>
    <p:sldId id="328" r:id="rId14"/>
    <p:sldId id="329" r:id="rId15"/>
    <p:sldId id="330" r:id="rId16"/>
    <p:sldId id="316" r:id="rId17"/>
    <p:sldId id="314" r:id="rId18"/>
    <p:sldId id="31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30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  <a:latin typeface="Arial Black" panose="020B0A04020102020204" pitchFamily="34" charset="0"/>
              </a:rPr>
              <a:t>Asynchronous federated learning on heterogeneous devices: A survey</a:t>
            </a:r>
            <a:endParaRPr lang="ko-KR" alt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xmlns="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2024-01-12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56F4F9-A1A6-45ED-BB6C-B35BF519CB81}"/>
              </a:ext>
            </a:extLst>
          </p:cNvPr>
          <p:cNvSpPr txBox="1"/>
          <p:nvPr/>
        </p:nvSpPr>
        <p:spPr>
          <a:xfrm>
            <a:off x="6670766" y="4672700"/>
            <a:ext cx="411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D00E73-6DAF-085F-A814-358D89159905}"/>
              </a:ext>
            </a:extLst>
          </p:cNvPr>
          <p:cNvSpPr txBox="1"/>
          <p:nvPr/>
        </p:nvSpPr>
        <p:spPr>
          <a:xfrm>
            <a:off x="1184368" y="3230078"/>
            <a:ext cx="9596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Chenhao</a:t>
            </a: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Xu a, </a:t>
            </a:r>
            <a:r>
              <a:rPr lang="en-US" altLang="ko-KR" sz="1400" b="1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Youyang</a:t>
            </a: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Qu b c, Yong Xiang a, </a:t>
            </a:r>
            <a:r>
              <a:rPr lang="en-US" altLang="ko-KR" sz="1400" b="1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Longxiang</a:t>
            </a: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Gao b c</a:t>
            </a:r>
          </a:p>
          <a:p>
            <a:pPr algn="r"/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Computer Science Review</a:t>
            </a:r>
          </a:p>
          <a:p>
            <a:pPr algn="r"/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Volume 50, November 2023, 100595</a:t>
            </a:r>
          </a:p>
          <a:p>
            <a:pPr algn="r"/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장치들의 다양성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데이터의 다양성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개인정보 및 보안을 포함한 분류 체계를 사용하여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2019~2022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125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편의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연구를 기반으로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Asynchronous FL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을 분석</a:t>
            </a: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블록체인은 다양한 노드에서 거래 데이터의 통일성과 불변성을 유지하는 분산 원장 기술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(DLT)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분산원장의 검증 방법은 스마트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컨트랙트로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검증해 보안과 신뢰성을 보장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블록체인의 특성을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적용이 가능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 원장의 불변성으로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표절된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업로드 방지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합의 알고리즘으로 작업 결과에 신뢰성을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높힌다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컨트랙트로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이상한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업로드 방지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 집계 전략으로 집계서버가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Ddos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공격을 당하더라도 진행 가능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2024-01-16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어쩌고 저쩌고 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Asdasdasdasdasdasdasd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Asdasdasdasdasd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Asdasdasd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Asdasdasdasd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Asdasdasd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Asdas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Asd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7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주요 목표 중 하나는 학습 효율성을 향상 시키기 위해 다른 기종의 장치간 자원 활용을 최적화 하는 것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위해 여러 방법들 중 하나인 노드 선택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집계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압축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 비동기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클러스터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 분할 방법에 대해 소개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80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노드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더 많은 훈련  데이터를 선택한 것과 달리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계산 능력이 좋은 노드를 우선적으로 선택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글로벌 모델의 성능과 오버 핏 사이에서 균형을 맞춰야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방법 중 하나로 컴퓨팅 및 통신 자원을 기반으로 휴리스틱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그리디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노드 선택 전략이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IID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non-IID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데이터로 효과적임을 검증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많은 수의 노드가 존재할 때 동시에 훈련하는 디바이스의 수를 제한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향상된 수렴 속도와 모델 정확도를 나타내지만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non-IID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부분은 좋지 않음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컴퓨팅 능력과 정확도 변화에 따라 우선순위가 지정된 노드 선택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 빠른 수렴 속도와 높은 정확도 증가율을 보여준다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위의 방법들은 디바이스의 신뢰성을 고려하지 않아 갑작스럽게 오프라인 되는 경우가 생김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디바이스에 신뢰 점수를 할당해 노드 선택에서 필터링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3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집계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더 많은 데이터로 훈련된 로컬 모델의 영향을 증폭하는 것으로 진행 했지만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존재하지 않는 오래된 로컬 모델의 영향을 완화하는 방향으로 진행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 모델에 부패도 개념의 매개변수를 도입해 시간이 지남에 따라 글로벌 모델에 끼치는 영향을 줄인다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데이터셋의 크기와 로컬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전역 모델의 기울기 간의 유사성을 고려해서 기울기 업데이트 전략을 세움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로컬모델의 기울기를 자주 업로드하는 노드에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오버핏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되는 경우를 방지하기위해 모든 노드의 훈련 정확도에 따라 집계 가중치를 동적으로 조정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30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압축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기울기 압축은 효율성을 향상시키기 위해 사용했지만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통신 비용 절감을 목표로 사용한다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2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770617" y="3721751"/>
            <a:ext cx="10293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모바일 환경에서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딥러닝 방식을 적용하려면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들에게서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Data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전체를 전송 받아 중앙 서버가 학습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여기에서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들은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모바일 기기나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IoT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기기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스마트 장치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등등의 기기이며 기기들은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빠른 데이터 전송이 어렵고 대용량의 데이터를 전송하는데 시간이 오래 걸린다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데이터에 사용자의 개인정보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Privacy)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담겨있어 취급이 민감하다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의료데이터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Federated Learning: Challenges, Methods, and Future Directions – Machine  Learning Blog | ML@CMU | Carnegie Mellon University">
            <a:extLst>
              <a:ext uri="{FF2B5EF4-FFF2-40B4-BE49-F238E27FC236}">
                <a16:creationId xmlns:a16="http://schemas.microsoft.com/office/drawing/2014/main" xmlns="" id="{437352E2-21A6-4B3C-0618-E068E562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32" y="1351777"/>
            <a:ext cx="5882368" cy="22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 Learning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634637" y="4546224"/>
            <a:ext cx="10293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이를 해소 하고자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Client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가 직접 학습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하는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 Learning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이라는 개념이 등장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중앙 서버로 전송하는 대신 중앙 서버가 학습 초기 모델을 각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에게 전송해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학습을 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학습한 모델의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중앙 서버로 전송해 취합 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취합한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에게 전송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Federated Learning. A Machine Learning adventure with… | by Jose Corbacho |  ProAndroidDev">
            <a:extLst>
              <a:ext uri="{FF2B5EF4-FFF2-40B4-BE49-F238E27FC236}">
                <a16:creationId xmlns:a16="http://schemas.microsoft.com/office/drawing/2014/main" xmlns="" id="{DF43853D-B817-CACB-F542-A7A3B536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18" y="1518013"/>
            <a:ext cx="5461363" cy="25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ederated learning - Wikipedia">
            <a:extLst>
              <a:ext uri="{FF2B5EF4-FFF2-40B4-BE49-F238E27FC236}">
                <a16:creationId xmlns:a16="http://schemas.microsoft.com/office/drawing/2014/main" xmlns="" id="{E6A5D18A-CE0A-9903-6BBE-7BAF1F47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19" y="1258287"/>
            <a:ext cx="4629167" cy="32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 Learning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513806" y="1439119"/>
            <a:ext cx="10293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직접 전송하지 않으므로 데이터 유출에 대한 위험도 저하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전송 대비 낮은 인터넷 사용량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Centralized Learning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대비 낮은 성능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 수렴속도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 수렴 수치 낮음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기기 특성상 제한된 자원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제한시간안에 모델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값을 중앙 서버로 전송하지 못하는 경우 발생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악의적인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학습에 참여할 경우 모델에 악영향을 끼칠 수 있음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 서버가 뿌리는 모델을 개개인의 특성에 맞춰 사용할 수 있어야 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0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215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3642A5E-E841-4FA9-BD78-67D09A35C338}"/>
              </a:ext>
            </a:extLst>
          </p:cNvPr>
          <p:cNvSpPr txBox="1"/>
          <p:nvPr/>
        </p:nvSpPr>
        <p:spPr>
          <a:xfrm>
            <a:off x="1449977" y="1214377"/>
            <a:ext cx="87521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knowledge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 Device heterogeneity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4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heterogeneity</a:t>
            </a:r>
          </a:p>
          <a:p>
            <a:pPr marL="457200" indent="-457200">
              <a:buAutoNum type="arabicPeriod" startAt="4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Privacy and security on heterogeneous devices</a:t>
            </a:r>
          </a:p>
          <a:p>
            <a:pPr marL="457200" indent="-457200">
              <a:buAutoNum type="arabicPeriod" startAt="5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on heterogeneous devices</a:t>
            </a:r>
          </a:p>
          <a:p>
            <a:pPr marL="457200" indent="-457200">
              <a:buFontTx/>
              <a:buAutoNum type="arabicPeriod" startAt="5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challenges and future directions</a:t>
            </a:r>
          </a:p>
          <a:p>
            <a:pPr marL="457200" indent="-457200">
              <a:buFontTx/>
              <a:buAutoNum type="arabicPeriod" startAt="5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5"/>
            </a:pP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753200" y="1509774"/>
            <a:ext cx="10293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발달에는 고품질의 데이터가 필수 불가결한 요소이다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그중 데이터의 개인 정보 보호성이 강조되고 있으며 이로 인해 새로운 데이터를 수집할 때 어려움이 많다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데이터 수집의 어려움은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isolated data islands(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고립된 데이터 다양성으로 의역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문제를 야기한다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연합 학습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(FL)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로컬 데이터를 직접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엑세스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하는 대신 여러 디바이스간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모델을 공유하는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프레임 워크를 구글이 도입함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목표는 데이터의 개인정보를 보호하면서 여러 참여자 또는 계산 노드를 이용해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모델을 훈련하는데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753200" y="1366163"/>
            <a:ext cx="102936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다르게 글로벌 모델의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기반 집계를 통해 개인 정보 보호기능을 향상시키고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서버로 보내는 것이 아니기 때문에 네트워크 전송 시간을 단축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장치들에서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학습한 모델들을 모아 전체 모델 성능을 향상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단점도 존재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디바이스가 갑작스럽게 오프라인이 되어 업로드를 하지 못해 모델 업데이트에 지연이 생김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신뢰도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계산이 빠르게 끝난 디바이스는 계산이 느린 디바이스가 계산이 끝날 때 까지 대기해 효율성이 떨어짐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효율성 감소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선택 알고리즘의 비효율성으로 충분한 리소스를 가진 디바이스가 학습에 참여하지 못하는 경우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낮은 자원 활용성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잘못된 데이터를 집어넣어 모델의 성능을 낮추거나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 서버로 업로드한 모델의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가능성 존재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위협 가능성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5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753200" y="1366163"/>
            <a:ext cx="10293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위의 문제점들을 보완하고자 비동기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(asynchronous federated learning, AFL)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주목을 받음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로컬 모델을 수신하면 중앙 서버가 실시간으로 글로벌 모델을 업데이트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갑작스럽게 디바이스가 오프라인 되는 문제 완화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신뢰성 완화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각각의 디바이스 들이 업로드 후  계산이 끝나지 않은 디바이스를 대기할 필요가 없어짐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 효율성 증가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knowlege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차등 개인 정보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2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 ML(DML)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모델을 더 잘 훈련하기 위해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컴퓨터들이 클러스터 들을 만들어 학습하는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중앙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집중식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분산식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완전 분산식으로 분류가 가능하며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분산 노드에서 로컬모델을 훈련하는 일종의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이지만 차이점이 존재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클라우드나 데이터 센터 환경을 가정하는 경우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공유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많지만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데이터가 여러 장치나 서버에 존재하고 중앙집중식이 아닌 시나리오를 위해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비공유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8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2024-01-16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6483216" y="1370595"/>
            <a:ext cx="49262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프로세스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초기화 상태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서버에서 글로벌 모델의 초기 파라미터 값을 초기화 해서 각 노드에 전파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 모델 교육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 디바이스에서는 받은 파라미터 값을 가지고 학습을 진행 후 집계 서버로 파라미터 값을 전송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글로벌 모델 집계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전송 받은 파라미터 값을 토대로 글로벌 모델을 업데이트후 로컬 디바이스에 글로벌 모델을 배포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39676F5-54E6-4DFC-A6C9-8DDC99CB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4" y="2000477"/>
            <a:ext cx="5528322" cy="32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학습은 데이터셋이 독립적이고 동일한 분포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(IID)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가진다 가정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(ex :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 모든 숫자가 있음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노드들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에선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특성을 가지지 않는다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IID)(ex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노드들이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일부 숫자가 빠짐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크기의 불일치와 노드간 연산 능력의 불일치는 학습 시간의 차이를 불러와 로컬 모델의 업데이트가 느려지는 결과가 발생해 글로벌 모델에 악영향을 끼침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9368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45780</TotalTime>
  <Words>1199</Words>
  <Application>Microsoft Office PowerPoint</Application>
  <PresentationFormat>사용자 지정</PresentationFormat>
  <Paragraphs>239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박찬규</cp:lastModifiedBy>
  <cp:revision>170</cp:revision>
  <dcterms:created xsi:type="dcterms:W3CDTF">2020-04-29T05:42:31Z</dcterms:created>
  <dcterms:modified xsi:type="dcterms:W3CDTF">2024-01-16T23:39:58Z</dcterms:modified>
</cp:coreProperties>
</file>