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63" r:id="rId2"/>
    <p:sldId id="260" r:id="rId3"/>
    <p:sldId id="300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2" r:id="rId19"/>
    <p:sldId id="348" r:id="rId20"/>
    <p:sldId id="350" r:id="rId21"/>
    <p:sldId id="351" r:id="rId22"/>
    <p:sldId id="320" r:id="rId23"/>
    <p:sldId id="321" r:id="rId24"/>
    <p:sldId id="322" r:id="rId25"/>
    <p:sldId id="323" r:id="rId26"/>
    <p:sldId id="324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3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6. </a:t>
            </a:r>
            <a:r>
              <a:rPr lang="en-US" altLang="ko-KR" sz="3200" b="1">
                <a:solidFill>
                  <a:schemeClr val="tx1"/>
                </a:solidFill>
              </a:rPr>
              <a:t>Technique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2023-06-21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4F8D-697D-F22D-BA7C-AC689087F09E}"/>
              </a:ext>
            </a:extLst>
          </p:cNvPr>
          <p:cNvSpPr txBox="1"/>
          <p:nvPr/>
        </p:nvSpPr>
        <p:spPr>
          <a:xfrm>
            <a:off x="727699" y="1793123"/>
            <a:ext cx="10550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값이 너무 낮으면 학습 시간이 길어지고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너무 크면 학습이 제대로 되지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정하는 방법으로 학습을 진행하면서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줄이는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(learning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decay)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더욱 발전시킨 방법이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각각의 매개변수에 맞는 맞춤형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값을 만들어준다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498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4F8D-697D-F22D-BA7C-AC689087F09E}"/>
              </a:ext>
            </a:extLst>
          </p:cNvPr>
          <p:cNvSpPr txBox="1"/>
          <p:nvPr/>
        </p:nvSpPr>
        <p:spPr>
          <a:xfrm>
            <a:off x="727699" y="3429000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기존 기울기 값의 제곱을 매개변수 별로 더한 변수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값이 클수록 적게 가중치가 갱신되는 것이 특징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4CE3B-54EA-39C5-561A-45820D1D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4" y="1623334"/>
            <a:ext cx="2400423" cy="6604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DA1C19-D833-7323-8C57-E61299F80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4" y="2412947"/>
            <a:ext cx="2514729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56B9A8-98E8-266B-3991-FB2A4E74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51" y="1808321"/>
            <a:ext cx="4755387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Adam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4C714-7D0C-774A-F9DF-630CEFC8EF5A}"/>
              </a:ext>
            </a:extLst>
          </p:cNvPr>
          <p:cNvSpPr txBox="1"/>
          <p:nvPr/>
        </p:nvSpPr>
        <p:spPr>
          <a:xfrm>
            <a:off x="727699" y="179312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모멘텀 방법을 융합한 방법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공간을 효율적으로 탐색하고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파라미터의 편향 보정이 진행된다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12CEA-0A45-FC71-1B06-8289799B0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12" y="2808786"/>
            <a:ext cx="4079347" cy="32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1000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4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방법비교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9A3B8-4635-38F8-7588-62A284F8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13" y="1284672"/>
            <a:ext cx="6985374" cy="5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초깃값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설정은 학습의 성패를 가를 정도로 중요하다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6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감소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감소는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오버피팅을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억제해 범용 성능을 높이는 테크닉이다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값을 작게 만들어서 오버 피팅을 일어나지 않게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가중치 값을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시작하면 결과가 좋지 않다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값을 균일한 값으로 만들면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역전파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할때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모든 가중치의 값이 똑같이 갱신되기 때문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6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3991-AD7B-2767-FE82-7999E1660560}"/>
              </a:ext>
            </a:extLst>
          </p:cNvPr>
          <p:cNvSpPr txBox="1"/>
          <p:nvPr/>
        </p:nvSpPr>
        <p:spPr>
          <a:xfrm>
            <a:off x="941592" y="15461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실험 조건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층당 뉴런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1000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데이터를 정규 분포로 무작위 생성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9D461E-41E7-CC5D-F8AB-4B0B4518E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73" y="2352690"/>
            <a:ext cx="8306227" cy="2451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E11F44-8A13-9467-62D1-5EF52F4D98F0}"/>
              </a:ext>
            </a:extLst>
          </p:cNvPr>
          <p:cNvSpPr txBox="1"/>
          <p:nvPr/>
        </p:nvSpPr>
        <p:spPr>
          <a:xfrm>
            <a:off x="1513114" y="5111752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가중치를 표준편차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정규분포로 초기화할 때의 각층 활성화 값 분포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특성상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가까울수록 기울기가 작아지다가 사라지기 때문에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기울기 소실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(gradient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vanishing)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문제가 발생한다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45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3991-AD7B-2767-FE82-7999E1660560}"/>
              </a:ext>
            </a:extLst>
          </p:cNvPr>
          <p:cNvSpPr txBox="1"/>
          <p:nvPr/>
        </p:nvSpPr>
        <p:spPr>
          <a:xfrm>
            <a:off x="941592" y="15461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vanishing 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역 전파의 기울기가 사라지는 문제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학습이 거의 이루어지지 않는다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FBCF4-C929-B155-FC4A-0430F5A3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2" y="2268625"/>
            <a:ext cx="9287017" cy="382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11F44-8A13-9467-62D1-5EF52F4D98F0}"/>
              </a:ext>
            </a:extLst>
          </p:cNvPr>
          <p:cNvSpPr txBox="1"/>
          <p:nvPr/>
        </p:nvSpPr>
        <p:spPr>
          <a:xfrm>
            <a:off x="1240158" y="4613117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가중치를 표준편차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정규분포로 초기화할 때의 각층 활성화 값 분포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함수의 가운데로 치우쳐져 있어 뉴런이 같은 값 을 출력하는 현상을 보여준다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DE6F7-565A-FA41-B1FB-990038BF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4" y="1867210"/>
            <a:ext cx="8268125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F41C7-1A46-B56A-9FAE-F02983C84F30}"/>
              </a:ext>
            </a:extLst>
          </p:cNvPr>
          <p:cNvSpPr txBox="1"/>
          <p:nvPr/>
        </p:nvSpPr>
        <p:spPr>
          <a:xfrm>
            <a:off x="1839686" y="1275933"/>
            <a:ext cx="5606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Logic Gate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Perceptron Implement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Multi-Layer Perceptron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 marL="514350" indent="-514350">
              <a:buAutoNum type="arabicPeriod"/>
            </a:pP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/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Xavier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일반적인 딥러닝 프레임워크들이 표준적으로 사용하는 가중치 초기값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초기값의 표준편차가 앞계층의 노드가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되게 만든다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 층의 노드가 많을수록 정규 분포 값이 작아진다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blipFill>
                <a:blip r:embed="rId2"/>
                <a:stretch>
                  <a:fillRect l="-52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EBA989-C528-0F01-753A-7F6A8A85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92" y="3541090"/>
            <a:ext cx="8191921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/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Xavier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일반적인 딥러닝 프레임워크들이 표준적으로 사용하는 가중치 초기값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초기값의 표준편차가 앞계층의 노드가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되게 만든다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 층의 노드가 많을수록 정규 분포 값이 작아진다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blipFill>
                <a:blip r:embed="rId2"/>
                <a:stretch>
                  <a:fillRect l="-52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EBA989-C528-0F01-753A-7F6A8A85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92" y="3541090"/>
            <a:ext cx="8191921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46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Perceptron-How to work Neuron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E5861-973A-319E-DEC3-A64F3731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4" y="1331419"/>
            <a:ext cx="7513320" cy="40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E7974F-C2F8-FB02-9899-D7C53FF7BCEA}"/>
              </a:ext>
            </a:extLst>
          </p:cNvPr>
          <p:cNvCxnSpPr>
            <a:cxnSpLocks/>
          </p:cNvCxnSpPr>
          <p:nvPr/>
        </p:nvCxnSpPr>
        <p:spPr>
          <a:xfrm>
            <a:off x="4539250" y="5483710"/>
            <a:ext cx="38927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33D34B-CAA6-ED92-57B4-115D6FDA08C7}"/>
              </a:ext>
            </a:extLst>
          </p:cNvPr>
          <p:cNvCxnSpPr>
            <a:cxnSpLocks/>
          </p:cNvCxnSpPr>
          <p:nvPr/>
        </p:nvCxnSpPr>
        <p:spPr>
          <a:xfrm>
            <a:off x="2906579" y="5483710"/>
            <a:ext cx="15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FCDC1D-4EBE-5CD8-380D-8F07DE6D3FC2}"/>
              </a:ext>
            </a:extLst>
          </p:cNvPr>
          <p:cNvCxnSpPr>
            <a:cxnSpLocks/>
          </p:cNvCxnSpPr>
          <p:nvPr/>
        </p:nvCxnSpPr>
        <p:spPr>
          <a:xfrm>
            <a:off x="8610600" y="5483710"/>
            <a:ext cx="65768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739F9-3CA2-45DD-0F4A-4D357DAA7B27}"/>
              </a:ext>
            </a:extLst>
          </p:cNvPr>
          <p:cNvSpPr txBox="1"/>
          <p:nvPr/>
        </p:nvSpPr>
        <p:spPr>
          <a:xfrm>
            <a:off x="3103123" y="5710136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99A7E-301C-D36F-8EAC-9ABE0FD83C72}"/>
              </a:ext>
            </a:extLst>
          </p:cNvPr>
          <p:cNvSpPr txBox="1"/>
          <p:nvPr/>
        </p:nvSpPr>
        <p:spPr>
          <a:xfrm>
            <a:off x="5887364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01DDE-2A4C-6E2C-ED64-D0656AD1A9B6}"/>
              </a:ext>
            </a:extLst>
          </p:cNvPr>
          <p:cNvSpPr txBox="1"/>
          <p:nvPr/>
        </p:nvSpPr>
        <p:spPr>
          <a:xfrm>
            <a:off x="8341189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출력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7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FBBD1-9DA6-107B-1B8E-E5D65705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6" y="1690866"/>
            <a:ext cx="2997354" cy="2730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/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입력 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출력신호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blipFill>
                <a:blip r:embed="rId3"/>
                <a:stretch>
                  <a:fillRect l="-1829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/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(1)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5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논리 회로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(Logic Gate)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하나 이상의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입력값에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대해 논리 연산을 수행하여 하나의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출력값을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얻는 전자회로를 뜻한다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NOT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기본 논리이며 이것들을 조합해서 다양한 표현이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36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F5C54-337A-BAF4-178F-51DB8ED5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2" y="2268016"/>
            <a:ext cx="3240000" cy="2280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34E1FF-2E3D-C3FB-1BEF-D2D27EEF5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22" y="2266438"/>
            <a:ext cx="3240000" cy="22831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495677-D57A-9C2C-DBEF-F6E40818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22" y="2309983"/>
            <a:ext cx="3240000" cy="2238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B308F-79D9-2AF1-B3E4-C76192D2AD07}"/>
              </a:ext>
            </a:extLst>
          </p:cNvPr>
          <p:cNvSpPr txBox="1"/>
          <p:nvPr/>
        </p:nvSpPr>
        <p:spPr>
          <a:xfrm>
            <a:off x="1410441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F1A4C-B598-E37D-6692-0575958239A5}"/>
              </a:ext>
            </a:extLst>
          </p:cNvPr>
          <p:cNvSpPr txBox="1"/>
          <p:nvPr/>
        </p:nvSpPr>
        <p:spPr>
          <a:xfrm>
            <a:off x="9006060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55AA1-7032-83FD-AA68-73B46B97275E}"/>
              </a:ext>
            </a:extLst>
          </p:cNvPr>
          <p:cNvSpPr txBox="1"/>
          <p:nvPr/>
        </p:nvSpPr>
        <p:spPr>
          <a:xfrm>
            <a:off x="5137052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3236820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앞서 나온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NAND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퍼셉트론으로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7986E-7038-8B41-0ACF-3232E698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05" y="2998948"/>
            <a:ext cx="3919763" cy="2462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8674E-7696-B577-9CAF-435153F1791E}"/>
                  </a:ext>
                </a:extLst>
              </p:cNvPr>
              <p:cNvSpPr txBox="1"/>
              <p:nvPr/>
            </p:nvSpPr>
            <p:spPr>
              <a:xfrm>
                <a:off x="4911117" y="3781759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≤0.7)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8674E-7696-B577-9CAF-435153F1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117" y="3781759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2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727699" y="1611893"/>
                <a:ext cx="1055023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퍼셉트론의 식을 좀더 보기 편하게 하기 위해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치환하면 다음과 같은 식이 된다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편향이라 부른다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9" y="1611893"/>
                <a:ext cx="10550230" cy="1323439"/>
              </a:xfrm>
              <a:prstGeom prst="rect">
                <a:avLst/>
              </a:prstGeom>
              <a:blipFill>
                <a:blip r:embed="rId2"/>
                <a:stretch>
                  <a:fillRect l="-520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6F7F4A-6391-7613-133C-4200545B49D2}"/>
                  </a:ext>
                </a:extLst>
              </p:cNvPr>
              <p:cNvSpPr txBox="1"/>
              <p:nvPr/>
            </p:nvSpPr>
            <p:spPr>
              <a:xfrm>
                <a:off x="2675708" y="320750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(2)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6F7F4A-6391-7613-133C-4200545B4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08" y="3207504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40D029A-F7CE-CD78-8FEE-865C4B3B9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708" y="4332049"/>
            <a:ext cx="1924319" cy="160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4E576-29FA-3691-CCAB-8B2FD1C1B723}"/>
                  </a:ext>
                </a:extLst>
              </p:cNvPr>
              <p:cNvSpPr txBox="1"/>
              <p:nvPr/>
            </p:nvSpPr>
            <p:spPr>
              <a:xfrm>
                <a:off x="3785359" y="4661305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,(−0.7+0.5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−0.7+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4E576-29FA-3691-CCAB-8B2FD1C1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59" y="4661305"/>
                <a:ext cx="609437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88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5715431" y="2860208"/>
                <a:ext cx="498333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XOR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배타적 논리합 이라는 논리회로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중 한쪽이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 때만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출력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하나의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퍼셉트론으로는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구현이 불가능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431" y="2860208"/>
                <a:ext cx="4983332" cy="1631216"/>
              </a:xfrm>
              <a:prstGeom prst="rect">
                <a:avLst/>
              </a:prstGeom>
              <a:blipFill>
                <a:blip r:embed="rId2"/>
                <a:stretch>
                  <a:fillRect l="-110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B6210B6-4187-BF55-AB72-339C46849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17" y="2024483"/>
            <a:ext cx="2603634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E517B-706A-2E47-6BB0-AAF4F212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9" y="1507380"/>
            <a:ext cx="3629583" cy="3563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97820-54C6-DE8B-E54E-0163820E9069}"/>
                  </a:ext>
                </a:extLst>
              </p:cNvPr>
              <p:cNvSpPr txBox="1"/>
              <p:nvPr/>
            </p:nvSpPr>
            <p:spPr>
              <a:xfrm>
                <a:off x="5068120" y="3289025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,(−0.5+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97820-54C6-DE8B-E54E-0163820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20" y="3289025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5EEBBD7-8A12-BC23-CD48-D541B8B259BF}"/>
              </a:ext>
            </a:extLst>
          </p:cNvPr>
          <p:cNvSpPr txBox="1"/>
          <p:nvPr/>
        </p:nvSpPr>
        <p:spPr>
          <a:xfrm>
            <a:off x="3025149" y="5254848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9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997839"/>
            <a:ext cx="10550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학습의 목적은 손실 함수의 값을 낮추는 매개변수를 찾는 것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lvl="5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최적 값을 찾는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최적화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문제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장에서 소개한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미분값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기울기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이용해 매개변수 값을 갱신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6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장 에서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SGD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와는 다른 최적화기법을 소개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EBBD7-8A12-BC23-CD48-D541B8B259BF}"/>
              </a:ext>
            </a:extLst>
          </p:cNvPr>
          <p:cNvSpPr txBox="1"/>
          <p:nvPr/>
        </p:nvSpPr>
        <p:spPr>
          <a:xfrm>
            <a:off x="5001995" y="5350133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C3650-9EC0-0FB2-DDA5-5843537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66" y="1439841"/>
            <a:ext cx="3982131" cy="37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1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앞에 나왔던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NAND, OR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조합해서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만들수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3FA7A-DCF5-326C-4366-2E361645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9" y="2372456"/>
            <a:ext cx="5461281" cy="1079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F4010F-D978-2069-EC59-76EF060F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53" y="3723887"/>
            <a:ext cx="2005034" cy="23375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EBE14D-10D7-9185-8F33-BB494C27C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73" y="3664756"/>
            <a:ext cx="3300657" cy="23375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2B0F7-338A-7908-B073-43738CF42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94" y="2134260"/>
            <a:ext cx="4102217" cy="1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7E971-BA55-B473-24AF-66EE8A97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2" y="2660492"/>
            <a:ext cx="2732323" cy="1806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A849F6-CA98-913E-BDE5-C44222CD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45" y="2014196"/>
            <a:ext cx="5397777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3C307-BCC9-445A-1631-79A996AE4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16" y="1864943"/>
            <a:ext cx="6987015" cy="38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64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Q&amp;A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646DE-0A45-1C62-11B1-6C467300621E}"/>
              </a:ext>
            </a:extLst>
          </p:cNvPr>
          <p:cNvSpPr txBox="1"/>
          <p:nvPr/>
        </p:nvSpPr>
        <p:spPr>
          <a:xfrm>
            <a:off x="1822700" y="2838994"/>
            <a:ext cx="8360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1929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SGD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820885" y="3429000"/>
                <a:ext cx="10550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 매개변수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 대한 손실함수의 기울기를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이용해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갱신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5" y="3429000"/>
                <a:ext cx="10550230" cy="400110"/>
              </a:xfrm>
              <a:prstGeom prst="rect">
                <a:avLst/>
              </a:prstGeom>
              <a:blipFill>
                <a:blip r:embed="rId2"/>
                <a:stretch>
                  <a:fillRect l="-520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50D516-6DFA-5200-C4FE-727611D70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15" y="1921799"/>
            <a:ext cx="2121009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54B753-2755-A9B3-4322-79EDFF6986E0}"/>
              </a:ext>
            </a:extLst>
          </p:cNvPr>
          <p:cNvGrpSpPr/>
          <p:nvPr/>
        </p:nvGrpSpPr>
        <p:grpSpPr>
          <a:xfrm>
            <a:off x="4146515" y="1555364"/>
            <a:ext cx="12976055" cy="673135"/>
            <a:chOff x="2076461" y="1486660"/>
            <a:chExt cx="12976055" cy="6731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4C1B7D-2B2A-F557-BF96-87330D74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461" y="1486660"/>
              <a:ext cx="2425825" cy="6731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DDEE3-83C9-A329-5417-7683E2E9B1A4}"/>
                </a:ext>
              </a:extLst>
            </p:cNvPr>
            <p:cNvSpPr txBox="1"/>
            <p:nvPr/>
          </p:nvSpPr>
          <p:spPr>
            <a:xfrm>
              <a:off x="4502286" y="1635007"/>
              <a:ext cx="10550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(1)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EDE65F5-C9DB-D22D-F1A0-7DC5172B7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79" y="2415090"/>
            <a:ext cx="8230023" cy="31878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AB5E0-6FDE-F1A9-CD52-48A22C20F78D}"/>
              </a:ext>
            </a:extLst>
          </p:cNvPr>
          <p:cNvSpPr txBox="1"/>
          <p:nvPr/>
        </p:nvSpPr>
        <p:spPr>
          <a:xfrm>
            <a:off x="2250604" y="5665475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  <a:r>
              <a:rPr lang="en-US" altLang="ko-KR" dirty="0"/>
              <a:t>(1)</a:t>
            </a:r>
            <a:r>
              <a:rPr lang="ko-KR" altLang="en-US" dirty="0"/>
              <a:t>의 그래프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1184F-C292-54ED-24FA-AAB7A0755CC2}"/>
              </a:ext>
            </a:extLst>
          </p:cNvPr>
          <p:cNvSpPr txBox="1"/>
          <p:nvPr/>
        </p:nvSpPr>
        <p:spPr>
          <a:xfrm>
            <a:off x="6983882" y="5665475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  <a:r>
              <a:rPr lang="en-US" altLang="ko-KR" dirty="0"/>
              <a:t>(1)</a:t>
            </a:r>
            <a:r>
              <a:rPr lang="ko-KR" altLang="en-US" dirty="0"/>
              <a:t>의 등고선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DDEE3-83C9-A329-5417-7683E2E9B1A4}"/>
              </a:ext>
            </a:extLst>
          </p:cNvPr>
          <p:cNvSpPr txBox="1"/>
          <p:nvPr/>
        </p:nvSpPr>
        <p:spPr>
          <a:xfrm>
            <a:off x="5697941" y="1765483"/>
            <a:ext cx="5232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축 방향으로는 기울기 변화가 거의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축 방향으로의 기울기 변화 심함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52D34D-8450-45E2-F76D-02BE3CC8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2" y="1866354"/>
            <a:ext cx="4854708" cy="37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DDEE3-83C9-A329-5417-7683E2E9B1A4}"/>
              </a:ext>
            </a:extLst>
          </p:cNvPr>
          <p:cNvSpPr txBox="1"/>
          <p:nvPr/>
        </p:nvSpPr>
        <p:spPr>
          <a:xfrm>
            <a:off x="5820771" y="2413337"/>
            <a:ext cx="5232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기울기의 최솟값을 찾는 탐색 경로가 비효율적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탐색 방법 필요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단점을 개선할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모멘텀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AdaGrad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 Adam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방법을 소개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6DF3E-E309-CC4D-B897-223D6328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3" y="1932980"/>
            <a:ext cx="4643374" cy="36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모멘텀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DDEE3-83C9-A329-5417-7683E2E9B1A4}"/>
                  </a:ext>
                </a:extLst>
              </p:cNvPr>
              <p:cNvSpPr txBox="1"/>
              <p:nvPr/>
            </p:nvSpPr>
            <p:spPr>
              <a:xfrm>
                <a:off x="5752531" y="2851386"/>
                <a:ext cx="5232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 :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속도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속도 감소 계수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DDEE3-83C9-A329-5417-7683E2E9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31" y="2851386"/>
                <a:ext cx="5232656" cy="1323439"/>
              </a:xfrm>
              <a:prstGeom prst="rect">
                <a:avLst/>
              </a:prstGeom>
              <a:blipFill>
                <a:blip r:embed="rId2"/>
                <a:stretch>
                  <a:fillRect l="-1049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CF4322-1D0B-4A0D-F7E4-B36B4196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12" y="2413888"/>
            <a:ext cx="2044805" cy="609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4AD4B4-EFB4-BD7F-17EB-345875CE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1" y="3278144"/>
            <a:ext cx="1651085" cy="469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E132A4-EC69-E7CC-5C5C-30B6A850A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76" y="4352328"/>
            <a:ext cx="7988711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모멘텀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E0F13-99F7-646B-372C-724967468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0" y="1517102"/>
            <a:ext cx="5561550" cy="4383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39F80-AA28-789A-89BA-5D738E9D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2" y="1694980"/>
            <a:ext cx="5252438" cy="41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218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53688</TotalTime>
  <Words>814</Words>
  <Application>Microsoft Office PowerPoint</Application>
  <PresentationFormat>와이드스크린</PresentationFormat>
  <Paragraphs>210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Lab_NPC1</cp:lastModifiedBy>
  <cp:revision>240</cp:revision>
  <dcterms:created xsi:type="dcterms:W3CDTF">2020-04-29T05:42:31Z</dcterms:created>
  <dcterms:modified xsi:type="dcterms:W3CDTF">2023-06-21T11:24:06Z</dcterms:modified>
</cp:coreProperties>
</file>