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63" r:id="rId2"/>
    <p:sldId id="260" r:id="rId3"/>
    <p:sldId id="300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2" r:id="rId19"/>
    <p:sldId id="348" r:id="rId20"/>
    <p:sldId id="353" r:id="rId21"/>
    <p:sldId id="350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b="1" dirty="0">
                <a:solidFill>
                  <a:schemeClr val="tx1"/>
                </a:solidFill>
              </a:rPr>
              <a:t>6. </a:t>
            </a:r>
            <a:r>
              <a:rPr lang="en-US" altLang="ko-KR" sz="3200" b="1">
                <a:solidFill>
                  <a:schemeClr val="tx1"/>
                </a:solidFill>
              </a:rPr>
              <a:t>Technique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2023-06-23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388872"/>
            <a:ext cx="411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1793123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너무 낮으면 학습 시간이 길어지고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너무 크면 학습이 제대로 되지 않음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정하는 방법으로 학습을 진행하면서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줄이는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(learning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decay)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더욱 발전시킨 방법이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매개변수에 맞는 맞춤형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만들어준다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49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4F8D-697D-F22D-BA7C-AC689087F09E}"/>
              </a:ext>
            </a:extLst>
          </p:cNvPr>
          <p:cNvSpPr txBox="1"/>
          <p:nvPr/>
        </p:nvSpPr>
        <p:spPr>
          <a:xfrm>
            <a:off x="727699" y="3429000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기존 기울기 값의 제곱을 매개변수 별로 더한 변수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값이 클수록 적게 가중치가 갱신되는 것이 특징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4CE3B-54EA-39C5-561A-45820D1D8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1623334"/>
            <a:ext cx="2400423" cy="6604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DA1C19-D833-7323-8C57-E61299F80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4" y="2412947"/>
            <a:ext cx="2514729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6B9A8-98E8-266B-3991-FB2A4E746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51" y="1808321"/>
            <a:ext cx="4755387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0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Adam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4C714-7D0C-774A-F9DF-630CEFC8EF5A}"/>
              </a:ext>
            </a:extLst>
          </p:cNvPr>
          <p:cNvSpPr txBox="1"/>
          <p:nvPr/>
        </p:nvSpPr>
        <p:spPr>
          <a:xfrm>
            <a:off x="727699" y="179312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AdaGrad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모멘텀 방법을 융합한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공간을 효율적으로 탐색하고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파라미터의 편향 보정이 진행된다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12CEA-0A45-FC71-1B06-8289799B0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12" y="2808786"/>
            <a:ext cx="4079347" cy="32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9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10008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4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방법비교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99A3B8-4635-38F8-7588-62A284F8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13" y="1284672"/>
            <a:ext cx="6985374" cy="53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8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초깃값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설정은 학습의 성패를 가를 정도로 중요하다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설정에 따라 기울기 소실 문제 또는 표현력의 한계를 갖는 여러 문제가 발생할 수도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가중치 감소는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억제해 성능을 높이는 테크닉이다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작게 만들어서 오버 피팅을 일어나지 않게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가중치 값을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부터 시작하면 결과가 좋지 않다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값을 균일한 값으로 만들면 역전파시 모든 가중치의 값이 똑같이 갱신되기 때문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69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실험 조건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층당 뉴런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1000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데이터를 정규 분포로 무작위 생성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9D461E-41E7-CC5D-F8AB-4B0B4518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73" y="2352690"/>
            <a:ext cx="8306227" cy="2451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513114" y="5111752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특성상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출력값이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가까울수록 기울기가 작아지다가 사라지기 때문에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기울기 소실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(gradient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vanishing)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문제가 발생한다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45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43991-AD7B-2767-FE82-7999E1660560}"/>
              </a:ext>
            </a:extLst>
          </p:cNvPr>
          <p:cNvSpPr txBox="1"/>
          <p:nvPr/>
        </p:nvSpPr>
        <p:spPr>
          <a:xfrm>
            <a:off x="941592" y="1546193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vanishing :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역 전파의 기울기가 사라지는 문제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학습이 거의 이루어지지 않는다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FBCF4-C929-B155-FC4A-0430F5A3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2" y="2268625"/>
            <a:ext cx="9287017" cy="382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11F44-8A13-9467-62D1-5EF52F4D98F0}"/>
              </a:ext>
            </a:extLst>
          </p:cNvPr>
          <p:cNvSpPr txBox="1"/>
          <p:nvPr/>
        </p:nvSpPr>
        <p:spPr>
          <a:xfrm>
            <a:off x="1240158" y="4613117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가중치를 표준편차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 정규분포로 초기화할 때의 각층 활성화 값 분포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활성화 함수의 가운데로 치우쳐져 있어 뉴런이 같은 값 을 출력하는 현상을 보여준다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DE6F7-565A-FA41-B1FB-990038BF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14" y="1867210"/>
            <a:ext cx="8268125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F41C7-1A46-B56A-9FAE-F02983C84F30}"/>
              </a:ext>
            </a:extLst>
          </p:cNvPr>
          <p:cNvSpPr txBox="1"/>
          <p:nvPr/>
        </p:nvSpPr>
        <p:spPr>
          <a:xfrm>
            <a:off x="1839686" y="1275933"/>
            <a:ext cx="79835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 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R1280x0 (881×285)">
            <a:extLst>
              <a:ext uri="{FF2B5EF4-FFF2-40B4-BE49-F238E27FC236}">
                <a16:creationId xmlns:a16="http://schemas.microsoft.com/office/drawing/2014/main" id="{8230F297-5678-B4E8-B003-A813F671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6" y="1846217"/>
            <a:ext cx="10676799" cy="34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은닉층의 활성화 값 분포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일반적인 딥러닝 프레임워크들이 표준적으로 사용하는 가중치 초기값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 층의 노드가 많을수록 정규 분포 값이 작아진다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1799147"/>
              </a:xfrm>
              <a:prstGeom prst="rect">
                <a:avLst/>
              </a:prstGeom>
              <a:blipFill>
                <a:blip r:embed="rId2"/>
                <a:stretch>
                  <a:fillRect l="-52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EBA989-C528-0F01-753A-7F6A8A852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92" y="3541090"/>
            <a:ext cx="8191921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사용시 가중치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/>
              <p:nvPr/>
            </p:nvSpPr>
            <p:spPr>
              <a:xfrm>
                <a:off x="803570" y="1683940"/>
                <a:ext cx="10550230" cy="2565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Xavier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초기값은 활성화 함수가 선형인 경우 사용한다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(sigmoid, tanh)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ReLU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이용할 때는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He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초기값을 사용한다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초기값의 표준편차가 앞계층의 노드가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개면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되게 만든다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1F948A-CB45-AEC7-D200-D2A6E6BB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0" y="1683940"/>
                <a:ext cx="10550230" cy="2565318"/>
              </a:xfrm>
              <a:prstGeom prst="rect">
                <a:avLst/>
              </a:prstGeom>
              <a:blipFill>
                <a:blip r:embed="rId2"/>
                <a:stretch>
                  <a:fillRect l="-520" t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50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가중치의 초기값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사용시 가중치 초기값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67ECC-603C-09C4-1BE4-A973FBEAC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12" y="1333374"/>
            <a:ext cx="4353720" cy="49843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46B3EC-79C9-D533-28B9-3D1C20BD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443"/>
            <a:ext cx="4903726" cy="37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06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803570" y="1683940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 절에서는 각 층의 활성화 값 분포를 관찰 하면서 초기값을 설정하는 방법을 배웠다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이번 절에서는 각 층이 활성화 값을 적당히 퍼트리도록 강제 하는 방법을 배운다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78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46F3C-B373-DAD5-AD25-569B5E7AAC36}"/>
              </a:ext>
            </a:extLst>
          </p:cNvPr>
          <p:cNvSpPr txBox="1"/>
          <p:nvPr/>
        </p:nvSpPr>
        <p:spPr>
          <a:xfrm>
            <a:off x="803570" y="1683940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학습을 빨리 진행 가능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초기값에 크게 의존하지 않음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8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46F3C-B373-DAD5-AD25-569B5E7AAC36}"/>
              </a:ext>
            </a:extLst>
          </p:cNvPr>
          <p:cNvSpPr txBox="1"/>
          <p:nvPr/>
        </p:nvSpPr>
        <p:spPr>
          <a:xfrm>
            <a:off x="941592" y="4026546"/>
            <a:ext cx="10550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정규화는 각 층에서의 활성화 값이 적당이 분포되도록 조정하는 것이다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위의 그림과 같이 데이터 분포를 정규화 시키는 배치 정규화 계층을 신경망에 삽입한다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DE4CFC-D010-BA24-3626-DFC98F28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79" y="1413512"/>
            <a:ext cx="8217322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1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46F3C-B373-DAD5-AD25-569B5E7AAC36}"/>
              </a:ext>
            </a:extLst>
          </p:cNvPr>
          <p:cNvSpPr txBox="1"/>
          <p:nvPr/>
        </p:nvSpPr>
        <p:spPr>
          <a:xfrm>
            <a:off x="803570" y="1683940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정규화는 학습 시 미니배치를 단위로 정규화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분포가 평균이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분산이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되도록 정규화 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F20CD7-EE3C-F6F3-33CB-4210612E5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85" y="3245007"/>
            <a:ext cx="2629035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00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F46198-ECBC-1BDB-E7FA-3C739C82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38" y="2041942"/>
            <a:ext cx="1562180" cy="48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3C40C5-266B-152E-DF66-B5F2150DB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7" y="2833826"/>
            <a:ext cx="10147822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0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정규화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1ADC4-90A7-56F9-3642-C0D4BF14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76" y="1529147"/>
            <a:ext cx="5977890" cy="47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352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CCB4-ACB5-F02F-EF78-87D53658E441}"/>
              </a:ext>
            </a:extLst>
          </p:cNvPr>
          <p:cNvSpPr txBox="1"/>
          <p:nvPr/>
        </p:nvSpPr>
        <p:spPr>
          <a:xfrm>
            <a:off x="727699" y="1997839"/>
            <a:ext cx="1055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신경망 학습의 목적은 손실 함수의 값을 낮추는 매개변수를 찾는 것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lvl="5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최적 값을 찾는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최적화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문제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장에서 소개한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미분값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기울기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이용해 매개변수 값을 갱신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6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장 에서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SGD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와는 다른 최적화기법을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20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F948A-CB45-AEC7-D200-D2A6E6BBE955}"/>
              </a:ext>
            </a:extLst>
          </p:cNvPr>
          <p:cNvSpPr txBox="1"/>
          <p:nvPr/>
        </p:nvSpPr>
        <p:spPr>
          <a:xfrm>
            <a:off x="803570" y="1683940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기계학습에서는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오버피팅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많이 일어난다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오버 피팅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신경망이 훈련 데이터에만 지나치게 적응되어 그 외의 데이터에는 제대로 대응하지 못하는 상태이다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오버 피팅은 매개변수가 많고 표현력이 높은 모델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훈련데이터가 적은 경우 많이 발생한다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1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459C19-0917-6928-7689-3B7A11A15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64" y="1337285"/>
            <a:ext cx="6449787" cy="50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5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감소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F948A-CB45-AEC7-D200-D2A6E6BBE955}"/>
              </a:ext>
            </a:extLst>
          </p:cNvPr>
          <p:cNvSpPr txBox="1"/>
          <p:nvPr/>
        </p:nvSpPr>
        <p:spPr>
          <a:xfrm>
            <a:off x="803570" y="1683940"/>
            <a:ext cx="10550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억제용으로 가중치 감소라는 것이 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과정에서 큰 가중치에 대해서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패널티를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부과해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오버피팅을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억제하는 방법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0854B-ED37-DADF-5A6C-02D46BEAA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81" y="2742905"/>
            <a:ext cx="4865551" cy="37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드롭아웃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F948A-CB45-AEC7-D200-D2A6E6BBE955}"/>
              </a:ext>
            </a:extLst>
          </p:cNvPr>
          <p:cNvSpPr txBox="1"/>
          <p:nvPr/>
        </p:nvSpPr>
        <p:spPr>
          <a:xfrm>
            <a:off x="803570" y="1683940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복잡한 모델에서는 가중치 감소만으로 대응이 힘들다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드롭 아웃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이라는 기법을 추가로 사용한다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드롭 아웃 기법은 뉴런을 임의로 삭제하면서 학습하는 방법이다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C44A39-D805-E932-912C-9D1C3D19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36" y="3364448"/>
            <a:ext cx="5365121" cy="28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바른 학습을 위해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드롭아웃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62FDD-29C0-2014-778A-D4433734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52" y="1940481"/>
            <a:ext cx="9368314" cy="34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92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 찾기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F948A-CB45-AEC7-D200-D2A6E6BBE955}"/>
              </a:ext>
            </a:extLst>
          </p:cNvPr>
          <p:cNvSpPr txBox="1"/>
          <p:nvPr/>
        </p:nvSpPr>
        <p:spPr>
          <a:xfrm>
            <a:off x="803570" y="1683940"/>
            <a:ext cx="10550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하이퍼파라미터는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각 층의 뉴런 수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배치 크기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시의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가중치 감소등을 나타냅니다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값은 매우 중요하지만 이것을 결정하기 까지는 많은 시행착오를 겪는다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절에서는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 값을 효율적으로 탐색하는 방법을 설명한다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607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954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 찾기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검증 데이터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F948A-CB45-AEC7-D200-D2A6E6BBE955}"/>
              </a:ext>
            </a:extLst>
          </p:cNvPr>
          <p:cNvSpPr txBox="1"/>
          <p:nvPr/>
        </p:nvSpPr>
        <p:spPr>
          <a:xfrm>
            <a:off x="803570" y="1683940"/>
            <a:ext cx="10550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지금까지는 학습 데이터와 테스트 데이터 두가지로 분리해서 사용했지만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오버피팅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여부와 범용 성능은 어디까지 인지에 대한 것은 평가 할 수가 없습니다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평가하기 위해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파라미터를 조정하기위한 전용 데이터인 검증 데이터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(validation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data)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사용한다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86F6E-9262-59C7-003B-B0002DAA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11" y="3692362"/>
            <a:ext cx="5732961" cy="221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42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1055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 찾기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최적화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F948A-CB45-AEC7-D200-D2A6E6BBE955}"/>
              </a:ext>
            </a:extLst>
          </p:cNvPr>
          <p:cNvSpPr txBox="1"/>
          <p:nvPr/>
        </p:nvSpPr>
        <p:spPr>
          <a:xfrm>
            <a:off x="803570" y="1683940"/>
            <a:ext cx="10550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파라미터의 최적화 과정은 다음과 같다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	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파라미터 값의 범위 설정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설정된 범위에서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무작위로 추출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단계에서 샘플링한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값을 사용하여 학습하고 검증 데이터로 정확도를 평가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	1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단계와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단계를 특정횟수 동안 반복하여 그 정확도의 결과를 보고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하이퍼파라미터의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범위를 좁힌다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65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1055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적절한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 찾기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하이퍼파라미터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최적화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079CA-EC48-E009-9996-7EE12726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27" y="1283115"/>
            <a:ext cx="6597860" cy="54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SGD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복습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/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가중치 매개변수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 대한 손실함수의 기울기를 </a:t>
                </a:r>
                <a:r>
                  <a:rPr lang="ko-KR" altLang="en-US" sz="2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ko-KR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을 이용해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갱신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03CCB4-ACB5-F02F-EF78-87D53658E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85" y="3429000"/>
                <a:ext cx="10550230" cy="400110"/>
              </a:xfrm>
              <a:prstGeom prst="rect">
                <a:avLst/>
              </a:prstGeom>
              <a:blipFill>
                <a:blip r:embed="rId2"/>
                <a:stretch>
                  <a:fillRect l="-520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850D516-6DFA-5200-C4FE-727611D70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15" y="1921799"/>
            <a:ext cx="2121009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054B753-2755-A9B3-4322-79EDFF6986E0}"/>
              </a:ext>
            </a:extLst>
          </p:cNvPr>
          <p:cNvGrpSpPr/>
          <p:nvPr/>
        </p:nvGrpSpPr>
        <p:grpSpPr>
          <a:xfrm>
            <a:off x="4146515" y="1555364"/>
            <a:ext cx="12976055" cy="673135"/>
            <a:chOff x="2076461" y="1486660"/>
            <a:chExt cx="12976055" cy="6731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4C1B7D-2B2A-F557-BF96-87330D74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461" y="1486660"/>
              <a:ext cx="2425825" cy="6731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DDEE3-83C9-A329-5417-7683E2E9B1A4}"/>
                </a:ext>
              </a:extLst>
            </p:cNvPr>
            <p:cNvSpPr txBox="1"/>
            <p:nvPr/>
          </p:nvSpPr>
          <p:spPr>
            <a:xfrm>
              <a:off x="4502286" y="1635007"/>
              <a:ext cx="10550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EDE65F5-C9DB-D22D-F1A0-7DC5172B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9" y="2415090"/>
            <a:ext cx="8230023" cy="31878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AB5E0-6FDE-F1A9-CD52-48A22C20F78D}"/>
              </a:ext>
            </a:extLst>
          </p:cNvPr>
          <p:cNvSpPr txBox="1"/>
          <p:nvPr/>
        </p:nvSpPr>
        <p:spPr>
          <a:xfrm>
            <a:off x="2250604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그래프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21184F-C292-54ED-24FA-AAB7A0755CC2}"/>
              </a:ext>
            </a:extLst>
          </p:cNvPr>
          <p:cNvSpPr txBox="1"/>
          <p:nvPr/>
        </p:nvSpPr>
        <p:spPr>
          <a:xfrm>
            <a:off x="6983882" y="5665475"/>
            <a:ext cx="18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</a:t>
            </a:r>
            <a:r>
              <a:rPr lang="en-US" altLang="ko-KR" dirty="0"/>
              <a:t>(1)</a:t>
            </a:r>
            <a:r>
              <a:rPr lang="ko-KR" altLang="en-US" dirty="0"/>
              <a:t>의 등고선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697941" y="1765483"/>
            <a:ext cx="523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방향으로는 기울기 변화가 거의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축 방향으로의 기울기 변화 심함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52D34D-8450-45E2-F76D-02BE3CC8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2" y="1866354"/>
            <a:ext cx="4854708" cy="37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SGD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6DDEE3-83C9-A329-5417-7683E2E9B1A4}"/>
              </a:ext>
            </a:extLst>
          </p:cNvPr>
          <p:cNvSpPr txBox="1"/>
          <p:nvPr/>
        </p:nvSpPr>
        <p:spPr>
          <a:xfrm>
            <a:off x="5820771" y="2413337"/>
            <a:ext cx="5232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기울기의 최솟값을 찾는 탐색 경로가 비효율적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탐색 방법 필요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단점을 개선할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모멘텀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AdaGrad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, Adam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방법을 소개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6DF3E-E309-CC4D-B897-223D6328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3" y="1932980"/>
            <a:ext cx="4643374" cy="36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/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 :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속도 </a:t>
                </a:r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</a:t>
                </a:r>
                <a:r>
                  <a:rPr lang="ko-KR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속도 감소 계수</a:t>
                </a: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DDEE3-83C9-A329-5417-7683E2E9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31" y="2851386"/>
                <a:ext cx="5232656" cy="1323439"/>
              </a:xfrm>
              <a:prstGeom prst="rect">
                <a:avLst/>
              </a:prstGeom>
              <a:blipFill>
                <a:blip r:embed="rId2"/>
                <a:stretch>
                  <a:fillRect l="-1049" t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CF4322-1D0B-4A0D-F7E4-B36B4196E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12" y="2413888"/>
            <a:ext cx="2044805" cy="609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4AD4B4-EFB4-BD7F-17EB-345875CE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1" y="3278144"/>
            <a:ext cx="1651085" cy="469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E132A4-EC69-E7CC-5C5C-30B6A850A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6" y="4352328"/>
            <a:ext cx="7988711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2023-06-23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726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갱신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모멘텀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E0F13-99F7-646B-372C-724967468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0" y="1517102"/>
            <a:ext cx="5561550" cy="4383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39F80-AA28-789A-89BA-5D738E9D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2" y="1694980"/>
            <a:ext cx="5252438" cy="41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218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54512</TotalTime>
  <Words>1035</Words>
  <Application>Microsoft Office PowerPoint</Application>
  <PresentationFormat>와이드스크린</PresentationFormat>
  <Paragraphs>231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Lab_NPC1</cp:lastModifiedBy>
  <cp:revision>292</cp:revision>
  <dcterms:created xsi:type="dcterms:W3CDTF">2020-04-29T05:42:31Z</dcterms:created>
  <dcterms:modified xsi:type="dcterms:W3CDTF">2023-06-23T07:21:32Z</dcterms:modified>
</cp:coreProperties>
</file>