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263" r:id="rId2"/>
    <p:sldId id="265" r:id="rId3"/>
    <p:sldId id="260" r:id="rId4"/>
    <p:sldId id="317" r:id="rId5"/>
    <p:sldId id="318" r:id="rId6"/>
    <p:sldId id="320" r:id="rId7"/>
    <p:sldId id="321" r:id="rId8"/>
    <p:sldId id="322" r:id="rId9"/>
    <p:sldId id="324" r:id="rId10"/>
    <p:sldId id="326" r:id="rId11"/>
    <p:sldId id="331" r:id="rId12"/>
    <p:sldId id="327" r:id="rId13"/>
    <p:sldId id="328" r:id="rId14"/>
    <p:sldId id="329" r:id="rId15"/>
    <p:sldId id="330" r:id="rId16"/>
    <p:sldId id="332" r:id="rId17"/>
    <p:sldId id="333" r:id="rId18"/>
    <p:sldId id="334" r:id="rId19"/>
    <p:sldId id="335" r:id="rId20"/>
    <p:sldId id="337" r:id="rId21"/>
    <p:sldId id="338" r:id="rId22"/>
    <p:sldId id="339" r:id="rId23"/>
    <p:sldId id="340" r:id="rId24"/>
    <p:sldId id="341" r:id="rId25"/>
    <p:sldId id="34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819A7DF3-889E-4B97-B4C6-1BE8F92F0A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8FD7612-008A-4C16-9941-9635D478DC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908E5-DBF7-45C7-B558-15611D16FB68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2FCA55C-D384-40C4-B3A1-710A20AA53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Dept. of Computer and Information Science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2AA3E9A-0D03-426B-BCAE-FB441809A9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FA27-F9BC-4AD6-AFB8-D9D690C61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397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914EA-6521-4AD4-81A9-E46ABC26F52C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Dept. of Computer and Information Science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9C1BB-5234-4918-A315-6A3FD8638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9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E7AB44-F772-4C89-94A9-D5EF41304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B1B6ACC-663C-43CD-9A61-29B16041E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DD188D3-4487-4F27-8FDA-94B5C219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786B09-ABAB-4C6F-9D87-B24BB062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E64EF39-24A8-4ABA-B450-9A4621A8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FDCB651-8F5C-4096-872F-20621B78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2FEF57F-F8E5-4BA0-A7BB-5999C9C09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A93F339-C1BA-4F2A-A6D4-C18C9371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39478D4-2731-47CC-B184-C41C410B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D437CBD-C055-4CB1-B691-9B168B4A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8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11329BE-CCAD-4D46-9512-D93448340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8CB7F3C-1FFF-4DEA-AB8F-623DF6594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870B03-767C-4539-9DD7-B1701206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2B21655-5667-4833-A91E-8478CC3B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A248736-C3D6-415B-AF9C-0D73C094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7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5C13C5B-14B2-4A77-BC9C-F6D3F67A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B28DDCDF-56A3-429F-8375-483F29EB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5CD9638-5EB6-435C-80B6-A7F9E2D7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C65080A-1339-4032-AC8F-58883AC7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67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7DAE81-8DFB-4702-BF6C-89791BA3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8A634A8-202C-4E17-8C1D-A5801ACF0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DBE9BB4-8329-4DCC-99AD-714B6BDE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073D8F-A92B-44F1-B69D-79B817A0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28ACAE-D14C-4DCE-9DB1-4C21FADD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4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253B3E8-1B31-4243-B7AF-E9A5DCFA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C27092B-3D75-4573-AD71-85AB44186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C181CFE-DA37-4F77-9677-717B02CB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208A67F-005B-4EF6-9B13-A2A05B02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808B60C-6F57-4576-A067-1581FFF8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5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8D0BBDA-EDF2-4F50-9CAE-71E5DF69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6AD55C9-7074-4DD7-A9BD-BA54E1614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5526521-3E17-4651-8744-88E4FE72A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272FEB6-7E60-4313-8CBB-40A2426B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E22025D-5A6D-4ECE-A231-9B79F801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C9B3E51-550B-4C1C-8805-A010F448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3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AB36F07-71CC-446F-A9D9-F2CFACDF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1B45C73-3B3F-43B2-AAAF-215D85CDF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B76DA11-8F3D-40E3-BE3B-8B7D03EE9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1C998E87-391F-4EA8-8631-EB5135E59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3DFC406-808E-41C0-AA9D-DED8FFD45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3A0D5A8-8153-4806-966B-D7262A05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DBAC4FB-F85F-4381-ACC4-EAF65743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13376BB4-EAD7-446C-9D2F-82A99006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3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C1A67E1-80E0-4447-A6C6-50EFFE9B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BBA43610-E66F-43D7-9856-C55897C3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83EB630D-BFCE-48BB-B2C3-868F88E0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543667-82AA-4890-B0C5-32E17AC8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9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61511ECA-C051-4C4E-9252-5942E9D3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B9FD72FC-8254-45C8-91DA-B912D492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AC35406-9D6E-4D71-A65D-B2513AFE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0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FE47C24-1CD9-48FC-901E-F026550C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F28B240-1DF5-4710-8E03-30DDF6234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3B1F498-F245-4B4D-A109-32B1C1A94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249ACAB-D4DA-4A00-B968-694FDF77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5570F84-20AA-4A03-8C3C-413D2C40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177A1F-FC07-4416-831C-BF0CBE57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4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8C8319C-4BE0-4326-A10B-27940819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052C0D3D-FE0D-4D76-9D7C-51BF2FDC6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9A36419-EABE-4BF0-A6DB-52A14BAD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C13CB7E-B6C6-4D49-BD9E-D70DC792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FE98-A93A-4824-8C95-A8D1D3EDD02D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7B355C2-BE11-4CCF-A413-7F9456A5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6E3BA8E-E6E6-4B5E-AFD2-8F2EE165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8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3B05C42C-69D7-4F0D-8AB7-C9FA3048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81D1444-73DC-432D-943E-A509CB84D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1CD4DEA-1488-4F1A-8513-7F37756EA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DFE98-A93A-4824-8C95-A8D1D3EDD02D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4CFAD6A-3772-4E91-B7C9-7B1862C7D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2F872AE-B40F-4C9A-B3F2-BF71BBFE6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29785-5165-499D-BFCD-3CD1D965B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99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4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41203C7-CA36-4A8A-8484-50B44341B079}"/>
              </a:ext>
            </a:extLst>
          </p:cNvPr>
          <p:cNvSpPr/>
          <p:nvPr/>
        </p:nvSpPr>
        <p:spPr>
          <a:xfrm>
            <a:off x="1367242" y="1062255"/>
            <a:ext cx="9457512" cy="1404404"/>
          </a:xfrm>
          <a:prstGeom prst="rect">
            <a:avLst/>
          </a:prstGeom>
          <a:noFill/>
          <a:ln w="19050">
            <a:solidFill>
              <a:srgbClr val="A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600" dirty="0">
                <a:solidFill>
                  <a:schemeClr val="tx1"/>
                </a:solidFill>
                <a:latin typeface="Arial Black" panose="020B0A04020102020204" pitchFamily="34" charset="0"/>
              </a:rPr>
              <a:t>Asynchronous federated learning on heterogeneous devices: A survey</a:t>
            </a:r>
            <a:endParaRPr lang="ko-KR" altLang="en-US" sz="3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날짜 개체 틀 4">
            <a:extLst>
              <a:ext uri="{FF2B5EF4-FFF2-40B4-BE49-F238E27FC236}">
                <a16:creationId xmlns="" xmlns:a16="http://schemas.microsoft.com/office/drawing/2014/main" id="{35D3C0FD-7AB1-41E2-9924-F15D43B2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629" y="6458371"/>
            <a:ext cx="2743200" cy="365125"/>
          </a:xfrm>
        </p:spPr>
        <p:txBody>
          <a:bodyPr/>
          <a:lstStyle/>
          <a:p>
            <a:fld id="{C40061BA-6CA3-45DB-BA80-461DA041F5B6}" type="datetime1">
              <a:rPr lang="ko-KR" altLang="en-US" smtClean="0"/>
              <a:t>2024-01-17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C9AA398F-C424-4D71-BFA3-139C89769E64}"/>
              </a:ext>
            </a:extLst>
          </p:cNvPr>
          <p:cNvCxnSpPr>
            <a:cxnSpLocks/>
          </p:cNvCxnSpPr>
          <p:nvPr/>
        </p:nvCxnSpPr>
        <p:spPr>
          <a:xfrm>
            <a:off x="4302034" y="5468991"/>
            <a:ext cx="6479179" cy="0"/>
          </a:xfrm>
          <a:prstGeom prst="line">
            <a:avLst/>
          </a:prstGeom>
          <a:ln w="19050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856F4F9-A1A6-45ED-BB6C-B35BF519CB81}"/>
              </a:ext>
            </a:extLst>
          </p:cNvPr>
          <p:cNvSpPr txBox="1"/>
          <p:nvPr/>
        </p:nvSpPr>
        <p:spPr>
          <a:xfrm>
            <a:off x="6670766" y="4672700"/>
            <a:ext cx="4110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err="1">
                <a:solidFill>
                  <a:schemeClr val="bg2">
                    <a:lumMod val="25000"/>
                  </a:schemeClr>
                </a:solidFill>
              </a:rPr>
              <a:t>곰탱이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wkdnffla3@gmail.com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6D00E73-6DAF-085F-A814-358D89159905}"/>
              </a:ext>
            </a:extLst>
          </p:cNvPr>
          <p:cNvSpPr txBox="1"/>
          <p:nvPr/>
        </p:nvSpPr>
        <p:spPr>
          <a:xfrm>
            <a:off x="1184368" y="3230078"/>
            <a:ext cx="95968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Chenhao</a:t>
            </a: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Xu a, </a:t>
            </a:r>
            <a:r>
              <a:rPr lang="en-US" altLang="ko-KR" sz="1400" b="1" i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Youyang</a:t>
            </a: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Qu b c, Yong Xiang a, </a:t>
            </a:r>
            <a:r>
              <a:rPr lang="en-US" altLang="ko-KR" sz="1400" b="1" i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Longxiang</a:t>
            </a:r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Gao b c</a:t>
            </a:r>
          </a:p>
          <a:p>
            <a:pPr algn="r"/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Computer Science Review</a:t>
            </a:r>
          </a:p>
          <a:p>
            <a:pPr algn="r"/>
            <a:r>
              <a:rPr lang="en-US" altLang="ko-KR" sz="1400" b="1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Volume 50, November 2023, 100595</a:t>
            </a:r>
          </a:p>
          <a:p>
            <a:pPr algn="r"/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장치들의 다양성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데이터의 다양성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개인정보 및 보안을 포함한 분류 체계를 사용하여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2019~2022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간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125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편의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연구를 기반으로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Asynchronous FL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을 분석</a:t>
            </a:r>
          </a:p>
        </p:txBody>
      </p:sp>
    </p:spTree>
    <p:extLst>
      <p:ext uri="{BB962C8B-B14F-4D97-AF65-F5344CB8AC3E}">
        <p14:creationId xmlns:p14="http://schemas.microsoft.com/office/powerpoint/2010/main" val="100248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52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Background knowledge 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블록체인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214EA15-5D3B-4259-8742-90193C1ED4B5}"/>
              </a:ext>
            </a:extLst>
          </p:cNvPr>
          <p:cNvSpPr txBox="1"/>
          <p:nvPr/>
        </p:nvSpPr>
        <p:spPr>
          <a:xfrm>
            <a:off x="856002" y="1366163"/>
            <a:ext cx="102936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블록체인은 다양한 노드에서 거래 데이터의 통일성과 불변성을 유지하는 분산 원장 기술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(DLT)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분산원장의 검증 방법은 스마트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컨트랙트로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검증해 보안과 신뢰성을 보장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블록체인의 특성을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적용이 가능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분산 원장의 불변성으로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표절된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그래디언트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업로드 방지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합의 알고리즘으로 작업 결과에 신뢰성을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높힌다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스마트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컨트랙트로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값이 이상한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그래디언트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업로드 방지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분산 집계 전략으로 집계서버가 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Ddos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공격을 당하더라도 진행 가능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2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52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Background knowledge –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Differential privacy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214EA15-5D3B-4259-8742-90193C1ED4B5}"/>
              </a:ext>
            </a:extLst>
          </p:cNvPr>
          <p:cNvSpPr txBox="1"/>
          <p:nvPr/>
        </p:nvSpPr>
        <p:spPr>
          <a:xfrm>
            <a:off x="856002" y="1366163"/>
            <a:ext cx="102936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특정 데이터 세트 내의 민감한 단일 데이터 포인트를 숨긴다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핵심 목표는 데이터 분석에 필요한 특정 통계 속성을 유지하면서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각 데이터 포인트를 비차별적으로 만드는 것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여러 메커니즘들이 존재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대표적으로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가우시안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메커니즘이 제어되는 무작위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노이즈를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데이터에 주입해서 개인정보를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보호할수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이러한 과정에서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보안성을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가져가는 대신 데이터의 특징이 손상될 수 도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75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52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Device heterogeneity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214EA15-5D3B-4259-8742-90193C1ED4B5}"/>
              </a:ext>
            </a:extLst>
          </p:cNvPr>
          <p:cNvSpPr txBox="1"/>
          <p:nvPr/>
        </p:nvSpPr>
        <p:spPr>
          <a:xfrm>
            <a:off x="856002" y="1366163"/>
            <a:ext cx="10293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주요 목표 중 하나는 학습 효율성을 향상 시키기 위해 다른 기종의 장치간 자원 활용을 최적화 하는 것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이를 위해 여러 방법들 중 하나인 노드 선택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 집계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기울기 압축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반 비동기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FL,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모델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분할 방법에 대해 소개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680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52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Device heterogeneity 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노드 선택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214EA15-5D3B-4259-8742-90193C1ED4B5}"/>
              </a:ext>
            </a:extLst>
          </p:cNvPr>
          <p:cNvSpPr txBox="1"/>
          <p:nvPr/>
        </p:nvSpPr>
        <p:spPr>
          <a:xfrm>
            <a:off x="856002" y="1366163"/>
            <a:ext cx="102936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기존의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더 많은 훈련  데이터를 선택한 것과 달리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계산 능력이 좋은 노드를 우선적으로 선택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-&gt;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글로벌 모델의 성능과 오버 핏 사이에서 균형을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맞춤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 방법 중 하나로 컴퓨팅 및 통신 자원을 기반으로 휴리스틱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그리디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노드 선택 전략이 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IID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데이터와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non-IID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데이터로 효과적임을 검증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많은 수의 노드가 존재할 때 동시에 훈련하는 디바이스의 수를 제한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향상된 수렴 속도와 모델 정확도를 나타내지만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non-IID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대한 부분은 좋지 않음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컴퓨팅 능력과 정확도 변화에 따라 우선순위가 지정된 노드 선택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더 빠른 수렴 속도와 높은 정확도 증가율을 보여준다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위의 방법들은 디바이스의 신뢰성을 고려하지 않아 갑작스럽게 오프라인 되는 경우가 생김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-&gt;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 디바이스에 신뢰 점수를 할당해 노드 선택에서 필터링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230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52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Device heterogeneity 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가중치 집계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8960576-223A-7EE9-83D8-736CBC26D615}"/>
              </a:ext>
            </a:extLst>
          </p:cNvPr>
          <p:cNvSpPr txBox="1"/>
          <p:nvPr/>
        </p:nvSpPr>
        <p:spPr>
          <a:xfrm>
            <a:off x="856002" y="1366163"/>
            <a:ext cx="102936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기존의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더 많은 데이터로 훈련된 로컬 모델의 영향을 증폭하는 것으로 진행 했지만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에서는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존재하지 않는 오래된 로컬 모델의 영향을 완화하는 방향으로 진행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로컬 모델에 부패도 개념의 매개변수를 도입해 시간이 지남에 따라 글로벌 모델에 끼치는 영향을 줄인다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데이터셋의 크기와 로컬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전역 모델의 기울기 간의 유사성을 고려해서 기울기 업데이트 전략을 세움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로컬모델의 기울기를 자주 업로드하는 노드에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오버핏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되는 경우를 방지하기위해 모든 노드의 훈련 정확도에 따라 집계 가중치를 동적으로 조정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9307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52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Device heterogeneity 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기울기 압축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8960576-223A-7EE9-83D8-736CBC26D615}"/>
              </a:ext>
            </a:extLst>
          </p:cNvPr>
          <p:cNvSpPr txBox="1"/>
          <p:nvPr/>
        </p:nvSpPr>
        <p:spPr>
          <a:xfrm>
            <a:off x="856002" y="1366163"/>
            <a:ext cx="102936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기존의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기울기 압축은 효율성을 향상시키기 위해 사용했지만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에서는 통신 비용 절감을 목표로 사용한다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AFL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에서 집계 및 압축 작업의 빈도가 증가하므로 기존의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 비해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서버가 추가로 계산하는 경우가 발생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-&gt;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이를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해결하기위해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AFL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 맞게 조정된 효율적인 압축 알고리즘이 제시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Self-adaptive threshold computation –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최근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파라미터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변화를 기반으로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임계값을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계산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Gradient communication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comppression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임계값을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기반으로 한 중복 기울기 통신을 압축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이외에도 통신 효율을 향상시키기 위해 모델 업로드와 다운로드를 효율적으로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스케쥴링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할수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있도록 하는 통신 프로토콜 설계가 존재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201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52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Device heterogeneity –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반 </a:t>
            </a:r>
            <a:r>
              <a:rPr lang="ko-KR" alt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비동기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8960576-223A-7EE9-83D8-736CBC26D615}"/>
              </a:ext>
            </a:extLst>
          </p:cNvPr>
          <p:cNvSpPr txBox="1"/>
          <p:nvPr/>
        </p:nvSpPr>
        <p:spPr>
          <a:xfrm>
            <a:off x="856002" y="1366163"/>
            <a:ext cx="102936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에서 계산이 느린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노드에서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오래된 로컬 모델을 업로드 하면 전역 모델의 정확도가 감소한다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이러한 느린 장치의 영향을 완화하기 위해 반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비동기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체계가 도입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기존의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방식과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AFL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방식을 결합하는 방법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집계 서버는 더 일찍 도착한 로컬 모델을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캡처하고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저장한 다음 일정 시간 후 글로벌 모델 업데이트를 진행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부패도의 크기에 따라 로컬 모델은 다음 훈련에 참여하거나 폐기된다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29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52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Device heterogeneity –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모델 분할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8960576-223A-7EE9-83D8-736CBC26D615}"/>
              </a:ext>
            </a:extLst>
          </p:cNvPr>
          <p:cNvSpPr txBox="1"/>
          <p:nvPr/>
        </p:nvSpPr>
        <p:spPr>
          <a:xfrm>
            <a:off x="856002" y="1366163"/>
            <a:ext cx="102936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심층 신경망 모델을 분할한 후 각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노드들은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전체 모델이 아닌 분할한 계층을 학습해 통신 비용을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줄일수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이를 이용하면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노드가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다른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노드를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기다릴 필요성이 없어져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(?)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모델의 수렴을 가속화 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한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방법중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하나로 얕은 계층의 매개변수가 깊은 계층의 매개변수보다 더 자주 업데이트 되는 계층별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비동기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모델 업데이트 전략이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노드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선택 전략과 달리 모델 분할 전략은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노드에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대한 계산 요구를 줄이고 모델의 유연성을 제공하지만 다양한 모델로의 확장성은 제한적이다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457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52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heterogeneity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8960576-223A-7EE9-83D8-736CBC26D615}"/>
              </a:ext>
            </a:extLst>
          </p:cNvPr>
          <p:cNvSpPr txBox="1"/>
          <p:nvPr/>
        </p:nvSpPr>
        <p:spPr>
          <a:xfrm>
            <a:off x="856002" y="1366163"/>
            <a:ext cx="102936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데이터의 이질성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실제로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노드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디바이스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들이 가지고 있는 데이터들은 대부분 비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IID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성을 가진다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이러한 데이터 들로 학습할 경우 모델이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오버핏할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가능성이 커진다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이러한 문제점들을 해결할 방안을 다음에서 소개한다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505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19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52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heterogeneity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8960576-223A-7EE9-83D8-736CBC26D615}"/>
              </a:ext>
            </a:extLst>
          </p:cNvPr>
          <p:cNvSpPr txBox="1"/>
          <p:nvPr/>
        </p:nvSpPr>
        <p:spPr>
          <a:xfrm>
            <a:off x="856002" y="1366163"/>
            <a:ext cx="102936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IID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데이터가 야기하는 문제점을 해결하는 연구분야로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집계를 위한 제약 조건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], [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군집화된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FL], [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분산 검증 전략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], [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수학적 최적화 매개변수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등이 존재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집계를 위한 제약 조건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로컬 업데이트를 전역 모델에 더 가깝게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하기위해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제시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유사한 업데이트 빈도를 가진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노드는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로컬 모델이 발산되는 것을 방지하기 위해 동기 및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비동기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훈련 전략을 통해 동일한 계층으로 그룹화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군집화된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훈련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노드를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그룹화 하여 다양한 데이터 분포의 영향을 완화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그룹을 이룬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노드들의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데이터가 글로벌 데이터 분포에 맞게 클러스터를 이룸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68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2151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3642A5E-E841-4FA9-BD78-67D09A35C338}"/>
              </a:ext>
            </a:extLst>
          </p:cNvPr>
          <p:cNvSpPr txBox="1"/>
          <p:nvPr/>
        </p:nvSpPr>
        <p:spPr>
          <a:xfrm>
            <a:off x="1449977" y="1214377"/>
            <a:ext cx="875211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 knowledge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  Device heterogeneity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AutoNum type="arabicPeriod" startAt="4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heterogeneity</a:t>
            </a:r>
          </a:p>
          <a:p>
            <a:pPr marL="457200" indent="-457200">
              <a:buAutoNum type="arabicPeriod" startAt="4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AutoNum type="arabicPeriod" startAt="5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Privacy and security on heterogeneous devices</a:t>
            </a:r>
          </a:p>
          <a:p>
            <a:pPr marL="457200" indent="-457200">
              <a:buAutoNum type="arabicPeriod" startAt="5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Tx/>
              <a:buAutoNum type="arabicPeriod" startAt="5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Applications on heterogeneous devices</a:t>
            </a:r>
          </a:p>
          <a:p>
            <a:pPr marL="457200" indent="-457200">
              <a:buFontTx/>
              <a:buAutoNum type="arabicPeriod" startAt="5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Tx/>
              <a:buAutoNum type="arabicPeriod" startAt="5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challenges and future directions</a:t>
            </a:r>
          </a:p>
          <a:p>
            <a:pPr marL="457200" indent="-457200">
              <a:buFontTx/>
              <a:buAutoNum type="arabicPeriod" startAt="5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Tx/>
              <a:buAutoNum type="arabicPeriod" startAt="5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AutoNum type="arabicPeriod" startAt="5"/>
            </a:pP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69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52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heterogeneity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8960576-223A-7EE9-83D8-736CBC26D615}"/>
              </a:ext>
            </a:extLst>
          </p:cNvPr>
          <p:cNvSpPr txBox="1"/>
          <p:nvPr/>
        </p:nvSpPr>
        <p:spPr>
          <a:xfrm>
            <a:off x="856002" y="1366163"/>
            <a:ext cx="102936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분산 검증 전략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로컬 모델을 평가하기 위해 다른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노드에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있는 데이터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(5%)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가져와 테스트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수학적 최적화 매개변수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전역 모델의 값이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튀는것을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완화하기위해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미리 결정된 초기 가중치 매개변수를 사용해 훈련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2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21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958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Privacy and Security on heterogeneous devices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8960576-223A-7EE9-83D8-736CBC26D615}"/>
              </a:ext>
            </a:extLst>
          </p:cNvPr>
          <p:cNvSpPr txBox="1"/>
          <p:nvPr/>
        </p:nvSpPr>
        <p:spPr>
          <a:xfrm>
            <a:off x="856001" y="1366163"/>
            <a:ext cx="10293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은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로컬 훈련 데이터의 개인 정보 보호를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하기위해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도입 되었지만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멤버 추론 공격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속성 추론 공격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모델 반전 공격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및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그래디언트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공격 등의 새로운 공격 방법이 등장 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AFL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은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 비해 이러한 공격에 취약해 차등 개인 정보 모델 또는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고효율 블록체인 기반 솔루션이 등장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857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958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Application on heterogeneous devices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8960576-223A-7EE9-83D8-736CBC26D615}"/>
              </a:ext>
            </a:extLst>
          </p:cNvPr>
          <p:cNvSpPr txBox="1"/>
          <p:nvPr/>
        </p:nvSpPr>
        <p:spPr>
          <a:xfrm>
            <a:off x="856001" y="1366163"/>
            <a:ext cx="10293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AFL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은 다양한 분야에서 적용이 가능하다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스마트 교통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자율주행을 위한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스티어링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휠 각도 예측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UAV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운용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등등에 적용되어 연구가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진행중이다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95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958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challenges and future directions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8960576-223A-7EE9-83D8-736CBC26D615}"/>
              </a:ext>
            </a:extLst>
          </p:cNvPr>
          <p:cNvSpPr txBox="1"/>
          <p:nvPr/>
        </p:nvSpPr>
        <p:spPr>
          <a:xfrm>
            <a:off x="856001" y="1366163"/>
            <a:ext cx="102936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이번 절에서는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디바이스 이질성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], [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이질성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], [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이기종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디바이스의 개인정보 보호 및 보안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], [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이종 기기에서의 응용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 대한 향후 연구방향에 대해 설명한다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디바이스 이질성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앞에서 설명한 바와 같이 가중치 집계 및 군집화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같은 방법을 사용하면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어느정도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해결이 되지만 너무 많은 방법을 사용하면 효율성이 저하된다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이에 대해 다중 성능 향상 전략과 시간 소모 간의 균형에 대한 연구가 필요하다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이질성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군집화 훈련은 여러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AFL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에서 활용이 되지만 모든 애플리케이션이나 시나리오에 대해 적용하기는 어렵다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분포 유사성을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기반으로한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군집화 훈련은 적절한 유사성 평가 알고리즘의 개발이 필요하다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86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958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challenges and future directions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8960576-223A-7EE9-83D8-736CBC26D615}"/>
              </a:ext>
            </a:extLst>
          </p:cNvPr>
          <p:cNvSpPr txBox="1"/>
          <p:nvPr/>
        </p:nvSpPr>
        <p:spPr>
          <a:xfrm>
            <a:off x="856001" y="1366163"/>
            <a:ext cx="102936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이기종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디바이스의 개인정보 보호 및 보안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차등 프라이버시를 이용한 방법은 데이터의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프라이버시를 지킬수록 모델의 성능이 저하되는 문제를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해결해야한다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블록 체인을 활용한 보안 강화 최적화 방법은 훈련 모델을 주기적으로 기록하는 맞춤형 블록체인 구조로 합의 프로세스와 훈련 프로세스를 분리한다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이종 기기에서의 응용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AFL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 대한 시나리오가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IoV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장애진단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IIoT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외에는 거의 없다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AFL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은 제한된 컴퓨팅 자원을 가진 시간에 민감한 시나리오에 더 적합하므로 병원에서 환자의 상황을 예측하거나 스마트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그리드를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이용해 에너지 소비 예측을 하는데 적합하다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09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25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958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onclusion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8960576-223A-7EE9-83D8-736CBC26D615}"/>
              </a:ext>
            </a:extLst>
          </p:cNvPr>
          <p:cNvSpPr txBox="1"/>
          <p:nvPr/>
        </p:nvSpPr>
        <p:spPr>
          <a:xfrm>
            <a:off x="856001" y="1366163"/>
            <a:ext cx="10293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AFL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을 사용할 때 기존 작업의 단점을 보완하기 위해 장치 이질성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이질성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이기종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장치의 보안 및 개인정보 보호 문제를 알아봤고 개선 방안도 연구한 논문들을 조사했다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1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6226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Introduction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214EA15-5D3B-4259-8742-90193C1ED4B5}"/>
              </a:ext>
            </a:extLst>
          </p:cNvPr>
          <p:cNvSpPr txBox="1"/>
          <p:nvPr/>
        </p:nvSpPr>
        <p:spPr>
          <a:xfrm>
            <a:off x="753200" y="1509774"/>
            <a:ext cx="102936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발달에는 고품질의 데이터가 필수 불가결한 요소이다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그중 데이터의 개인 정보 보호성이 강조되고 있으며 이로 인해 새로운 데이터를 수집할 때 어려움이 많다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이러한 데이터 수집의 어려움은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isolated data islands(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고립된 데이터 다양성으로 의역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문제를 야기한다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이로 인해 연합 학습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(FL)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이라는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 로컬 데이터를 직접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엑세스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하는 대신 여러 디바이스간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ML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모델을 공유하는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프레임 워크를 구글이 도입함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기본 목표는 데이터의 개인정보를 보호하면서 여러 참여자 또는 계산 노드를 이용해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ML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모델을 훈련하는데 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3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6226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Introduction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214EA15-5D3B-4259-8742-90193C1ED4B5}"/>
              </a:ext>
            </a:extLst>
          </p:cNvPr>
          <p:cNvSpPr txBox="1"/>
          <p:nvPr/>
        </p:nvSpPr>
        <p:spPr>
          <a:xfrm>
            <a:off x="753200" y="1366163"/>
            <a:ext cx="102936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다르게 글로벌 모델의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그래디언트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기반 집계를 통해 개인 정보 보호기능을 향상시키고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데이터를 서버로 보내는 것이 아니기 때문에 네트워크 전송 시간을 단축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다른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장치들에서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학습한 모델들을 모아 전체 모델 성능을 향상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단점도 존재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디바이스가 갑작스럽게 오프라인이 되어 업로드를 하지 못해 모델 업데이트에 지연이 생김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디바이스 신뢰도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계산이 빠르게 끝난 디바이스는 계산이 느린 디바이스가 계산이 끝날 때 까지 대기해 효율성이 떨어짐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집계 효율성 감소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디바이스 선택 알고리즘의 비효율성으로 충분한 리소스를 가진 디바이스가 학습에 참여하지 못하는 경우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낮은 자원 활용성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잘못된 데이터를 집어넣어 모델의 성능을 낮추거나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중앙 서버로 업로드한 모델의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그래디언트를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방해하는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가능성 존재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보안 위협 가능성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35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6226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Introduction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214EA15-5D3B-4259-8742-90193C1ED4B5}"/>
              </a:ext>
            </a:extLst>
          </p:cNvPr>
          <p:cNvSpPr txBox="1"/>
          <p:nvPr/>
        </p:nvSpPr>
        <p:spPr>
          <a:xfrm>
            <a:off x="753200" y="1366163"/>
            <a:ext cx="102936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위의 문제점들을 보완하고자 비동기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연합 학습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(asynchronous federated learning, AFL)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주목을 받음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로컬 모델을 수신하면 중앙 서버가 실시간으로 글로벌 모델을 업데이트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이로 인해 갑작스럽게 디바이스가 오프라인 되는 문제 완화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디바이스 신뢰성 완화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각각의 디바이스 들이 업로드 후  계산이 끝나지 않은 디바이스를 대기할 필요가 없어짐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운영 효율성 증가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32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6" y="576645"/>
            <a:ext cx="6226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Background </a:t>
            </a:r>
            <a:r>
              <a:rPr lang="en-US" altLang="ko-KR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knowlege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214EA15-5D3B-4259-8742-90193C1ED4B5}"/>
              </a:ext>
            </a:extLst>
          </p:cNvPr>
          <p:cNvSpPr txBox="1"/>
          <p:nvPr/>
        </p:nvSpPr>
        <p:spPr>
          <a:xfrm>
            <a:off x="856002" y="1366163"/>
            <a:ext cx="102936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연합 학습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블록체인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차등 개인 정보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82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52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Background knowledge 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연합 학습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214EA15-5D3B-4259-8742-90193C1ED4B5}"/>
              </a:ext>
            </a:extLst>
          </p:cNvPr>
          <p:cNvSpPr txBox="1"/>
          <p:nvPr/>
        </p:nvSpPr>
        <p:spPr>
          <a:xfrm>
            <a:off x="856002" y="1366163"/>
            <a:ext cx="102936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Distribute ML(DML)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모델을 더 잘 훈련하기 위해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다양한 컴퓨터들이 클러스터 들을 만들어 학습하는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방법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DML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중앙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집중식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분산식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완전 분산식으로 분류가 가능하며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분산 노드에서 로컬모델을 훈련하는 일종의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DML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이지만 차이점이 존재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DML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클라우드나 데이터 센터 환경을 가정하는 경우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공유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많지만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데이터가 여러 장치나 서버에 존재하고 중앙집중식이 아닌 시나리오를 위해 설계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비공유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8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52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Background knowledge 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연합 학습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214EA15-5D3B-4259-8742-90193C1ED4B5}"/>
              </a:ext>
            </a:extLst>
          </p:cNvPr>
          <p:cNvSpPr txBox="1"/>
          <p:nvPr/>
        </p:nvSpPr>
        <p:spPr>
          <a:xfrm>
            <a:off x="6483216" y="1370595"/>
            <a:ext cx="49262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프로세스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초기화 상태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집계 서버에서 글로벌 모델의 초기 파라미터 값을 초기화 해서 각 노드에 전파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로컬 모델 교육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로컬 디바이스에서는 받은 파라미터 값을 가지고 학습을 진행 후 집계 서버로 파라미터 값을 전송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글로벌 모델 집계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전송 받은 파라미터 값을 토대로 글로벌 모델을 업데이트후 로컬 디바이스에 글로벌 모델을 배포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39676F5-54E6-4DFC-A6C9-8DDC99CB6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14" y="2000477"/>
            <a:ext cx="5528322" cy="325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1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6EB53D3-8572-4237-B28C-28CB403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514" y="6356350"/>
            <a:ext cx="2743200" cy="365125"/>
          </a:xfrm>
        </p:spPr>
        <p:txBody>
          <a:bodyPr/>
          <a:lstStyle/>
          <a:p>
            <a:fld id="{0303D7D5-FAC8-4B75-A637-D564180CD715}" type="datetime1">
              <a:rPr lang="ko-KR" altLang="en-US" sz="1000" smtClean="0"/>
              <a:t>2024-01-17</a:t>
            </a:fld>
            <a:endParaRPr lang="ko-KR" altLang="en-US" sz="10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93A4FF-EE48-4AD7-B7EF-105B8CE4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DCB6-DE77-432F-867E-17030BC60D58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1F8D6B6-3C71-480C-BFAD-599210C64964}"/>
              </a:ext>
            </a:extLst>
          </p:cNvPr>
          <p:cNvCxnSpPr>
            <a:cxnSpLocks/>
          </p:cNvCxnSpPr>
          <p:nvPr/>
        </p:nvCxnSpPr>
        <p:spPr>
          <a:xfrm>
            <a:off x="513806" y="1138535"/>
            <a:ext cx="10978016" cy="0"/>
          </a:xfrm>
          <a:prstGeom prst="line">
            <a:avLst/>
          </a:prstGeom>
          <a:ln w="28575">
            <a:solidFill>
              <a:srgbClr val="A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5E2DDDA-35AB-489C-8A37-0A056738B5CD}"/>
              </a:ext>
            </a:extLst>
          </p:cNvPr>
          <p:cNvSpPr txBox="1"/>
          <p:nvPr/>
        </p:nvSpPr>
        <p:spPr>
          <a:xfrm>
            <a:off x="513805" y="576645"/>
            <a:ext cx="852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Background knowledge – 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연합 학습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214EA15-5D3B-4259-8742-90193C1ED4B5}"/>
              </a:ext>
            </a:extLst>
          </p:cNvPr>
          <p:cNvSpPr txBox="1"/>
          <p:nvPr/>
        </p:nvSpPr>
        <p:spPr>
          <a:xfrm>
            <a:off x="856002" y="1366163"/>
            <a:ext cx="102936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일반적인 학습은 데이터셋이 독립적이고 동일한 분포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(IID)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가진다 가정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(ex : 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Mnist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dataset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에서 모든 숫자가 있음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실제 노드들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에선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IID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특성을 가지지 않는다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(non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IID)(ex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모든 노드들이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Mnist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dataset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일부 숫자가 빠짐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크기의 불일치와 노드간 연산 능력의 불일치는 학습 시간의 차이를 불러와 로컬 모델의 업데이트가 느려지는 결과가 발생해 글로벌 모델에 악영향을 끼침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99368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46417</TotalTime>
  <Words>1745</Words>
  <Application>Microsoft Office PowerPoint</Application>
  <PresentationFormat>사용자 지정</PresentationFormat>
  <Paragraphs>292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백민철[ 학부재학 / 컴퓨터정보학과 ]</dc:creator>
  <cp:lastModifiedBy>박찬규</cp:lastModifiedBy>
  <cp:revision>195</cp:revision>
  <dcterms:created xsi:type="dcterms:W3CDTF">2020-04-29T05:42:31Z</dcterms:created>
  <dcterms:modified xsi:type="dcterms:W3CDTF">2024-01-17T10:18:43Z</dcterms:modified>
</cp:coreProperties>
</file>