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91" r:id="rId13"/>
  </p:sldMasterIdLst>
  <p:notesMasterIdLst>
    <p:notesMasterId r:id="rId15"/>
  </p:notesMasterIdLst>
  <p:sldIdLst>
    <p:sldId id="257" r:id="rId17"/>
    <p:sldId id="260" r:id="rId19"/>
    <p:sldId id="289" r:id="rId21"/>
    <p:sldId id="258" r:id="rId22"/>
    <p:sldId id="287" r:id="rId23"/>
    <p:sldId id="261" r:id="rId24"/>
    <p:sldId id="293" r:id="rId25"/>
    <p:sldId id="290" r:id="rId27"/>
    <p:sldId id="294" r:id="rId28"/>
    <p:sldId id="295" r:id="rId29"/>
    <p:sldId id="291" r:id="rId30"/>
    <p:sldId id="265" r:id="rId31"/>
    <p:sldId id="296" r:id="rId32"/>
    <p:sldId id="259" r:id="rId3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24629"/>
    <p:restoredTop sz="94660"/>
  </p:normalViewPr>
  <p:slideViewPr>
    <p:cSldViewPr snapToGrid="1" snapToObjects="1">
      <p:cViewPr varScale="1">
        <p:scale>
          <a:sx n="100" d="100"/>
          <a:sy n="100" d="100"/>
        </p:scale>
        <p:origin x="226" y="53"/>
      </p:cViewPr>
      <p:guideLst>
        <p:guide orient="horz"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41154800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title>
      <c:tx>
        <c:rich>
          <a:bodyPr anchor="ctr" anchorCtr="1" rot="0" vert="horz"/>
          <a:lstStyle/>
          <a:p>
            <a:pPr algn="ctr">
              <a:defRPr sz="1400" b="0" i="0" u="none" baseline="0">
                <a:solidFill>
                  <a:srgbClr val="333333"/>
                </a:solidFill>
                <a:latin typeface="맑은 고딕"/>
                <a:ea typeface="맑은 고딕"/>
              </a:defRPr>
            </a:pPr>
            <a:r>
              <a:rPr lang="ko-KR" altLang="en-US" sz="1400" b="0" i="0" u="none" baseline="0">
                <a:solidFill>
                  <a:srgbClr val="333333"/>
                </a:solidFill>
                <a:latin typeface="맑은 고딕"/>
                <a:ea typeface="맑은 고딕"/>
              </a:rPr>
              <a:t>매년 한국에서 나오는 음식물 쓰레기</a:t>
            </a:r>
          </a:p>
        </c:rich>
      </c:tx>
      <c:layout/>
      <c:overlay val="0"/>
      <c:spPr>
        <a:noFill/>
        <a:ln>
          <a:noFill/>
          <a:round/>
        </a:ln>
      </c:spPr>
    </c:title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유통-조리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음식물 쓰레기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보관중 폐기, 먹지 않은 채 버리는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음식물 쓰레기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먹지 못하는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음식물 쓰레기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</c:numCache>
            </c:numRef>
          </c:val>
          <c:smooth val="0"/>
        </c:ser>
        <c:gapWidth val="150"/>
        <c:overlap val="100"/>
        <c:axId val="1111"/>
        <c:axId val="2222"/>
      </c:barChart>
      <c:catAx>
        <c:axId val="11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  <a:round/>
          </a:ln>
        </c:sp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majorGridlines>
          <c:spPr>
            <a:ln>
              <a:solidFill>
                <a:srgbClr val="D9D9D9">
                  <a:alpha val="99999"/>
                </a:srgb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txPr>
          <a:bodyPr anchor="ctr" anchorCtr="1" rot="0" vert="horz"/>
          <a:lstStyle/>
          <a:p>
            <a:pPr>
              <a:defRPr sz="1000" b="0" i="0" u="none" baseline="0">
                <a:solidFill>
                  <a:srgbClr val="333333"/>
                </a:solidFill>
                <a:latin typeface="맑은 고딕"/>
                <a:ea typeface="맑은 고딕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/>
        <a:lstStyle/>
        <a:p>
          <a:pPr>
            <a:defRPr sz="1000" b="0" i="0" u="none" baseline="0">
              <a:solidFill>
                <a:srgbClr val="333333"/>
              </a:solidFill>
              <a:latin typeface="맑은 고딕"/>
              <a:ea typeface="맑은 고딕"/>
            </a:defRPr>
          </a:pPr>
          <a:endParaRPr lang="ko-KR"/>
        </a:p>
      </c:txPr>
      <c:overlay val="0"/>
    </c:legend>
    <c:plotVisOnly val="1"/>
  </c:chart>
  <c:spPr>
    <a:ln w="3175" cap="flat">
      <a:solidFill>
        <a:srgbClr val="D9D9D9">
          <a:alpha val="99999"/>
        </a:srgbClr>
      </a:solidFill>
      <a:round/>
    </a:ln>
  </c:sp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notesSlide" Target="../notesSlides/notesSlide10.xml"></Relationship><Relationship Id="rId4" Type="http://schemas.openxmlformats.org/officeDocument/2006/relationships/image" Target="../media/fImage240942404292.jpe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notesSlide" Target="../notesSlides/notesSlide12.xml"></Relationship><Relationship Id="rId2" Type="http://schemas.openxmlformats.org/officeDocument/2006/relationships/image" Target="../media/fImage460252494292.jpeg"></Relationship><Relationship Id="rId3" Type="http://schemas.openxmlformats.org/officeDocument/2006/relationships/image" Target="../media/fImage123732527684.jpeg"></Relationship><Relationship Id="rId4" Type="http://schemas.openxmlformats.org/officeDocument/2006/relationships/image" Target="../media/fImage897592554905.jpeg"></Relationship><Relationship Id="rId5" Type="http://schemas.openxmlformats.org/officeDocument/2006/relationships/image" Target="../media/fImage240942581280.jpeg"></Relationship><Relationship Id="rId6" Type="http://schemas.openxmlformats.org/officeDocument/2006/relationships/image" Target="../media/fImage329342152483.png"></Relationship><Relationship Id="rId7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chart" Target="../charts/chart1.xml"></Relationship><Relationship Id="rId4" Type="http://schemas.openxmlformats.org/officeDocument/2006/relationships/image" Target="../media/fImage152022192483.png"></Relationship><Relationship Id="rId5" Type="http://schemas.openxmlformats.org/officeDocument/2006/relationships/image" Target="../media/fImage240942404292.jpeg"></Relationship><Relationship Id="rId6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notesSlide" Target="../notesSlides/notesSlide2.xml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4.xml"></Relationship><Relationship Id="rId3" Type="http://schemas.openxmlformats.org/officeDocument/2006/relationships/image" Target="../media/fImage460252242014.jpe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163792101734.png"></Relationship><Relationship Id="rId4" Type="http://schemas.openxmlformats.org/officeDocument/2006/relationships/image" Target="../media/fImage465882114213.png"></Relationship><Relationship Id="rId5" Type="http://schemas.openxmlformats.org/officeDocument/2006/relationships/image" Target="../media/fImage246072121696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0" Type="http://schemas.openxmlformats.org/officeDocument/2006/relationships/image" Target="../media/fImage265213172014.png"></Relationship><Relationship Id="rId1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5213338343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4" Type="http://schemas.openxmlformats.org/officeDocument/2006/relationships/image" Target="../media/fImage265213338343.png"></Relationship><Relationship Id="rId5" Type="http://schemas.openxmlformats.org/officeDocument/2006/relationships/image" Target="../media/fImage241082141734.png"></Relationship><Relationship Id="rId6" Type="http://schemas.openxmlformats.org/officeDocument/2006/relationships/image" Target="../media/fImage882272264213.jpeg"></Relationship><Relationship Id="rId7" Type="http://schemas.openxmlformats.org/officeDocument/2006/relationships/image" Target="../media/fImage965412291696.jpeg"></Relationship><Relationship Id="rId8" Type="http://schemas.openxmlformats.org/officeDocument/2006/relationships/image" Target="../media/fImage1195432343386.jpeg"></Relationship><Relationship Id="rId9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5627370" y="4919345"/>
            <a:ext cx="273812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  <a:defRPr/>
            </a:pPr>
            <a:endParaRPr lang="ko-KR" altLang="en-US" sz="1600" b="1">
              <a:solidFill>
                <a:schemeClr val="bg1"/>
              </a:solidFill>
            </a:endParaRPr>
          </a:p>
          <a:p>
            <a:pPr marL="0" indent="0" algn="dist" latinLnBrk="0">
              <a:buFontTx/>
              <a:buNone/>
              <a:defRPr/>
            </a:pPr>
            <a:r>
              <a:rPr lang="ko-KR" altLang="ko-KR" sz="1600" b="1">
                <a:solidFill>
                  <a:schemeClr val="bg1"/>
                </a:solidFill>
              </a:rPr>
              <a:t>20161511 </a:t>
            </a:r>
            <a:r>
              <a:rPr lang="ko-KR" altLang="en-US" sz="1600" b="1">
                <a:solidFill>
                  <a:schemeClr val="bg1"/>
                </a:solidFill>
              </a:rPr>
              <a:t>김영민</a:t>
            </a:r>
            <a:endParaRPr lang="ko-KR" altLang="en-US" sz="1600" b="1">
              <a:solidFill>
                <a:schemeClr val="bg1"/>
              </a:solidFill>
            </a:endParaRPr>
          </a:p>
          <a:p>
            <a:pPr marL="0" indent="0" algn="dist" latinLnBrk="0">
              <a:buFontTx/>
              <a:buNone/>
              <a:defRPr/>
            </a:pP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12365" y="3382645"/>
            <a:ext cx="4257675" cy="4699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  <a:defRPr/>
            </a:pPr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4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텍스트 상자 17"/>
          <p:cNvSpPr txBox="1">
            <a:spLocks/>
          </p:cNvSpPr>
          <p:nvPr/>
        </p:nvSpPr>
        <p:spPr>
          <a:xfrm rot="0">
            <a:off x="2359025" y="2780030"/>
            <a:ext cx="43821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800" spc="-130" b="1">
                <a:solidFill>
                  <a:schemeClr val="bg1"/>
                </a:solidFill>
              </a:rPr>
              <a:t>컴퓨터 비전 기반 후숙과일 예측 및 분류 시스템 </a:t>
            </a:r>
            <a:endParaRPr lang="ko-KR" altLang="en-US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77495" y="61912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605155" y="260350"/>
            <a:ext cx="45783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200" spc="-120" b="1">
                <a:solidFill>
                  <a:schemeClr val="bg1"/>
                </a:solidFill>
              </a:rPr>
              <a:t>내용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8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055" y="2092325"/>
            <a:ext cx="3039110" cy="2780030"/>
          </a:xfrm>
          <a:prstGeom prst="rect"/>
          <a:noFill/>
        </p:spPr>
      </p:pic>
      <p:sp>
        <p:nvSpPr>
          <p:cNvPr id="19" name="텍스트 상자 6"/>
          <p:cNvSpPr txBox="1">
            <a:spLocks/>
          </p:cNvSpPr>
          <p:nvPr/>
        </p:nvSpPr>
        <p:spPr>
          <a:xfrm rot="0">
            <a:off x="5384800" y="1997075"/>
            <a:ext cx="18789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"/>
          <p:cNvSpPr txBox="1">
            <a:spLocks/>
          </p:cNvSpPr>
          <p:nvPr/>
        </p:nvSpPr>
        <p:spPr>
          <a:xfrm rot="0">
            <a:off x="4397375" y="2092325"/>
            <a:ext cx="34721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*과일 사진의 트레이닝 셋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 rot="0">
            <a:off x="4398010" y="1343025"/>
            <a:ext cx="1985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컴퓨터 비전관련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 rot="0">
            <a:off x="4397375" y="2781935"/>
            <a:ext cx="347218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* 컴퓨터 비전을 통한 과일의 표면 RGB 검출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 rot="0">
            <a:off x="4397375" y="3887470"/>
            <a:ext cx="347218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* 얻게된 과일의 RGB 값을 이용해, 과일 숙성도를 %로 표현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11"/>
          <p:cNvSpPr txBox="1">
            <a:spLocks/>
          </p:cNvSpPr>
          <p:nvPr/>
        </p:nvSpPr>
        <p:spPr>
          <a:xfrm rot="0">
            <a:off x="4397375" y="5040630"/>
            <a:ext cx="34721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* 표현된 %를 통해 예측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4"/>
          <p:cNvSpPr txBox="1">
            <a:spLocks/>
          </p:cNvSpPr>
          <p:nvPr/>
        </p:nvSpPr>
        <p:spPr>
          <a:xfrm rot="0">
            <a:off x="4457700" y="5681980"/>
            <a:ext cx="2378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 항온 항습 제약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929765" y="2229485"/>
            <a:ext cx="849820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#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3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   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109470" y="3355975"/>
            <a:ext cx="4226560" cy="635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/>
        </p:nvSpPr>
        <p:spPr>
          <a:xfrm>
            <a:off x="1594485" y="3514090"/>
            <a:ext cx="532511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400" spc="-12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기대성과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0825" y="697230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260" y="2204720"/>
            <a:ext cx="748855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3845" y="271780"/>
            <a:ext cx="3601085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40" b="1">
                <a:solidFill>
                  <a:schemeClr val="bg1"/>
                </a:solidFill>
              </a:rPr>
              <a:t>소프트웨어 개발 실습</a:t>
            </a:r>
            <a:r>
              <a:rPr lang="ko-KR" altLang="en-US" sz="1200" spc="-140" b="1">
                <a:solidFill>
                  <a:schemeClr val="bg1"/>
                </a:solidFill>
              </a:rPr>
              <a:t>4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660400" y="259715"/>
            <a:ext cx="76390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30" b="1">
                <a:solidFill>
                  <a:schemeClr val="bg1"/>
                </a:solidFill>
              </a:rPr>
              <a:t>기대 성과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28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3110" y="1404620"/>
            <a:ext cx="1125855" cy="1116330"/>
          </a:xfrm>
          <a:prstGeom prst="rect"/>
          <a:noFill/>
        </p:spPr>
      </p:pic>
      <p:pic>
        <p:nvPicPr>
          <p:cNvPr id="29" name="그림 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78965" y="1405255"/>
            <a:ext cx="1200150" cy="1139190"/>
          </a:xfrm>
          <a:prstGeom prst="rect"/>
          <a:noFill/>
        </p:spPr>
      </p:pic>
      <p:pic>
        <p:nvPicPr>
          <p:cNvPr id="30" name="그림 1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9300" y="2520315"/>
            <a:ext cx="1105535" cy="1109980"/>
          </a:xfrm>
          <a:prstGeom prst="rect"/>
          <a:noFill/>
        </p:spPr>
      </p:pic>
      <p:pic>
        <p:nvPicPr>
          <p:cNvPr id="31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71345" y="2531745"/>
            <a:ext cx="1195705" cy="1094105"/>
          </a:xfrm>
          <a:prstGeom prst="rect"/>
          <a:noFill/>
        </p:spPr>
      </p:pic>
      <p:graphicFrame>
        <p:nvGraphicFramePr>
          <p:cNvPr id="32" name="표 20"/>
          <p:cNvGraphicFramePr>
            <a:graphicFrameLocks noGrp="1"/>
          </p:cNvGraphicFramePr>
          <p:nvPr/>
        </p:nvGraphicFramePr>
        <p:xfrm>
          <a:off x="4065270" y="1431290"/>
          <a:ext cx="3196590" cy="228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/>
                <a:gridCol w="995045"/>
                <a:gridCol w="941705"/>
              </a:tblGrid>
              <a:tr h="456565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국내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현지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망고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9500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4000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아보카도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12000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3800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7000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9400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바나나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770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3972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3" name="텍스트 상자 22"/>
          <p:cNvSpPr txBox="1">
            <a:spLocks/>
          </p:cNvSpPr>
          <p:nvPr/>
        </p:nvSpPr>
        <p:spPr>
          <a:xfrm rot="0">
            <a:off x="7322185" y="4149090"/>
            <a:ext cx="8445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단위 1kg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4"/>
          <p:cNvSpPr txBox="1">
            <a:spLocks/>
          </p:cNvSpPr>
          <p:nvPr/>
        </p:nvSpPr>
        <p:spPr>
          <a:xfrm rot="0">
            <a:off x="1878330" y="4968875"/>
            <a:ext cx="3495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인건비를 절약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5"/>
          <p:cNvSpPr>
            <a:spLocks/>
          </p:cNvSpPr>
          <p:nvPr/>
        </p:nvSpPr>
        <p:spPr>
          <a:xfrm rot="0">
            <a:off x="3839210" y="4992370"/>
            <a:ext cx="631190" cy="322580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" descr="C:/Users/zkdht/AppData/Roaming/PolarisOffice/ETemp/15340_16359776/fImage32934215248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2975" y="4600575"/>
            <a:ext cx="1476375" cy="1489710"/>
          </a:xfrm>
          <a:prstGeom prst="rect"/>
          <a:noFill/>
        </p:spPr>
      </p:pic>
      <p:sp>
        <p:nvSpPr>
          <p:cNvPr id="38" name="도형 7"/>
          <p:cNvSpPr>
            <a:spLocks/>
          </p:cNvSpPr>
          <p:nvPr/>
        </p:nvSpPr>
        <p:spPr>
          <a:xfrm rot="5400000">
            <a:off x="6156960" y="4992370"/>
            <a:ext cx="631190" cy="322580"/>
          </a:xfrm>
          <a:prstGeom prst="rightArrow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15265" y="68516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05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5363845" y="271780"/>
            <a:ext cx="360172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30" b="1">
                <a:solidFill>
                  <a:schemeClr val="bg1"/>
                </a:solidFill>
              </a:rPr>
              <a:t>소프트웨어 개발 실습4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60400" y="259715"/>
            <a:ext cx="76390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30" b="1">
                <a:solidFill>
                  <a:schemeClr val="bg1"/>
                </a:solidFill>
              </a:rPr>
              <a:t>기대 성과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6" name="텍스트 상자 30"/>
          <p:cNvSpPr txBox="1">
            <a:spLocks/>
          </p:cNvSpPr>
          <p:nvPr/>
        </p:nvSpPr>
        <p:spPr>
          <a:xfrm rot="0">
            <a:off x="5741035" y="1247775"/>
            <a:ext cx="1831975" cy="21704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 57%가 식재료 유통ㆍ조리 과정에서 발생했으며, 보관도중 폐기(9%)되는 사례나, 먹지 않은 채 버리는 쓰레기(4%)의 상당했다. 이를 모두 합치면 한국의 음식물 쓰레기의 70% 가량은 ‘먹기 전’ 버려진다.</a:t>
            </a:r>
            <a:endParaRPr lang="ko-KR" altLang="en-US" sz="1350" i="0" b="0">
              <a:solidFill>
                <a:srgbClr val="333333"/>
              </a:solidFill>
              <a:latin typeface="Helvetica Neue" charset="0"/>
              <a:ea typeface="dotum" charset="0"/>
            </a:endParaRPr>
          </a:p>
        </p:txBody>
      </p:sp>
      <p:sp>
        <p:nvSpPr>
          <p:cNvPr id="17" name="텍스트 상자 31"/>
          <p:cNvSpPr txBox="1">
            <a:spLocks/>
          </p:cNvSpPr>
          <p:nvPr/>
        </p:nvSpPr>
        <p:spPr>
          <a:xfrm rot="0">
            <a:off x="3411220" y="5182870"/>
            <a:ext cx="18199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영국에서는 1년간 8</a:t>
            </a:r>
            <a:r>
              <a:rPr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000만 파운드(한화 약 1193억 원)</a:t>
            </a: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 </a:t>
            </a: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바나나</a:t>
            </a: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 </a:t>
            </a: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값</a:t>
            </a:r>
            <a:r>
              <a:rPr lang="ko-KR" sz="1350" spc="-20" i="0" b="0">
                <a:solidFill>
                  <a:srgbClr val="333333"/>
                </a:solidFill>
                <a:latin typeface="Helvetica Neue" charset="0"/>
                <a:ea typeface="dotum" charset="0"/>
              </a:rPr>
              <a:t> 어치를 버린다</a:t>
            </a:r>
            <a:endParaRPr lang="ko-KR" altLang="en-US" sz="1350" i="0" b="0">
              <a:solidFill>
                <a:srgbClr val="333333"/>
              </a:solidFill>
              <a:latin typeface="Helvetica Neue" charset="0"/>
              <a:ea typeface="dotum" charset="0"/>
            </a:endParaRPr>
          </a:p>
        </p:txBody>
      </p:sp>
      <p:graphicFrame>
        <p:nvGraphicFramePr>
          <p:cNvPr id="19" name="차트 10"/>
          <p:cNvGraphicFramePr>
            <a:graphicFrameLocks noGrp="1"/>
          </p:cNvGraphicFramePr>
          <p:nvPr/>
        </p:nvGraphicFramePr>
        <p:xfrm>
          <a:off x="299720" y="125285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그림 11" descr="C:/Users/zkdht/AppData/Roaming/PolarisOffice/ETemp/15340_16359776/fImage15202219248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4968875"/>
            <a:ext cx="1207135" cy="1196340"/>
          </a:xfrm>
          <a:prstGeom prst="rect"/>
          <a:noFill/>
        </p:spPr>
      </p:pic>
      <p:pic>
        <p:nvPicPr>
          <p:cNvPr id="21" name="그림 12" descr="C:/Users/zkdht/AppData/Roaming/PolarisOffice/ETemp/15340_16359776/fImage240942404292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67890" y="5075555"/>
            <a:ext cx="1243965" cy="1140460"/>
          </a:xfrm>
          <a:prstGeom prst="rect"/>
          <a:noFill/>
        </p:spPr>
      </p:pic>
      <p:sp>
        <p:nvSpPr>
          <p:cNvPr id="23" name="텍스트 상자 15"/>
          <p:cNvSpPr txBox="1">
            <a:spLocks/>
          </p:cNvSpPr>
          <p:nvPr/>
        </p:nvSpPr>
        <p:spPr>
          <a:xfrm rot="0">
            <a:off x="6882130" y="4374515"/>
            <a:ext cx="13798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16"/>
          <p:cNvSpPr txBox="1">
            <a:spLocks/>
          </p:cNvSpPr>
          <p:nvPr/>
        </p:nvSpPr>
        <p:spPr>
          <a:xfrm rot="0">
            <a:off x="7500620" y="2698115"/>
            <a:ext cx="12128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7"/>
          <p:cNvSpPr txBox="1">
            <a:spLocks/>
          </p:cNvSpPr>
          <p:nvPr/>
        </p:nvSpPr>
        <p:spPr>
          <a:xfrm rot="0">
            <a:off x="6073775" y="4683760"/>
            <a:ext cx="1617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후숙이 되는 과정을 예측할 수 있다면, 마트에서 낭비하는 음식물 절감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3068955"/>
            <a:ext cx="8641080" cy="35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630" y="1052830"/>
            <a:ext cx="3858895" cy="3858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0020" y="2564765"/>
            <a:ext cx="3816350" cy="175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75" y="5178425"/>
            <a:ext cx="27368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latinLnBrk="0">
              <a:buFontTx/>
              <a:buNone/>
              <a:defRPr/>
            </a:pPr>
            <a:endParaRPr lang="ko-KR" altLang="en-US" sz="1600" b="1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215" y="548640"/>
            <a:ext cx="4177030" cy="449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◈ 목차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10" y="2728595"/>
            <a:ext cx="8498840" cy="9226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    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01    02    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03    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   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1480185" y="3688080"/>
            <a:ext cx="1153160" cy="127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0">
            <a:off x="3087370" y="3688080"/>
            <a:ext cx="1153795" cy="1905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0">
            <a:off x="4874895" y="3688080"/>
            <a:ext cx="1153160" cy="127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0">
            <a:off x="6603365" y="3688080"/>
            <a:ext cx="1153160" cy="127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/>
          </p:cNvSpPr>
          <p:nvPr/>
        </p:nvSpPr>
        <p:spPr>
          <a:xfrm rot="0">
            <a:off x="1344295" y="3811270"/>
            <a:ext cx="137033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600" spc="-12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목적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2846705" y="3811270"/>
            <a:ext cx="16579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600" spc="-120" b="1">
                <a:solidFill>
                  <a:schemeClr val="bg1"/>
                </a:solidFill>
                <a:latin typeface="맑은 고딕" charset="0"/>
              </a:rPr>
              <a:t>필요성</a:t>
            </a:r>
            <a:endParaRPr lang="ko-KR" altLang="en-US" sz="16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4622800" y="3811270"/>
            <a:ext cx="16579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600" spc="-120" b="1">
                <a:solidFill>
                  <a:schemeClr val="bg1"/>
                </a:solidFill>
                <a:latin typeface="맑은 고딕" charset="0"/>
              </a:rPr>
              <a:t>내용</a:t>
            </a:r>
            <a:endParaRPr lang="ko-KR" altLang="en-US" sz="16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6290310" y="3832860"/>
            <a:ext cx="18738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600" spc="-12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spc="-120" b="1">
                <a:solidFill>
                  <a:schemeClr val="bg1"/>
                </a:solidFill>
                <a:latin typeface="맑은 고딕" charset="0"/>
              </a:rPr>
              <a:t>관련 연구</a:t>
            </a:r>
            <a:endParaRPr lang="ko-KR" altLang="en-US" sz="1600" b="1">
              <a:solidFill>
                <a:schemeClr val="bg1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5"/>
          <p:cNvSpPr txBox="1">
            <a:spLocks/>
          </p:cNvSpPr>
          <p:nvPr/>
        </p:nvSpPr>
        <p:spPr>
          <a:xfrm rot="0">
            <a:off x="1929765" y="2229485"/>
            <a:ext cx="849820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#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    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4" name="도형 36"/>
          <p:cNvCxnSpPr/>
          <p:nvPr/>
        </p:nvCxnSpPr>
        <p:spPr>
          <a:xfrm rot="0">
            <a:off x="2109470" y="3355975"/>
            <a:ext cx="2895600" cy="635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41"/>
          <p:cNvSpPr txBox="1">
            <a:spLocks/>
          </p:cNvSpPr>
          <p:nvPr/>
        </p:nvSpPr>
        <p:spPr>
          <a:xfrm>
            <a:off x="845820" y="3514090"/>
            <a:ext cx="532511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400" spc="-12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필요성 및 목적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15900" y="643890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77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ko-KR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1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570230" y="848995"/>
            <a:ext cx="335280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 sz="1700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그림 19" descr="C:/Users/zkdht/AppData/Roaming/PolarisOffice/ETemp/15340_16359776/fImage46025224201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8710" y="2139315"/>
            <a:ext cx="3254375" cy="3258820"/>
          </a:xfrm>
          <a:prstGeom prst="rect"/>
          <a:noFill/>
        </p:spPr>
      </p:pic>
      <p:sp>
        <p:nvSpPr>
          <p:cNvPr id="33" name="텍스트 상자 20"/>
          <p:cNvSpPr txBox="1">
            <a:spLocks/>
          </p:cNvSpPr>
          <p:nvPr/>
        </p:nvSpPr>
        <p:spPr>
          <a:xfrm rot="0">
            <a:off x="5325110" y="2306955"/>
            <a:ext cx="1891665" cy="32619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4400">
                <a:solidFill>
                  <a:srgbClr val="FF0000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44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망고를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맛있게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먹을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방법은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없을까?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2"/>
          <p:cNvSpPr>
            <a:spLocks/>
          </p:cNvSpPr>
          <p:nvPr/>
        </p:nvSpPr>
        <p:spPr>
          <a:xfrm>
            <a:off x="93980" y="199390"/>
            <a:ext cx="2032635" cy="276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20" b="1">
                <a:solidFill>
                  <a:schemeClr val="bg1"/>
                </a:solidFill>
              </a:rPr>
              <a:t>계기</a:t>
            </a:r>
            <a:endParaRPr lang="ko-KR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359410" y="537210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93980" y="199390"/>
            <a:ext cx="2032000" cy="276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200" spc="-130" b="1">
                <a:solidFill>
                  <a:schemeClr val="bg1"/>
                </a:solidFill>
              </a:rPr>
              <a:t>목적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172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6" name="텍스트 상자 26"/>
          <p:cNvSpPr txBox="1">
            <a:spLocks/>
          </p:cNvSpPr>
          <p:nvPr/>
        </p:nvSpPr>
        <p:spPr>
          <a:xfrm rot="0">
            <a:off x="3114040" y="5337175"/>
            <a:ext cx="2508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1"/>
          <p:cNvSpPr txBox="1">
            <a:spLocks/>
          </p:cNvSpPr>
          <p:nvPr/>
        </p:nvSpPr>
        <p:spPr>
          <a:xfrm rot="0">
            <a:off x="4918075" y="4879340"/>
            <a:ext cx="24225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기술이 발전한 지금 왜 이렇게 망고의 가격이 비싼가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" descr="C:/Users/zkdht/AppData/Roaming/PolarisOffice/ETemp/15340_16359776/fImage1637921017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4355" y="1241425"/>
            <a:ext cx="2106930" cy="2118360"/>
          </a:xfrm>
          <a:prstGeom prst="rect"/>
          <a:noFill/>
        </p:spPr>
      </p:pic>
      <p:pic>
        <p:nvPicPr>
          <p:cNvPr id="19" name="그림 2" descr="C:/Users/zkdht/AppData/Roaming/PolarisOffice/ETemp/15340_16359776/fImage46588211421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57825" y="2428240"/>
            <a:ext cx="1880235" cy="1891665"/>
          </a:xfrm>
          <a:prstGeom prst="rect"/>
          <a:noFill/>
        </p:spPr>
      </p:pic>
      <p:pic>
        <p:nvPicPr>
          <p:cNvPr id="20" name="그림 3" descr="C:/Users/zkdht/AppData/Roaming/PolarisOffice/ETemp/15340_16359776/fImage24607212169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9910" y="3893820"/>
            <a:ext cx="1918335" cy="1929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06375" y="63182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538480" y="260350"/>
            <a:ext cx="59118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200" spc="-130" b="1">
                <a:solidFill>
                  <a:schemeClr val="bg1"/>
                </a:solidFill>
              </a:rPr>
              <a:t>필요성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0" name="그룹 39"/>
          <p:cNvGrpSpPr/>
          <p:nvPr/>
        </p:nvGrpSpPr>
        <p:grpSpPr>
          <a:xfrm rot="0">
            <a:off x="-3934460" y="-688975"/>
            <a:ext cx="12184380" cy="7043420"/>
            <a:chOff x="-3934460" y="-688975"/>
            <a:chExt cx="12184380" cy="7043420"/>
          </a:xfrm>
        </p:grpSpPr>
        <p:sp>
          <p:nvSpPr>
            <p:cNvPr id="21" name="텍스트 상자 32"/>
            <p:cNvSpPr txBox="1">
              <a:spLocks/>
            </p:cNvSpPr>
            <p:nvPr/>
          </p:nvSpPr>
          <p:spPr>
            <a:xfrm rot="0">
              <a:off x="6419215" y="5670550"/>
              <a:ext cx="512445" cy="68389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33"/>
            <p:cNvSpPr txBox="1">
              <a:spLocks/>
            </p:cNvSpPr>
            <p:nvPr/>
          </p:nvSpPr>
          <p:spPr>
            <a:xfrm rot="0">
              <a:off x="2736215" y="1262380"/>
              <a:ext cx="5513705" cy="649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34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504950" y="689610"/>
              <a:ext cx="4888865" cy="5207635"/>
            </a:xfrm>
            <a:prstGeom prst="rect"/>
            <a:noFill/>
          </p:spPr>
        </p:pic>
        <p:cxnSp>
          <p:nvCxnSpPr>
            <p:cNvPr id="24" name="도형 35"/>
            <p:cNvCxnSpPr/>
            <p:nvPr/>
          </p:nvCxnSpPr>
          <p:spPr>
            <a:xfrm rot="0" flipV="1">
              <a:off x="3007360" y="4229735"/>
              <a:ext cx="2707005" cy="38735"/>
            </a:xfrm>
            <a:prstGeom prst="line"/>
            <a:ln w="9525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텍스트 상자 36"/>
            <p:cNvSpPr txBox="1">
              <a:spLocks/>
            </p:cNvSpPr>
            <p:nvPr/>
          </p:nvSpPr>
          <p:spPr>
            <a:xfrm rot="0">
              <a:off x="3369945" y="4579620"/>
              <a:ext cx="2728595" cy="89344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0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현지 망고가격</a:t>
              </a:r>
              <a:endParaRPr lang="ko-KR" altLang="en-US" sz="20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20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    </a:t>
              </a:r>
              <a:r>
                <a:rPr sz="2000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약 4000원</a:t>
              </a:r>
              <a:endParaRPr lang="ko-KR" altLang="en-US" sz="2000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37"/>
            <p:cNvSpPr txBox="1">
              <a:spLocks/>
            </p:cNvSpPr>
            <p:nvPr/>
          </p:nvSpPr>
          <p:spPr>
            <a:xfrm rot="0">
              <a:off x="2934335" y="1984375"/>
              <a:ext cx="3110865" cy="17551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*큰 망고 선호 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*태국산 망고     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 품종에 집중 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*중도매인, 소매상을 통한 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가격 폭등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38"/>
            <p:cNvSpPr txBox="1">
              <a:spLocks/>
            </p:cNvSpPr>
            <p:nvPr/>
          </p:nvSpPr>
          <p:spPr>
            <a:xfrm rot="0">
              <a:off x="-3934460" y="-688975"/>
              <a:ext cx="687705" cy="1670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텍스트 상자 40"/>
          <p:cNvSpPr txBox="1">
            <a:spLocks/>
          </p:cNvSpPr>
          <p:nvPr/>
        </p:nvSpPr>
        <p:spPr>
          <a:xfrm rot="0">
            <a:off x="6204585" y="5074285"/>
            <a:ext cx="13925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FC4700"/>
                </a:solidFill>
                <a:latin typeface="맑은 고딕" charset="0"/>
                <a:ea typeface="맑은 고딕" charset="0"/>
              </a:rPr>
              <a:t>우리나라 망고 가격</a:t>
            </a:r>
            <a:endParaRPr lang="ko-KR" altLang="en-US" sz="1800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FC4700"/>
                </a:solidFill>
                <a:latin typeface="맑은 고딕" charset="0"/>
                <a:ea typeface="맑은 고딕" charset="0"/>
              </a:rPr>
              <a:t>약  8500원</a:t>
            </a:r>
            <a:endParaRPr lang="ko-KR" altLang="en-US" sz="1800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1"/>
          <p:cNvSpPr txBox="1">
            <a:spLocks/>
          </p:cNvSpPr>
          <p:nvPr/>
        </p:nvSpPr>
        <p:spPr>
          <a:xfrm rot="0">
            <a:off x="7666355" y="6002655"/>
            <a:ext cx="18757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단위 1kg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42"/>
          <p:cNvCxnSpPr/>
          <p:nvPr/>
        </p:nvCxnSpPr>
        <p:spPr>
          <a:xfrm rot="0" flipV="1">
            <a:off x="2759710" y="2950210"/>
            <a:ext cx="3062605" cy="23495"/>
          </a:xfrm>
          <a:prstGeom prst="line"/>
          <a:ln w="9525" cap="flat" cmpd="sng">
            <a:prstDash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도형 43"/>
          <p:cNvSpPr>
            <a:spLocks/>
          </p:cNvSpPr>
          <p:nvPr/>
        </p:nvSpPr>
        <p:spPr>
          <a:xfrm rot="0">
            <a:off x="6482715" y="2593975"/>
            <a:ext cx="1308100" cy="1431290"/>
          </a:xfrm>
          <a:prstGeom prst="leftArrowCallout"/>
          <a:solidFill>
            <a:srgbClr val="FC4700"/>
          </a:solidFill>
          <a:ln w="25400" cap="flat" cmpd="sng">
            <a:solidFill>
              <a:srgbClr val="FC4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2배가 넘는가격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06375" y="65468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538480" y="260350"/>
            <a:ext cx="59118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200" spc="-130" b="1">
                <a:solidFill>
                  <a:schemeClr val="bg1"/>
                </a:solidFill>
              </a:rPr>
              <a:t>필요성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0" name="Group 5"/>
          <p:cNvGrpSpPr/>
          <p:nvPr/>
        </p:nvGrpSpPr>
        <p:grpSpPr>
          <a:xfrm rot="0">
            <a:off x="-3956685" y="-599440"/>
            <a:ext cx="12184380" cy="7043420"/>
            <a:chOff x="-3956685" y="-599440"/>
            <a:chExt cx="12184380" cy="7043420"/>
          </a:xfrm>
        </p:grpSpPr>
        <p:sp>
          <p:nvSpPr>
            <p:cNvPr id="21" name="Rect 0"/>
            <p:cNvSpPr txBox="1">
              <a:spLocks/>
            </p:cNvSpPr>
            <p:nvPr/>
          </p:nvSpPr>
          <p:spPr>
            <a:xfrm rot="0">
              <a:off x="6396990" y="5760085"/>
              <a:ext cx="512445" cy="68389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 txBox="1">
              <a:spLocks/>
            </p:cNvSpPr>
            <p:nvPr/>
          </p:nvSpPr>
          <p:spPr>
            <a:xfrm rot="0">
              <a:off x="2713990" y="1351915"/>
              <a:ext cx="5513705" cy="649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82725" y="779145"/>
              <a:ext cx="4888865" cy="5207635"/>
            </a:xfrm>
            <a:prstGeom prst="rect"/>
            <a:noFill/>
          </p:spPr>
        </p:pic>
        <p:sp>
          <p:nvSpPr>
            <p:cNvPr id="27" name="Rect 0"/>
            <p:cNvSpPr txBox="1">
              <a:spLocks/>
            </p:cNvSpPr>
            <p:nvPr/>
          </p:nvSpPr>
          <p:spPr>
            <a:xfrm rot="0">
              <a:off x="-3956685" y="-599440"/>
              <a:ext cx="687705" cy="1670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텍스트 상자 48"/>
          <p:cNvSpPr txBox="1">
            <a:spLocks/>
          </p:cNvSpPr>
          <p:nvPr/>
        </p:nvSpPr>
        <p:spPr>
          <a:xfrm rot="0">
            <a:off x="3051175" y="2151380"/>
            <a:ext cx="24218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*완벽히 숙성 되고, 품질이 좋은 과일 구매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9"/>
          <p:cNvSpPr txBox="1">
            <a:spLocks/>
          </p:cNvSpPr>
          <p:nvPr/>
        </p:nvSpPr>
        <p:spPr>
          <a:xfrm rot="0">
            <a:off x="3051175" y="3074670"/>
            <a:ext cx="24218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*버려지는 과일이나, 소비자들이 직접 숙성 시키는 경우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0"/>
          <p:cNvSpPr txBox="1">
            <a:spLocks/>
          </p:cNvSpPr>
          <p:nvPr/>
        </p:nvSpPr>
        <p:spPr>
          <a:xfrm rot="0">
            <a:off x="3310255" y="4142740"/>
            <a:ext cx="21640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*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익은 정도에 따라 수출 거리가 결정되는 것을 판단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929765" y="2229485"/>
            <a:ext cx="849820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#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ko-KR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2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    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109470" y="3355975"/>
            <a:ext cx="2895600" cy="635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/>
        </p:nvSpPr>
        <p:spPr>
          <a:xfrm rot="0">
            <a:off x="947420" y="3559175"/>
            <a:ext cx="532511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400" spc="-12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218440" y="65468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594995" y="260350"/>
            <a:ext cx="45529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200" spc="-130" b="1">
                <a:solidFill>
                  <a:schemeClr val="bg1"/>
                </a:solidFill>
              </a:rPr>
              <a:t>내용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2" name="텍스트 상자 59"/>
          <p:cNvSpPr txBox="1">
            <a:spLocks/>
          </p:cNvSpPr>
          <p:nvPr/>
        </p:nvSpPr>
        <p:spPr>
          <a:xfrm rot="0">
            <a:off x="1047115" y="3101340"/>
            <a:ext cx="10261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수확된 과일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4" descr="C:/Users/zkdht/AppData/Roaming/PolarisOffice/ETemp/15340_16359776/fImage26521333834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1510" y="1391285"/>
            <a:ext cx="1370965" cy="1446530"/>
          </a:xfrm>
          <a:prstGeom prst="rect"/>
          <a:noFill/>
        </p:spPr>
      </p:pic>
      <p:pic>
        <p:nvPicPr>
          <p:cNvPr id="26" name="그림 5" descr="C:/Users/zkdht/AppData/Roaming/PolarisOffice/ETemp/15340_16359776/fImage2410821417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8620" y="1498600"/>
            <a:ext cx="1327150" cy="1339215"/>
          </a:xfrm>
          <a:prstGeom prst="rect"/>
          <a:noFill/>
        </p:spPr>
      </p:pic>
      <p:pic>
        <p:nvPicPr>
          <p:cNvPr id="27" name="그림 18" descr="C:/Users/zkdht/AppData/Roaming/PolarisOffice/ETemp/15340_16359776/fImage882272264213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15255" y="2411730"/>
            <a:ext cx="1395095" cy="1033145"/>
          </a:xfrm>
          <a:prstGeom prst="rect"/>
          <a:noFill/>
        </p:spPr>
      </p:pic>
      <p:sp>
        <p:nvSpPr>
          <p:cNvPr id="29" name="텍스트 상자 20"/>
          <p:cNvSpPr txBox="1">
            <a:spLocks/>
          </p:cNvSpPr>
          <p:nvPr/>
        </p:nvSpPr>
        <p:spPr>
          <a:xfrm rot="0">
            <a:off x="5729605" y="3007360"/>
            <a:ext cx="630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1" descr="C:/Users/zkdht/AppData/Roaming/PolarisOffice/ETemp/15340_16359776/fImage965412291696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03465" y="1997075"/>
            <a:ext cx="1440815" cy="1058545"/>
          </a:xfrm>
          <a:prstGeom prst="rect"/>
          <a:noFill/>
        </p:spPr>
      </p:pic>
      <p:sp>
        <p:nvSpPr>
          <p:cNvPr id="32" name="텍스트 상자 23"/>
          <p:cNvSpPr txBox="1">
            <a:spLocks/>
          </p:cNvSpPr>
          <p:nvPr/>
        </p:nvSpPr>
        <p:spPr>
          <a:xfrm rot="0">
            <a:off x="3043555" y="3102610"/>
            <a:ext cx="14268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컴퓨터 비전</a:t>
            </a:r>
            <a:endParaRPr lang="ko-KR" altLang="en-US" sz="180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물체 인식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24"/>
          <p:cNvSpPr txBox="1">
            <a:spLocks/>
          </p:cNvSpPr>
          <p:nvPr/>
        </p:nvSpPr>
        <p:spPr>
          <a:xfrm rot="0">
            <a:off x="6798945" y="2306320"/>
            <a:ext cx="417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vs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5"/>
          <p:cNvSpPr txBox="1">
            <a:spLocks/>
          </p:cNvSpPr>
          <p:nvPr/>
        </p:nvSpPr>
        <p:spPr>
          <a:xfrm rot="0">
            <a:off x="5539105" y="3209290"/>
            <a:ext cx="8801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26" descr="C:/Users/zkdht/AppData/Roaming/PolarisOffice/ETemp/15340_16359776/fImage1195432343386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3825" y="1355090"/>
            <a:ext cx="1417320" cy="1057275"/>
          </a:xfrm>
          <a:prstGeom prst="rect"/>
          <a:noFill/>
        </p:spPr>
      </p:pic>
      <p:sp>
        <p:nvSpPr>
          <p:cNvPr id="36" name="텍스트 상자 27"/>
          <p:cNvSpPr txBox="1">
            <a:spLocks/>
          </p:cNvSpPr>
          <p:nvPr/>
        </p:nvSpPr>
        <p:spPr>
          <a:xfrm rot="0">
            <a:off x="5967095" y="3637280"/>
            <a:ext cx="2009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인식된 물체의 정보와 학습데이터의 비교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28"/>
          <p:cNvSpPr>
            <a:spLocks/>
          </p:cNvSpPr>
          <p:nvPr/>
        </p:nvSpPr>
        <p:spPr>
          <a:xfrm rot="0">
            <a:off x="2032635" y="4813935"/>
            <a:ext cx="1569720" cy="1094105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1"/>
          <p:cNvSpPr txBox="1">
            <a:spLocks/>
          </p:cNvSpPr>
          <p:nvPr/>
        </p:nvSpPr>
        <p:spPr>
          <a:xfrm rot="0">
            <a:off x="4089400" y="5194935"/>
            <a:ext cx="2330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숙성도 확인 및 예측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5"/>
          <p:cNvSpPr>
            <a:spLocks/>
          </p:cNvSpPr>
          <p:nvPr/>
        </p:nvSpPr>
        <p:spPr>
          <a:xfrm rot="0">
            <a:off x="2091690" y="2413635"/>
            <a:ext cx="714375" cy="475615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36"/>
          <p:cNvSpPr>
            <a:spLocks/>
          </p:cNvSpPr>
          <p:nvPr/>
        </p:nvSpPr>
        <p:spPr>
          <a:xfrm rot="0">
            <a:off x="4362450" y="2484755"/>
            <a:ext cx="714375" cy="475615"/>
          </a:xfrm>
          <a:prstGeom prst="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14</Pages>
  <Paragraphs>70</Paragraphs>
  <Words>364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po_user</cp:lastModifiedBy>
  <dc:title>슬라이드 1</dc:title>
  <cp:version>9.102.58.42146</cp:version>
  <dcterms:modified xsi:type="dcterms:W3CDTF">2020-11-30T15:44:04Z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