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75" r:id="rId4"/>
    <p:sldId id="277" r:id="rId5"/>
    <p:sldId id="278" r:id="rId6"/>
    <p:sldId id="288" r:id="rId7"/>
    <p:sldId id="289" r:id="rId8"/>
    <p:sldId id="291" r:id="rId9"/>
    <p:sldId id="292" r:id="rId10"/>
    <p:sldId id="293" r:id="rId11"/>
    <p:sldId id="294" r:id="rId12"/>
    <p:sldId id="29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BDC"/>
    <a:srgbClr val="FF8731"/>
    <a:srgbClr val="4D2307"/>
    <a:srgbClr val="FFAA01"/>
    <a:srgbClr val="6A310A"/>
    <a:srgbClr val="1B8839"/>
    <a:srgbClr val="D72300"/>
    <a:srgbClr val="F2F2F2"/>
    <a:srgbClr val="F2A158"/>
    <a:srgbClr val="F07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612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629BD-C38A-4BCE-A10C-1BAC80E35EF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BB7ED-8DCC-49DE-AA85-8684B7A40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5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버거킹</a:t>
            </a:r>
            <a:r>
              <a:rPr lang="ko-KR" altLang="en-US" dirty="0"/>
              <a:t> 어플을 주제로 프로젝트를 구현하였고 발표의 목차는 </a:t>
            </a:r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ko-KR" altLang="en-US" dirty="0" err="1"/>
              <a:t>네가지로</a:t>
            </a:r>
            <a:r>
              <a:rPr lang="ko-KR" altLang="en-US" dirty="0"/>
              <a:t>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프로젝트를 하며 잘한 점은</a:t>
            </a:r>
            <a:endParaRPr lang="en-US" altLang="ko-KR" dirty="0"/>
          </a:p>
          <a:p>
            <a:r>
              <a:rPr lang="ko-KR" altLang="en-US" dirty="0"/>
              <a:t>앙증맞고 직관적이며 사용자에게 친화적인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제공한 점</a:t>
            </a:r>
            <a:endParaRPr lang="en-US" altLang="ko-KR" dirty="0"/>
          </a:p>
          <a:p>
            <a:r>
              <a:rPr lang="ko-KR" altLang="en-US" dirty="0"/>
              <a:t>수업시간에 배운 지도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토대로 </a:t>
            </a:r>
            <a:r>
              <a:rPr lang="ko-KR" altLang="en-US" dirty="0" err="1"/>
              <a:t>마커추가와</a:t>
            </a:r>
            <a:r>
              <a:rPr lang="ko-KR" altLang="en-US" dirty="0"/>
              <a:t> </a:t>
            </a:r>
            <a:r>
              <a:rPr lang="ko-KR" altLang="en-US" dirty="0" err="1"/>
              <a:t>가까운매장</a:t>
            </a:r>
            <a:r>
              <a:rPr lang="ko-KR" altLang="en-US" dirty="0"/>
              <a:t> 찾기를 구현한점</a:t>
            </a:r>
            <a:endParaRPr lang="en-US" altLang="ko-KR" dirty="0"/>
          </a:p>
          <a:p>
            <a:r>
              <a:rPr lang="ko-KR" altLang="en-US" dirty="0"/>
              <a:t>데이터베이스의 연동 및 데이터 활용을 </a:t>
            </a:r>
            <a:r>
              <a:rPr lang="ko-KR" altLang="en-US" dirty="0" err="1"/>
              <a:t>통하영</a:t>
            </a:r>
            <a:r>
              <a:rPr lang="ko-KR" altLang="en-US" dirty="0"/>
              <a:t> 회원관리와 주문하기를 구현한점</a:t>
            </a:r>
            <a:endParaRPr lang="en-US" altLang="ko-KR" dirty="0"/>
          </a:p>
          <a:p>
            <a:r>
              <a:rPr lang="ko-KR" altLang="en-US" dirty="0"/>
              <a:t>활발하고 열정적인 팀워크를 이뤄낸 점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미흡했던 점은 회의를 통해 세심한 방향설정이 원활하게 되지 않은 점</a:t>
            </a:r>
            <a:endParaRPr lang="en-US" altLang="ko-KR" dirty="0"/>
          </a:p>
          <a:p>
            <a:r>
              <a:rPr lang="ko-KR" altLang="en-US" dirty="0"/>
              <a:t>비효율적인 코드구조로 코드의 가독성을 높이지 못한 점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2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마치도록 하겠습니다</a:t>
            </a:r>
            <a:r>
              <a:rPr lang="en-US" altLang="ko-KR" dirty="0"/>
              <a:t>.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 err="1"/>
              <a:t>api</a:t>
            </a:r>
            <a:r>
              <a:rPr lang="ko-KR" altLang="en-US" dirty="0"/>
              <a:t>사용과</a:t>
            </a:r>
            <a:r>
              <a:rPr lang="en-US" altLang="ko-KR" dirty="0"/>
              <a:t>, </a:t>
            </a:r>
            <a:r>
              <a:rPr lang="en-US" altLang="ko-KR" dirty="0" err="1"/>
              <a:t>ui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en-US" altLang="ko-KR" dirty="0" err="1"/>
              <a:t>c#</a:t>
            </a:r>
            <a:r>
              <a:rPr lang="ko-KR" altLang="en-US" dirty="0"/>
              <a:t>과 </a:t>
            </a:r>
            <a:r>
              <a:rPr lang="en-US" altLang="ko-KR" dirty="0" err="1"/>
              <a:t>db</a:t>
            </a:r>
            <a:r>
              <a:rPr lang="ko-KR" altLang="en-US" dirty="0"/>
              <a:t>연동을 목적으로 프로젝트를 수행하였고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버거 킹 앱의 주요기능인 로그인</a:t>
            </a:r>
            <a:r>
              <a:rPr lang="en-US" altLang="ko-KR" dirty="0"/>
              <a:t>, </a:t>
            </a:r>
            <a:r>
              <a:rPr lang="ko-KR" altLang="en-US" dirty="0"/>
              <a:t>가까운 매장 찾기 </a:t>
            </a:r>
            <a:r>
              <a:rPr lang="en-US" altLang="ko-KR" dirty="0"/>
              <a:t>, </a:t>
            </a:r>
            <a:r>
              <a:rPr lang="ko-KR" altLang="en-US" dirty="0"/>
              <a:t>햄버거 주문</a:t>
            </a:r>
            <a:r>
              <a:rPr lang="en-US" altLang="ko-KR" dirty="0"/>
              <a:t>, </a:t>
            </a:r>
            <a:r>
              <a:rPr lang="ko-KR" altLang="en-US" dirty="0"/>
              <a:t>고객 정보 확인</a:t>
            </a:r>
            <a:r>
              <a:rPr lang="en-US" altLang="ko-KR" dirty="0"/>
              <a:t>, </a:t>
            </a:r>
            <a:r>
              <a:rPr lang="ko-KR" altLang="en-US" dirty="0"/>
              <a:t>주문확인을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6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팀원들과 회의를 통해 사용자의 편의성을 고려하는 어플을 만들고 그것을 데이터베이스를 통해 관리하기로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 사용자에게 가까운 매장 위치를 제공해 주고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를 직관적이고 앙증맞게 제작해주었습니다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주문확인이 쉽도록 홈화면에 주문 확인서를 추가하여 주었습니다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Mysql</a:t>
            </a:r>
            <a:r>
              <a:rPr lang="ko-KR" altLang="en-US" dirty="0"/>
              <a:t>과 </a:t>
            </a:r>
            <a:r>
              <a:rPr lang="en-US" altLang="ko-KR" dirty="0" err="1"/>
              <a:t>c#</a:t>
            </a:r>
            <a:r>
              <a:rPr lang="ko-KR" altLang="en-US" dirty="0"/>
              <a:t>을 연동하여 회원정보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메뉴 테이블을 관리를 해주었습니다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Connect </a:t>
            </a:r>
            <a:r>
              <a:rPr lang="en-US" altLang="ko-KR" dirty="0" err="1"/>
              <a:t>db</a:t>
            </a:r>
            <a:r>
              <a:rPr lang="ko-KR" altLang="en-US" dirty="0"/>
              <a:t>함수를 만들어 </a:t>
            </a:r>
            <a:r>
              <a:rPr lang="en-US" altLang="ko-KR" dirty="0" err="1"/>
              <a:t>c#</a:t>
            </a:r>
            <a:r>
              <a:rPr lang="ko-KR" altLang="en-US" dirty="0"/>
              <a:t>과</a:t>
            </a:r>
            <a:r>
              <a:rPr lang="en-US" altLang="ko-KR" dirty="0" err="1"/>
              <a:t>sql</a:t>
            </a:r>
            <a:r>
              <a:rPr lang="ko-KR" altLang="en-US" dirty="0"/>
              <a:t>을 연동하는 코드를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인써트쿼리를</a:t>
            </a:r>
            <a:r>
              <a:rPr lang="ko-KR" altLang="en-US" dirty="0"/>
              <a:t> 통해 사용자가 입력한 </a:t>
            </a:r>
            <a:r>
              <a:rPr lang="en-US" altLang="ko-KR" dirty="0"/>
              <a:t>id</a:t>
            </a:r>
            <a:r>
              <a:rPr lang="ko-KR" altLang="en-US" dirty="0"/>
              <a:t>데이터와 </a:t>
            </a:r>
            <a:r>
              <a:rPr lang="en-US" altLang="ko-KR" dirty="0" err="1"/>
              <a:t>db</a:t>
            </a:r>
            <a:r>
              <a:rPr lang="ko-KR" altLang="en-US" dirty="0"/>
              <a:t>데이터의 일치여부를 확인하고 </a:t>
            </a:r>
            <a:endParaRPr lang="en-US" altLang="ko-KR" dirty="0"/>
          </a:p>
          <a:p>
            <a:r>
              <a:rPr lang="ko-KR" altLang="en-US" dirty="0"/>
              <a:t>로그인에 성공할 경우 </a:t>
            </a:r>
            <a:r>
              <a:rPr lang="ko-KR" altLang="en-US" dirty="0" err="1"/>
              <a:t>셋택스트로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값을 유지하도록 코드를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8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선택한 </a:t>
            </a:r>
            <a:r>
              <a:rPr lang="ko-KR" altLang="en-US" dirty="0" err="1"/>
              <a:t>픽쳐박스에서</a:t>
            </a:r>
            <a:r>
              <a:rPr lang="ko-KR" altLang="en-US" dirty="0"/>
              <a:t> </a:t>
            </a:r>
            <a:r>
              <a:rPr lang="ko-KR" altLang="en-US" dirty="0" err="1"/>
              <a:t>로우넘을</a:t>
            </a:r>
            <a:r>
              <a:rPr lang="ko-KR" altLang="en-US" dirty="0"/>
              <a:t> 가져와 </a:t>
            </a:r>
            <a:endParaRPr lang="en-US" altLang="ko-KR" dirty="0"/>
          </a:p>
          <a:p>
            <a:r>
              <a:rPr lang="ko-KR" altLang="en-US" dirty="0" err="1"/>
              <a:t>마이메뉴</a:t>
            </a:r>
            <a:r>
              <a:rPr lang="ko-KR" altLang="en-US" dirty="0"/>
              <a:t> 점 </a:t>
            </a:r>
            <a:r>
              <a:rPr lang="ko-KR" altLang="en-US" dirty="0" err="1"/>
              <a:t>로우넘에</a:t>
            </a:r>
            <a:r>
              <a:rPr lang="ko-KR" altLang="en-US" dirty="0"/>
              <a:t> 담아주고 </a:t>
            </a:r>
            <a:r>
              <a:rPr lang="ko-KR" altLang="en-US" dirty="0" err="1"/>
              <a:t>로우넘에</a:t>
            </a:r>
            <a:r>
              <a:rPr lang="ko-KR" altLang="en-US" dirty="0"/>
              <a:t> 해당하는 데이터를 </a:t>
            </a:r>
            <a:endParaRPr lang="en-US" altLang="ko-KR" dirty="0"/>
          </a:p>
          <a:p>
            <a:r>
              <a:rPr lang="ko-KR" altLang="en-US" dirty="0"/>
              <a:t>메뉴리스트에서 찾아 </a:t>
            </a:r>
            <a:r>
              <a:rPr lang="ko-KR" altLang="en-US" dirty="0" err="1"/>
              <a:t>마이메뉴에</a:t>
            </a:r>
            <a:r>
              <a:rPr lang="ko-KR" altLang="en-US" dirty="0"/>
              <a:t> 넣어준 다음 데이터 </a:t>
            </a:r>
            <a:r>
              <a:rPr lang="ko-KR" altLang="en-US" dirty="0" err="1"/>
              <a:t>그리드뷰에</a:t>
            </a:r>
            <a:r>
              <a:rPr lang="ko-KR" altLang="en-US" dirty="0"/>
              <a:t> 띄워주는 코드를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7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멤버 테이블에서 주문한 고객정보를 가져오고 그 정보로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라벨의 텍스트 속성을 바꿔주었습니다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4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포지션을 통해 카카오 지도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불러오는 파일에서 </a:t>
            </a:r>
            <a:r>
              <a:rPr lang="ko-KR" altLang="en-US" dirty="0" err="1"/>
              <a:t>마커좌표를</a:t>
            </a:r>
            <a:r>
              <a:rPr lang="ko-KR" altLang="en-US" dirty="0"/>
              <a:t> 설정해주었습니다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1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 다음 설정된 좌표와 가까운 순으로 정렬시키는 쿼리문을 써주었고</a:t>
            </a:r>
            <a:endParaRPr lang="en-US" altLang="ko-KR" dirty="0"/>
          </a:p>
          <a:p>
            <a:r>
              <a:rPr lang="ko-KR" altLang="en-US" dirty="0"/>
              <a:t>카카오 </a:t>
            </a:r>
            <a:r>
              <a:rPr lang="en-US" altLang="ko-KR" dirty="0" err="1"/>
              <a:t>api</a:t>
            </a:r>
            <a:r>
              <a:rPr lang="ko-KR" altLang="en-US" dirty="0"/>
              <a:t>에서 반환된 조건과 일치되는 데이터를 </a:t>
            </a:r>
            <a:r>
              <a:rPr lang="ko-KR" altLang="en-US" dirty="0" err="1"/>
              <a:t>디오씨에스에</a:t>
            </a:r>
            <a:r>
              <a:rPr lang="ko-KR" altLang="en-US" dirty="0"/>
              <a:t> 담은 후 </a:t>
            </a:r>
            <a:endParaRPr lang="en-US" altLang="ko-KR" dirty="0"/>
          </a:p>
          <a:p>
            <a:r>
              <a:rPr lang="ko-KR" altLang="en-US" dirty="0"/>
              <a:t>각 데이터를 </a:t>
            </a:r>
            <a:r>
              <a:rPr lang="ko-KR" altLang="en-US" dirty="0" err="1"/>
              <a:t>엠엘에스에</a:t>
            </a:r>
            <a:r>
              <a:rPr lang="ko-KR" altLang="en-US" dirty="0"/>
              <a:t> 담아 </a:t>
            </a:r>
            <a:r>
              <a:rPr lang="ko-KR" altLang="en-US" dirty="0" err="1"/>
              <a:t>리턴해주었습니다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구현한 </a:t>
            </a:r>
            <a:r>
              <a:rPr lang="ko-KR" altLang="en-US" dirty="0" err="1"/>
              <a:t>버거킹</a:t>
            </a:r>
            <a:r>
              <a:rPr lang="ko-KR" altLang="en-US" dirty="0"/>
              <a:t> 어플을 한 번 실행해보도록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BB7ED-8DCC-49DE-AA85-8684B7A403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7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18A1-DC43-4A3C-82B0-C83CC9FA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74BC7A-73BC-4E9E-B0F4-03F62A2D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6A3B3-54A7-44AC-8967-709F3E4B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C4487-E429-428F-98DD-FB996FED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22C44-1D78-472B-AAD7-50ACACCE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15344-7E6D-40BD-A247-26D69529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90160-D658-4614-88DA-B16283095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73190-9725-4868-8FED-EC4DF7EB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D2715-74E2-44BD-8B9E-57660194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FB629-71FC-4F9E-ACE1-452736C3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1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BBACF-AB7F-4C50-97A0-5050E993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3D307-4BEF-4956-8DE9-611A8E14F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A91FD-A7E9-40BF-ABFD-80BC9A42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49A1F-FDC6-46F3-A02E-FD5ADEC3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75297-F674-4D53-A3C8-467387ED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641A-4390-45A2-BFDA-2D9FC074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AC4DE-A8E8-4CDD-89B8-5FB2A222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0E01D-1205-4306-9738-54EC10E8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5E2C-6BC2-47A8-8CDC-AC85835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44A42-A685-45F2-8058-44B4C7CB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B1031-0BF4-4E82-A14F-1292157F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583C5-FE83-4944-8236-8AA05969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7F570-EFF6-4B4C-8331-625717C9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18C0E-206F-4E0E-A54F-9FD1335F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9424E-0DF3-4FF5-8439-24B0CF8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5511A-4BAD-4CAE-ADD8-F4FB9AC8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D6309-AEB6-4A47-AE55-AFAB719D3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C18E0-7787-4CCD-ABC3-914EF7F9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9B6DB-D4FA-4482-9797-5F488D74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2850E-6D48-4CDE-8842-1E8461CB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19CC-2528-43D6-AF1F-E7EFAFE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E7EE-3DCB-49E8-9796-915F7F21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EE477-9EC4-4309-8F3F-9A8E2E55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E220-19FF-4101-95DF-3A9C7B4A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50E9C-0A4E-4002-AB81-D36CCD699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02DB3-D4DD-485B-ADA9-2270C4D32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15E4A7-A917-49C9-9DF2-921A0A9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C21A9-CC08-43DF-BC51-9C68E64C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57B7-7E2C-4068-A5B6-993E73CC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31719-3064-4C11-878F-5A937A9F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626A8B-E178-43A8-BA92-7D6A923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7F66B-227E-45B4-9E9B-C45DD357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A45E15-E432-4FAE-8AA2-E56A2298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DB194-9DD4-4BF8-A92B-2F1DBEF7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11A86B-196C-4DB5-9B50-2CB4FD66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6B3F9-DA3A-4BAA-B1F1-4BD46524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2071C-95E9-4D26-AE3E-8E820D9D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1D72D-CBD8-4E65-9EBC-775ECA06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F4DC4-BD68-4AA0-8F18-80FC7AF42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C4734-6733-46C0-9B7E-C9144211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7EC07-CB41-4151-9F88-6596E678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E7ABB-CCDA-4857-93B8-771FF726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4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C462C-9C1E-46E3-B8B3-4F8C4B96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C33C06-7E14-4B87-958D-FA5FC7DE6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94B17C-49BB-4326-9661-BC437BEB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D11DD-33CE-4B3A-BC3A-C63D16CA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76A8F-ECDB-43C8-B244-7A030FF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A465A-3650-4901-9DAE-F42E399F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2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4868E-D4DD-4928-82D8-26875E53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1CEFC-B67A-4884-B658-E7AC0236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BB604-271E-49D2-BA33-0D3CCA5C3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B529-6514-474D-852F-3CA75CC0F229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37ED4-DEFF-4982-B799-30C5602C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F4EFC-CEBC-4546-8C11-61FC345F6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691E-D544-403D-BEAA-7E164EB3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0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4;p13">
            <a:extLst>
              <a:ext uri="{FF2B5EF4-FFF2-40B4-BE49-F238E27FC236}">
                <a16:creationId xmlns:a16="http://schemas.microsoft.com/office/drawing/2014/main" id="{0D1C5380-8582-4C28-B8F4-10CC051409A8}"/>
              </a:ext>
            </a:extLst>
          </p:cNvPr>
          <p:cNvSpPr/>
          <p:nvPr/>
        </p:nvSpPr>
        <p:spPr>
          <a:xfrm>
            <a:off x="5131266" y="2552583"/>
            <a:ext cx="5673754" cy="175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latin typeface="Ubuntu"/>
                <a:ea typeface="Ubuntu"/>
                <a:cs typeface="Ubuntu"/>
                <a:sym typeface="Ubuntu"/>
              </a:rPr>
              <a:t>C# PROJECT 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4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TEAM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MEMBER : </a:t>
            </a:r>
            <a:r>
              <a:rPr lang="ko-KR" altLang="en-US" sz="10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김동진 김지환 </a:t>
            </a:r>
            <a:r>
              <a:rPr lang="ko-KR" altLang="en-US" sz="10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민경환</a:t>
            </a:r>
            <a:r>
              <a:rPr lang="ko-KR" altLang="en-US" sz="10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소강석</a:t>
            </a:r>
            <a:r>
              <a:rPr lang="ko-KR" altLang="en-US" sz="10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채예진</a:t>
            </a:r>
            <a:endParaRPr lang="ko-KR" altLang="en-US" sz="66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Picture 4" descr="버거킹 2월 행사 한번에 보기!! (#플랜트 와퍼)">
            <a:extLst>
              <a:ext uri="{FF2B5EF4-FFF2-40B4-BE49-F238E27FC236}">
                <a16:creationId xmlns:a16="http://schemas.microsoft.com/office/drawing/2014/main" id="{895334BD-D92C-438B-907F-117E42902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9" b="21819"/>
          <a:stretch/>
        </p:blipFill>
        <p:spPr bwMode="auto">
          <a:xfrm>
            <a:off x="1616958" y="2476500"/>
            <a:ext cx="370178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버거킹 2월 행사 한번에 보기!! (#플랜트 와퍼)">
            <a:extLst>
              <a:ext uri="{FF2B5EF4-FFF2-40B4-BE49-F238E27FC236}">
                <a16:creationId xmlns:a16="http://schemas.microsoft.com/office/drawing/2014/main" id="{1892D5B0-F936-4E7F-911E-0E20726D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8"/>
          <a:stretch/>
        </p:blipFill>
        <p:spPr bwMode="auto">
          <a:xfrm>
            <a:off x="1598483" y="3375932"/>
            <a:ext cx="3701782" cy="8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버거킹 2월 행사 한번에 보기!! (#플랜트 와퍼)">
            <a:extLst>
              <a:ext uri="{FF2B5EF4-FFF2-40B4-BE49-F238E27FC236}">
                <a16:creationId xmlns:a16="http://schemas.microsoft.com/office/drawing/2014/main" id="{0BD48740-780C-4DFC-9C95-A40032076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52"/>
          <a:stretch/>
        </p:blipFill>
        <p:spPr bwMode="auto">
          <a:xfrm>
            <a:off x="1579822" y="2468358"/>
            <a:ext cx="3701782" cy="10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4FFEB08-65B6-4AEB-BDCA-80CC34128F96}"/>
              </a:ext>
            </a:extLst>
          </p:cNvPr>
          <p:cNvGrpSpPr/>
          <p:nvPr/>
        </p:nvGrpSpPr>
        <p:grpSpPr>
          <a:xfrm>
            <a:off x="0" y="-1"/>
            <a:ext cx="12207549" cy="6868075"/>
            <a:chOff x="0" y="-1"/>
            <a:chExt cx="12207549" cy="68680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7AC99-C773-4713-A4AE-A8B3DFB7B55F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A7C808-F872-46AD-A2C3-F29D3574AB12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BB0E93-8504-4958-A6CB-99CDBB144A82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A599AA-71AF-4ED5-8A21-7C73DA85915B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06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555 L 0.00039 -0.1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69 L 0.00326 0.131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03. </a:t>
            </a:r>
            <a:r>
              <a:rPr lang="ko-KR" altLang="en-US" sz="4000" dirty="0" err="1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해낸것들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(5)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지도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API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D2307"/>
              </a:solidFill>
              <a:effectLst/>
              <a:uLnTx/>
              <a:uFillTx/>
              <a:latin typeface="타이포_다방구 B" panose="02020503020101020101" pitchFamily="18" charset="-127"/>
              <a:ea typeface="타이포_다방구 B" panose="020205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839F5F-B78E-4FF5-84F3-CBD7BB23C2CB}"/>
              </a:ext>
            </a:extLst>
          </p:cNvPr>
          <p:cNvSpPr/>
          <p:nvPr/>
        </p:nvSpPr>
        <p:spPr>
          <a:xfrm>
            <a:off x="7993141" y="901563"/>
            <a:ext cx="3903276" cy="5424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 </a:t>
            </a:r>
            <a:r>
              <a:rPr lang="ko-KR" altLang="en-US" sz="1700" b="1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버거킹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“,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설정된 좌표와 가까운 순으로 정렬시키는 쿼리</a:t>
            </a:r>
            <a:endParaRPr lang="en-US" altLang="ko-KR" sz="17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ko-KR" sz="17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카카오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API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반환된 조건과 일치되는 데이터를 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docs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b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담고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데이터를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mls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객체에 담아 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return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한다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14D34-C61F-490D-ADAC-741E60E4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1" y="1114513"/>
            <a:ext cx="7434682" cy="4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04.  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잘한 점과 못한 점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D2307"/>
              </a:solidFill>
              <a:effectLst/>
              <a:uLnTx/>
              <a:uFillTx/>
              <a:latin typeface="타이포_다방구 B" panose="02020503020101020101" pitchFamily="18" charset="-127"/>
              <a:ea typeface="타이포_다방구 B" panose="020205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solidFill>
              <a:srgbClr val="4D2307"/>
            </a:solidFill>
            <a:ln>
              <a:solidFill>
                <a:srgbClr val="4D23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solidFill>
              <a:srgbClr val="4D2307"/>
            </a:solidFill>
            <a:ln>
              <a:solidFill>
                <a:srgbClr val="4D23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solidFill>
              <a:srgbClr val="4D2307"/>
            </a:solidFill>
            <a:ln>
              <a:solidFill>
                <a:srgbClr val="4D23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solidFill>
              <a:srgbClr val="4D2307"/>
            </a:solidFill>
            <a:ln>
              <a:solidFill>
                <a:srgbClr val="4D23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839F5F-B78E-4FF5-84F3-CBD7BB23C2CB}"/>
              </a:ext>
            </a:extLst>
          </p:cNvPr>
          <p:cNvSpPr/>
          <p:nvPr/>
        </p:nvSpPr>
        <p:spPr>
          <a:xfrm>
            <a:off x="1505372" y="1835772"/>
            <a:ext cx="9018037" cy="18912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2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앙증맞고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직관적이며 사용자에게 친화적인 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</a:t>
            </a:r>
            <a:endParaRPr lang="en-US" altLang="ko-KR" sz="17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수업시간에 배운 지도 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활용하여 사용자 마커 추가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가까운 매장 찾기 등을 구현</a:t>
            </a:r>
            <a:endParaRPr lang="en-US" altLang="ko-KR" sz="17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DB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연동 및 데이터를 활용해서 회원관리와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주문하기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구현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활발하고 열정적인 팀워크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B878E-E42F-4928-9C0A-FEA019DF5979}"/>
              </a:ext>
            </a:extLst>
          </p:cNvPr>
          <p:cNvSpPr txBox="1"/>
          <p:nvPr/>
        </p:nvSpPr>
        <p:spPr>
          <a:xfrm>
            <a:off x="1434580" y="1238326"/>
            <a:ext cx="611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1B8839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잘한 점</a:t>
            </a:r>
            <a:endParaRPr lang="ko-KR" altLang="en-US" sz="2800" dirty="0">
              <a:solidFill>
                <a:srgbClr val="1B883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F4372-99BA-4A71-9008-8778FFF4F543}"/>
              </a:ext>
            </a:extLst>
          </p:cNvPr>
          <p:cNvSpPr txBox="1"/>
          <p:nvPr/>
        </p:nvSpPr>
        <p:spPr>
          <a:xfrm>
            <a:off x="1505372" y="3975809"/>
            <a:ext cx="611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D72300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못한 점</a:t>
            </a:r>
            <a:endParaRPr lang="ko-KR" altLang="en-US" sz="2800" dirty="0">
              <a:solidFill>
                <a:srgbClr val="D723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6A4599F-3FD2-4458-ADC7-B31C8ED3A559}"/>
              </a:ext>
            </a:extLst>
          </p:cNvPr>
          <p:cNvSpPr/>
          <p:nvPr/>
        </p:nvSpPr>
        <p:spPr>
          <a:xfrm>
            <a:off x="1505371" y="4580018"/>
            <a:ext cx="9018037" cy="1008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2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회의를 통해 세심한 방향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(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파트분배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DB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구조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설정 미흡</a:t>
            </a:r>
            <a:endParaRPr lang="en-US" altLang="ko-KR" sz="17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비효율적인 코드구조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700" b="1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코드가독성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MVC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 등 활용 미흡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2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7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3467C4-A489-4E60-BC2F-EA8562948E69}"/>
              </a:ext>
            </a:extLst>
          </p:cNvPr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4EBDC"/>
          </a:solidFill>
          <a:ln>
            <a:solidFill>
              <a:srgbClr val="F4E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rgbClr val="FF8731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감사합니다</a:t>
            </a:r>
            <a:endParaRPr lang="en-US" altLang="ko-KR" sz="8800" dirty="0">
              <a:solidFill>
                <a:srgbClr val="FF8731"/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FF8731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궁금한 점은 채팅으로 받겠습니다</a:t>
            </a:r>
            <a:r>
              <a:rPr lang="en-US" altLang="ko-KR" dirty="0">
                <a:solidFill>
                  <a:srgbClr val="FF8731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.</a:t>
            </a:r>
            <a:endParaRPr lang="ko-KR" altLang="en-US" dirty="0">
              <a:solidFill>
                <a:srgbClr val="FF8731"/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  <a:p>
            <a:pPr algn="ctr"/>
            <a:endParaRPr lang="ko-KR" altLang="en-US" dirty="0"/>
          </a:p>
        </p:txBody>
      </p:sp>
      <p:pic>
        <p:nvPicPr>
          <p:cNvPr id="17" name="Picture 2" descr="20년 만에 바뀐 버거킹 - 노트폴리오 매거진">
            <a:extLst>
              <a:ext uri="{FF2B5EF4-FFF2-40B4-BE49-F238E27FC236}">
                <a16:creationId xmlns:a16="http://schemas.microsoft.com/office/drawing/2014/main" id="{49D9243A-77BC-46EE-9073-21BD6CE4A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6" t="66733"/>
          <a:stretch/>
        </p:blipFill>
        <p:spPr bwMode="auto">
          <a:xfrm>
            <a:off x="7786407" y="4318186"/>
            <a:ext cx="3454421" cy="1786814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18" name="Picture 2" descr="20년 만에 바뀐 버거킹 - 노트폴리오 매거진">
            <a:extLst>
              <a:ext uri="{FF2B5EF4-FFF2-40B4-BE49-F238E27FC236}">
                <a16:creationId xmlns:a16="http://schemas.microsoft.com/office/drawing/2014/main" id="{21D221CF-62EB-4AD9-949C-E74007231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6" t="66733" r="33388"/>
          <a:stretch/>
        </p:blipFill>
        <p:spPr bwMode="auto">
          <a:xfrm>
            <a:off x="4319307" y="4327711"/>
            <a:ext cx="3467100" cy="1786814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19" name="Picture 2" descr="20년 만에 바뀐 버거킹 - 노트폴리오 매거진">
            <a:extLst>
              <a:ext uri="{FF2B5EF4-FFF2-40B4-BE49-F238E27FC236}">
                <a16:creationId xmlns:a16="http://schemas.microsoft.com/office/drawing/2014/main" id="{1C06ABD7-7C55-4AC7-8ACF-214980759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7" r="66623"/>
          <a:stretch/>
        </p:blipFill>
        <p:spPr bwMode="auto">
          <a:xfrm>
            <a:off x="837472" y="4337236"/>
            <a:ext cx="3481835" cy="1767763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20" name="Picture 2" descr="20년 만에 바뀐 버거킹 - 노트폴리오 매거진">
            <a:extLst>
              <a:ext uri="{FF2B5EF4-FFF2-40B4-BE49-F238E27FC236}">
                <a16:creationId xmlns:a16="http://schemas.microsoft.com/office/drawing/2014/main" id="{75D0FBFA-482D-40D5-8FC2-2CE02D04A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2" t="33394" r="153" b="33800"/>
          <a:stretch/>
        </p:blipFill>
        <p:spPr bwMode="auto">
          <a:xfrm>
            <a:off x="7776882" y="2575111"/>
            <a:ext cx="3467100" cy="1762125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21" name="Picture 2" descr="20년 만에 바뀐 버거킹 - 노트폴리오 매거진">
            <a:extLst>
              <a:ext uri="{FF2B5EF4-FFF2-40B4-BE49-F238E27FC236}">
                <a16:creationId xmlns:a16="http://schemas.microsoft.com/office/drawing/2014/main" id="{B30EA647-EBBF-4B75-BCEA-DEBE78E97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9" t="33570" r="33388" b="33445"/>
          <a:stretch/>
        </p:blipFill>
        <p:spPr bwMode="auto">
          <a:xfrm>
            <a:off x="4328832" y="2575112"/>
            <a:ext cx="3448050" cy="1771650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22" name="Picture 2" descr="20년 만에 바뀐 버거킹 - 노트폴리오 매거진">
            <a:extLst>
              <a:ext uri="{FF2B5EF4-FFF2-40B4-BE49-F238E27FC236}">
                <a16:creationId xmlns:a16="http://schemas.microsoft.com/office/drawing/2014/main" id="{15C8490A-DD09-483C-BCA4-30AFD349D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1" r="66623" b="33267"/>
          <a:stretch/>
        </p:blipFill>
        <p:spPr bwMode="auto">
          <a:xfrm>
            <a:off x="846997" y="2575110"/>
            <a:ext cx="3481835" cy="1781175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23" name="Picture 2" descr="20년 만에 바뀐 버거킹 - 노트폴리오 매거진">
            <a:extLst>
              <a:ext uri="{FF2B5EF4-FFF2-40B4-BE49-F238E27FC236}">
                <a16:creationId xmlns:a16="http://schemas.microsoft.com/office/drawing/2014/main" id="{D8F98303-45EA-4923-9A24-30CD53E72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4" b="66606"/>
          <a:stretch/>
        </p:blipFill>
        <p:spPr bwMode="auto">
          <a:xfrm>
            <a:off x="7776882" y="791044"/>
            <a:ext cx="3473471" cy="1793592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24" name="Picture 2" descr="20년 만에 바뀐 버거킹 - 노트폴리오 매거진">
            <a:extLst>
              <a:ext uri="{FF2B5EF4-FFF2-40B4-BE49-F238E27FC236}">
                <a16:creationId xmlns:a16="http://schemas.microsoft.com/office/drawing/2014/main" id="{AD3505EB-A603-49E7-BE35-245167F3B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8" t="178" r="33297" b="66783"/>
          <a:stretch/>
        </p:blipFill>
        <p:spPr bwMode="auto">
          <a:xfrm>
            <a:off x="4309782" y="800569"/>
            <a:ext cx="3467100" cy="1774542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  <p:pic>
        <p:nvPicPr>
          <p:cNvPr id="25" name="Picture 2" descr="20년 만에 바뀐 버거킹 - 노트폴리오 매거진">
            <a:extLst>
              <a:ext uri="{FF2B5EF4-FFF2-40B4-BE49-F238E27FC236}">
                <a16:creationId xmlns:a16="http://schemas.microsoft.com/office/drawing/2014/main" id="{A5561A62-818F-4595-BD06-FE37C3A33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66784"/>
          <a:stretch/>
        </p:blipFill>
        <p:spPr bwMode="auto">
          <a:xfrm>
            <a:off x="846997" y="800569"/>
            <a:ext cx="3472310" cy="1784067"/>
          </a:xfrm>
          <a:prstGeom prst="rect">
            <a:avLst/>
          </a:prstGeom>
          <a:pattFill prst="pct5">
            <a:fgClr>
              <a:srgbClr val="FF873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80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5B1EA-70A2-48EF-9C54-E68794EAB74D}"/>
              </a:ext>
            </a:extLst>
          </p:cNvPr>
          <p:cNvGrpSpPr/>
          <p:nvPr/>
        </p:nvGrpSpPr>
        <p:grpSpPr>
          <a:xfrm>
            <a:off x="0" y="-1"/>
            <a:ext cx="12207549" cy="6868075"/>
            <a:chOff x="0" y="-1"/>
            <a:chExt cx="12207549" cy="68680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7AC99-C773-4713-A4AE-A8B3DFB7B55F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A7C808-F872-46AD-A2C3-F29D3574AB12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BB0E93-8504-4958-A6CB-99CDBB144A82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A599AA-71AF-4ED5-8A21-7C73DA85915B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1878564" y="467446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highlight>
                  <a:srgbClr val="D72300"/>
                </a:highligh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BURGERKINGCONTENTS</a:t>
            </a:r>
            <a:endParaRPr lang="ko-KR" altLang="en-US" sz="4000" dirty="0">
              <a:highlight>
                <a:srgbClr val="D72300"/>
              </a:highligh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5174EE-22FE-4724-A892-79719BEB9A1D}"/>
              </a:ext>
            </a:extLst>
          </p:cNvPr>
          <p:cNvGrpSpPr/>
          <p:nvPr/>
        </p:nvGrpSpPr>
        <p:grpSpPr>
          <a:xfrm>
            <a:off x="9662043" y="4150317"/>
            <a:ext cx="2368032" cy="2551977"/>
            <a:chOff x="9662043" y="4150317"/>
            <a:chExt cx="2368032" cy="2551977"/>
          </a:xfrm>
        </p:grpSpPr>
        <p:pic>
          <p:nvPicPr>
            <p:cNvPr id="14" name="Picture 4" descr="Android용 (공식) 버거킹 BURGER KING®KOREA - APK 다운로드">
              <a:extLst>
                <a:ext uri="{FF2B5EF4-FFF2-40B4-BE49-F238E27FC236}">
                  <a16:creationId xmlns:a16="http://schemas.microsoft.com/office/drawing/2014/main" id="{FAD4D876-5E17-421A-84F8-1E7A50BD92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2" t="71902" r="22782" b="80"/>
            <a:stretch/>
          </p:blipFill>
          <p:spPr bwMode="auto">
            <a:xfrm>
              <a:off x="10183197" y="4150317"/>
              <a:ext cx="1846878" cy="2551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F846402-3D9A-4EFD-85FE-763FBAA6053B}"/>
                </a:ext>
              </a:extLst>
            </p:cNvPr>
            <p:cNvSpPr/>
            <p:nvPr/>
          </p:nvSpPr>
          <p:spPr>
            <a:xfrm>
              <a:off x="9662043" y="5227865"/>
              <a:ext cx="1367907" cy="1468210"/>
            </a:xfrm>
            <a:prstGeom prst="roundRect">
              <a:avLst/>
            </a:prstGeom>
            <a:solidFill>
              <a:srgbClr val="F4EBDC"/>
            </a:solidFill>
            <a:ln>
              <a:solidFill>
                <a:srgbClr val="F4EB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C51CB2-CF64-41E3-95C2-36B15D0B328C}"/>
              </a:ext>
            </a:extLst>
          </p:cNvPr>
          <p:cNvGrpSpPr/>
          <p:nvPr/>
        </p:nvGrpSpPr>
        <p:grpSpPr>
          <a:xfrm>
            <a:off x="171449" y="3918873"/>
            <a:ext cx="3093488" cy="2789838"/>
            <a:chOff x="171449" y="3918873"/>
            <a:chExt cx="3093488" cy="2789838"/>
          </a:xfrm>
        </p:grpSpPr>
        <p:pic>
          <p:nvPicPr>
            <p:cNvPr id="12" name="Picture 2" descr="Android용 (공식) 버거킹 BURGER KING®KOREA - APK 다운로드">
              <a:extLst>
                <a:ext uri="{FF2B5EF4-FFF2-40B4-BE49-F238E27FC236}">
                  <a16:creationId xmlns:a16="http://schemas.microsoft.com/office/drawing/2014/main" id="{8CED31E2-C802-4DEF-8097-3652F77905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8571" r="43968" b="136"/>
            <a:stretch/>
          </p:blipFill>
          <p:spPr bwMode="auto">
            <a:xfrm>
              <a:off x="171449" y="3918873"/>
              <a:ext cx="2809875" cy="278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0B5DF6F-1713-4EBB-B6D2-F16C7313167D}"/>
                </a:ext>
              </a:extLst>
            </p:cNvPr>
            <p:cNvSpPr/>
            <p:nvPr/>
          </p:nvSpPr>
          <p:spPr>
            <a:xfrm>
              <a:off x="2070618" y="4170590"/>
              <a:ext cx="1194319" cy="1156996"/>
            </a:xfrm>
            <a:prstGeom prst="roundRect">
              <a:avLst/>
            </a:prstGeom>
            <a:solidFill>
              <a:srgbClr val="F4EBDC"/>
            </a:solidFill>
            <a:ln>
              <a:solidFill>
                <a:srgbClr val="F4EB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246E7D7-0BF0-4677-A251-E12BF54E64CF}"/>
              </a:ext>
            </a:extLst>
          </p:cNvPr>
          <p:cNvGrpSpPr/>
          <p:nvPr/>
        </p:nvGrpSpPr>
        <p:grpSpPr>
          <a:xfrm>
            <a:off x="3252034" y="1980525"/>
            <a:ext cx="5473745" cy="831925"/>
            <a:chOff x="878262" y="3035988"/>
            <a:chExt cx="2564429" cy="831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A8BDE8-53E4-40D1-B913-B4794BEBE852}"/>
                </a:ext>
              </a:extLst>
            </p:cNvPr>
            <p:cNvSpPr/>
            <p:nvPr/>
          </p:nvSpPr>
          <p:spPr>
            <a:xfrm>
              <a:off x="878262" y="3035988"/>
              <a:ext cx="2564429" cy="458826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B8839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01. </a:t>
              </a:r>
              <a:r>
                <a:rPr lang="ko-KR" altLang="en-US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B8839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우리가 계획한 여정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다방구 B" panose="02020503020101020101" pitchFamily="18" charset="-127"/>
                <a:ea typeface="타이포_다방구 B" panose="02020503020101020101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AB9F902-1A08-4FDD-8408-D13F431DA1EC}"/>
                </a:ext>
              </a:extLst>
            </p:cNvPr>
            <p:cNvSpPr/>
            <p:nvPr/>
          </p:nvSpPr>
          <p:spPr>
            <a:xfrm>
              <a:off x="2693973" y="3764613"/>
              <a:ext cx="107899" cy="103300"/>
            </a:xfrm>
            <a:prstGeom prst="roundRect">
              <a:avLst/>
            </a:prstGeom>
            <a:solidFill>
              <a:srgbClr val="F4EBDC"/>
            </a:solidFill>
            <a:ln>
              <a:solidFill>
                <a:srgbClr val="F4EB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95638CA-DB2C-47EE-95BC-6AC9DB8BF28B}"/>
              </a:ext>
            </a:extLst>
          </p:cNvPr>
          <p:cNvGrpSpPr/>
          <p:nvPr/>
        </p:nvGrpSpPr>
        <p:grpSpPr>
          <a:xfrm>
            <a:off x="3217294" y="2892155"/>
            <a:ext cx="5473744" cy="811804"/>
            <a:chOff x="3549505" y="3053061"/>
            <a:chExt cx="2564429" cy="8118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5CB92A-FACF-4650-9EC1-9E7069D127A3}"/>
                </a:ext>
              </a:extLst>
            </p:cNvPr>
            <p:cNvSpPr/>
            <p:nvPr/>
          </p:nvSpPr>
          <p:spPr>
            <a:xfrm>
              <a:off x="3549505" y="3053061"/>
              <a:ext cx="2564429" cy="458826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AA0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02. </a:t>
              </a:r>
              <a:r>
                <a:rPr lang="ko-KR" altLang="en-US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AA0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우리가 생각했던 점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다방구 B" panose="02020503020101020101" pitchFamily="18" charset="-127"/>
                <a:ea typeface="타이포_다방구 B" panose="02020503020101020101" pitchFamily="18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EA9DAC8-E1E0-48BA-8C75-E70F77DF23CB}"/>
                </a:ext>
              </a:extLst>
            </p:cNvPr>
            <p:cNvSpPr/>
            <p:nvPr/>
          </p:nvSpPr>
          <p:spPr>
            <a:xfrm>
              <a:off x="5424981" y="3761565"/>
              <a:ext cx="107899" cy="103300"/>
            </a:xfrm>
            <a:prstGeom prst="roundRect">
              <a:avLst/>
            </a:prstGeom>
            <a:solidFill>
              <a:srgbClr val="F4EBDC"/>
            </a:solidFill>
            <a:ln>
              <a:solidFill>
                <a:srgbClr val="F4EB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B3E9E69-30A0-4944-AA73-B61610741F88}"/>
              </a:ext>
            </a:extLst>
          </p:cNvPr>
          <p:cNvGrpSpPr/>
          <p:nvPr/>
        </p:nvGrpSpPr>
        <p:grpSpPr>
          <a:xfrm>
            <a:off x="3220648" y="3821764"/>
            <a:ext cx="5520824" cy="630859"/>
            <a:chOff x="6291420" y="3234006"/>
            <a:chExt cx="2564429" cy="6308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2EC1E5-C4BE-4101-BB15-BF19E5E5E18D}"/>
                </a:ext>
              </a:extLst>
            </p:cNvPr>
            <p:cNvSpPr/>
            <p:nvPr/>
          </p:nvSpPr>
          <p:spPr>
            <a:xfrm>
              <a:off x="6291420" y="3234006"/>
              <a:ext cx="2564429" cy="458826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7E1C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03. </a:t>
              </a:r>
              <a:r>
                <a:rPr lang="ko-KR" altLang="en-US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7E1C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우리가 </a:t>
              </a:r>
              <a:r>
                <a:rPr lang="ko-KR" altLang="en-US" sz="3600" spc="3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7E1C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해낸것들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다방구 B" panose="02020503020101020101" pitchFamily="18" charset="-127"/>
                <a:ea typeface="타이포_다방구 B" panose="0202050302010102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3E05398-102E-4C33-8143-A8CA9B66D3D4}"/>
                </a:ext>
              </a:extLst>
            </p:cNvPr>
            <p:cNvSpPr/>
            <p:nvPr/>
          </p:nvSpPr>
          <p:spPr>
            <a:xfrm>
              <a:off x="8177325" y="3761565"/>
              <a:ext cx="107899" cy="103300"/>
            </a:xfrm>
            <a:prstGeom prst="roundRect">
              <a:avLst/>
            </a:prstGeom>
            <a:solidFill>
              <a:srgbClr val="F4EBDC"/>
            </a:solidFill>
            <a:ln>
              <a:solidFill>
                <a:srgbClr val="F4EB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CC08-E038-46B4-9541-5D3761B29FC1}"/>
              </a:ext>
            </a:extLst>
          </p:cNvPr>
          <p:cNvGrpSpPr/>
          <p:nvPr/>
        </p:nvGrpSpPr>
        <p:grpSpPr>
          <a:xfrm>
            <a:off x="3236342" y="4665679"/>
            <a:ext cx="5992232" cy="458826"/>
            <a:chOff x="8987640" y="3465190"/>
            <a:chExt cx="2564429" cy="45882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C19C9A-3B9F-4FA3-B164-FCC29AC26AFA}"/>
                </a:ext>
              </a:extLst>
            </p:cNvPr>
            <p:cNvSpPr/>
            <p:nvPr/>
          </p:nvSpPr>
          <p:spPr>
            <a:xfrm>
              <a:off x="8987640" y="3465190"/>
              <a:ext cx="2564429" cy="458826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A310A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04. </a:t>
              </a:r>
              <a:r>
                <a:rPr lang="ko-KR" altLang="en-US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A310A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잘한 점과 못한 점들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다방구 B" panose="02020503020101020101" pitchFamily="18" charset="-127"/>
                <a:ea typeface="타이포_다방구 B" panose="02020503020101020101" pitchFamily="18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942F181-5520-430C-9323-37510F96ACA7}"/>
                </a:ext>
              </a:extLst>
            </p:cNvPr>
            <p:cNvSpPr/>
            <p:nvPr/>
          </p:nvSpPr>
          <p:spPr>
            <a:xfrm>
              <a:off x="10893093" y="3761565"/>
              <a:ext cx="107899" cy="103300"/>
            </a:xfrm>
            <a:prstGeom prst="roundRect">
              <a:avLst/>
            </a:prstGeom>
            <a:solidFill>
              <a:srgbClr val="F4EBDC"/>
            </a:solidFill>
            <a:ln>
              <a:solidFill>
                <a:srgbClr val="F4EB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E8482C79-1200-4156-A5A8-EDCF945B39FE}"/>
              </a:ext>
            </a:extLst>
          </p:cNvPr>
          <p:cNvSpPr txBox="1"/>
          <p:nvPr/>
        </p:nvSpPr>
        <p:spPr>
          <a:xfrm>
            <a:off x="1026898" y="1774876"/>
            <a:ext cx="9750489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목적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통한 데이터 확보 및 편리한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UI&amp;UX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적용한 프로그램 제작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C# window forms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DB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연동하여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저장 및 불러오기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 목표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버거 킹 앱에서 사용되는 주요기능 구현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E2FD71-AB2A-4065-ACBD-1C83CE7DA364}"/>
              </a:ext>
            </a:extLst>
          </p:cNvPr>
          <p:cNvSpPr/>
          <p:nvPr/>
        </p:nvSpPr>
        <p:spPr>
          <a:xfrm>
            <a:off x="1888750" y="4524374"/>
            <a:ext cx="2676525" cy="15335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로그인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가까운 매장 찾기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햄버거 주문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고객 정보 확인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주문 확인   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C80554-3388-41CF-B488-40565F7ADB1B}"/>
              </a:ext>
            </a:extLst>
          </p:cNvPr>
          <p:cNvGrpSpPr/>
          <p:nvPr/>
        </p:nvGrpSpPr>
        <p:grpSpPr>
          <a:xfrm>
            <a:off x="0" y="-1"/>
            <a:ext cx="12207549" cy="6868075"/>
            <a:chOff x="0" y="-1"/>
            <a:chExt cx="12207549" cy="68680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7AC99-C773-4713-A4AE-A8B3DFB7B55F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A7C808-F872-46AD-A2C3-F29D3574AB12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BB0E93-8504-4958-A6CB-99CDBB144A82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A599AA-71AF-4ED5-8A21-7C73DA85915B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solidFill>
              <a:srgbClr val="1B8839"/>
            </a:solidFill>
            <a:ln>
              <a:solidFill>
                <a:srgbClr val="1B8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347838" y="299145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A310A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01. </a:t>
            </a:r>
            <a:r>
              <a:rPr lang="ko-KR" altLang="en-US" sz="4000" dirty="0">
                <a:solidFill>
                  <a:srgbClr val="6A310A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우리가 계획한 여정</a:t>
            </a:r>
            <a:r>
              <a:rPr lang="en-US" altLang="ko-KR" sz="4000" dirty="0">
                <a:solidFill>
                  <a:srgbClr val="6A310A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 </a:t>
            </a:r>
            <a:endParaRPr lang="ko-KR" altLang="en-US" sz="4000" dirty="0">
              <a:solidFill>
                <a:srgbClr val="6A310A"/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2050" name="Picture 2" descr="버거킹 딜리버리 시간 매장별로 정리">
            <a:extLst>
              <a:ext uri="{FF2B5EF4-FFF2-40B4-BE49-F238E27FC236}">
                <a16:creationId xmlns:a16="http://schemas.microsoft.com/office/drawing/2014/main" id="{1E8105B7-6996-455D-99F6-A8A3CA03B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5920" r="5246" b="25622"/>
          <a:stretch/>
        </p:blipFill>
        <p:spPr bwMode="auto">
          <a:xfrm>
            <a:off x="8812306" y="4787153"/>
            <a:ext cx="2845734" cy="1663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69399" y="280726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02.  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우리가 생각했던 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82C79-1200-4156-A5A8-EDCF945B39FE}"/>
              </a:ext>
            </a:extLst>
          </p:cNvPr>
          <p:cNvSpPr txBox="1"/>
          <p:nvPr/>
        </p:nvSpPr>
        <p:spPr>
          <a:xfrm>
            <a:off x="1026898" y="1820596"/>
            <a:ext cx="9750489" cy="350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편리하게 이용할 수 있는 프로그램을 만들어 보자 </a:t>
            </a:r>
            <a:r>
              <a:rPr lang="en-US" altLang="ko-KR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사용자에게 가까운 매장 위치 제공을 위한 지도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직관적이고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앙증맞은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제작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주문확인이 쉽도록 홈화면에 주문 확인서 추가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</a:t>
            </a:r>
            <a:r>
              <a:rPr lang="en-US" altLang="ko-KR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</a:t>
            </a:r>
            <a:r>
              <a:rPr lang="en-US" altLang="ko-KR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메뉴는 </a:t>
            </a:r>
            <a:r>
              <a:rPr lang="en-US" altLang="ko-KR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관리하자 </a:t>
            </a:r>
            <a:r>
              <a:rPr lang="en-US" altLang="ko-KR" dirty="0">
                <a:solidFill>
                  <a:srgbClr val="D723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altLang="ko-KR" b="1" dirty="0">
              <a:solidFill>
                <a:srgbClr val="D723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C#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연동을 통한 데이터 관리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메뉴 테이블 생성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버거킹 딜리버리 시간 매장별로 정리">
            <a:extLst>
              <a:ext uri="{FF2B5EF4-FFF2-40B4-BE49-F238E27FC236}">
                <a16:creationId xmlns:a16="http://schemas.microsoft.com/office/drawing/2014/main" id="{1E8105B7-6996-455D-99F6-A8A3CA03B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5920" r="5246" b="25622"/>
          <a:stretch/>
        </p:blipFill>
        <p:spPr bwMode="auto">
          <a:xfrm>
            <a:off x="8812306" y="4787153"/>
            <a:ext cx="2845734" cy="1663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AA0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5F0C74-227F-4B58-B01A-EBFF37E57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5" y="2307163"/>
            <a:ext cx="10420365" cy="3801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03.  </a:t>
            </a:r>
            <a:r>
              <a:rPr lang="ko-KR" altLang="en-US" sz="4000" dirty="0" err="1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해낸것들</a:t>
            </a:r>
            <a:r>
              <a:rPr lang="en-US" altLang="ko-KR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(1)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</a:t>
            </a:r>
            <a:r>
              <a:rPr lang="en-US" altLang="ko-KR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– C#/SQL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연동</a:t>
            </a:r>
            <a:r>
              <a:rPr lang="en-US" altLang="ko-KR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</a:t>
            </a:r>
            <a:endParaRPr lang="ko-KR" altLang="en-US" sz="4000" dirty="0">
              <a:solidFill>
                <a:srgbClr val="4D2307"/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F5EA93-6B26-411D-AD13-819194DE7E48}"/>
              </a:ext>
            </a:extLst>
          </p:cNvPr>
          <p:cNvSpPr/>
          <p:nvPr/>
        </p:nvSpPr>
        <p:spPr>
          <a:xfrm>
            <a:off x="1338194" y="1355797"/>
            <a:ext cx="9682828" cy="7325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접속 함수를 만들어 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에서 데이터를 가지고 오는 코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드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73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03. </a:t>
            </a:r>
            <a:r>
              <a:rPr lang="ko-KR" altLang="en-US" sz="4000" dirty="0" err="1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해낸것들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(2)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로그인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779E9BE-017B-41B6-93D2-4116D110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8" t="53" r="16187" b="-2111"/>
          <a:stretch/>
        </p:blipFill>
        <p:spPr>
          <a:xfrm>
            <a:off x="272919" y="989514"/>
            <a:ext cx="7487710" cy="545431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49B48E3-8FF7-4E0F-8084-BA13AEAE317B}"/>
              </a:ext>
            </a:extLst>
          </p:cNvPr>
          <p:cNvSpPr/>
          <p:nvPr/>
        </p:nvSpPr>
        <p:spPr>
          <a:xfrm>
            <a:off x="7946359" y="989514"/>
            <a:ext cx="3903276" cy="5331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36000" bIns="36000" rtlCol="0" anchor="ctr"/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사용자가 입력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ID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데이터와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DB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데이터의 일치여부를 확인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로그인에 성공할 경우</a:t>
            </a: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home.SetText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(id)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</a:t>
            </a:r>
            <a:b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id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값 유지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3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03. </a:t>
            </a:r>
            <a:r>
              <a:rPr lang="ko-KR" altLang="en-US" sz="4000" dirty="0" err="1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해낸것들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(3)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– 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햄버거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 주문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839F5F-B78E-4FF5-84F3-CBD7BB23C2CB}"/>
              </a:ext>
            </a:extLst>
          </p:cNvPr>
          <p:cNvSpPr/>
          <p:nvPr/>
        </p:nvSpPr>
        <p:spPr>
          <a:xfrm>
            <a:off x="7560648" y="837409"/>
            <a:ext cx="3903276" cy="55954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사용자가 선택한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고딕 ExtraBold" panose="020D0904000000000000" pitchFamily="50" charset="-127"/>
              </a:rPr>
              <a:t>pictureBox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Name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데이터에서 식별코드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rownum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가져와서</a:t>
            </a:r>
            <a:b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mymenu.rownum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담는다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ko-KR" sz="17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식별코드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rownum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해당하는 데이터를 리스트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menulist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찾고 데이터를 객체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700" b="1" dirty="0" err="1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mymenu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담는다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EE2620-D6F5-4AE7-A09D-C39E2AF74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35" y="913462"/>
            <a:ext cx="6542772" cy="55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03. </a:t>
            </a:r>
            <a:r>
              <a:rPr lang="ko-KR" altLang="en-US" sz="4000" dirty="0" err="1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해낸것들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(4)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– 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주문고객정보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D2307"/>
              </a:solidFill>
              <a:effectLst/>
              <a:uLnTx/>
              <a:uFillTx/>
              <a:latin typeface="타이포_다방구 B" panose="02020503020101020101" pitchFamily="18" charset="-127"/>
              <a:ea typeface="타이포_다방구 B" panose="020205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839F5F-B78E-4FF5-84F3-CBD7BB23C2CB}"/>
              </a:ext>
            </a:extLst>
          </p:cNvPr>
          <p:cNvSpPr/>
          <p:nvPr/>
        </p:nvSpPr>
        <p:spPr>
          <a:xfrm>
            <a:off x="7946825" y="952533"/>
            <a:ext cx="3903276" cy="5424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DB(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고딕 ExtraBold" panose="020D0904000000000000" pitchFamily="50" charset="-127"/>
              </a:rPr>
              <a:t>member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에 접속해서 주문 고객 정보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(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고딕 ExtraBold" panose="020D0904000000000000" pitchFamily="50" charset="-127"/>
              </a:rPr>
              <a:t>name,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고딕 ExtraBold" panose="020D0904000000000000" pitchFamily="50" charset="-127"/>
              </a:rPr>
              <a:t>phone_num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고딕 ExtraBold" panose="020D0904000000000000" pitchFamily="50" charset="-127"/>
              </a:rPr>
              <a:t>, address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를 가져옴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정보로 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속성을 바꿔준다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.(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gunaLabel8.Text, gunaLabel9.Text, gunaLabel10.Text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C8F607-B396-43EE-9F22-918010533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8"/>
          <a:stretch/>
        </p:blipFill>
        <p:spPr>
          <a:xfrm>
            <a:off x="459627" y="952533"/>
            <a:ext cx="7301935" cy="54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C8118C-A3BA-4105-8EBA-7F8EB04132B7}"/>
              </a:ext>
            </a:extLst>
          </p:cNvPr>
          <p:cNvSpPr txBox="1"/>
          <p:nvPr/>
        </p:nvSpPr>
        <p:spPr>
          <a:xfrm>
            <a:off x="272919" y="281628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03. </a:t>
            </a:r>
            <a:r>
              <a:rPr lang="ko-KR" altLang="en-US" sz="4000" dirty="0" err="1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해낸것들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(5)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D2307"/>
                </a:solidFill>
                <a:effectLst/>
                <a:uLnTx/>
                <a:uFillTx/>
                <a:latin typeface="타이포_다방구 B" panose="02020503020101020101" pitchFamily="18" charset="-127"/>
                <a:ea typeface="타이포_다방구 B" panose="02020503020101020101" pitchFamily="18" charset="-127"/>
                <a:cs typeface="+mn-cs"/>
              </a:rPr>
              <a:t>– </a:t>
            </a:r>
            <a:r>
              <a:rPr lang="ko-KR" altLang="en-US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지도 </a:t>
            </a:r>
            <a:r>
              <a:rPr lang="en-US" altLang="ko-KR" sz="4000" dirty="0">
                <a:solidFill>
                  <a:srgbClr val="4D2307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API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D2307"/>
              </a:solidFill>
              <a:effectLst/>
              <a:uLnTx/>
              <a:uFillTx/>
              <a:latin typeface="타이포_다방구 B" panose="02020503020101020101" pitchFamily="18" charset="-127"/>
              <a:ea typeface="타이포_다방구 B" panose="020205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233DE-7B64-462D-926B-4F9AFC327529}"/>
              </a:ext>
            </a:extLst>
          </p:cNvPr>
          <p:cNvGrpSpPr/>
          <p:nvPr/>
        </p:nvGrpSpPr>
        <p:grpSpPr>
          <a:xfrm>
            <a:off x="-6584" y="-8971"/>
            <a:ext cx="12207549" cy="6868075"/>
            <a:chOff x="0" y="-1"/>
            <a:chExt cx="12207549" cy="6868075"/>
          </a:xfrm>
          <a:solidFill>
            <a:srgbClr val="FF873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6B9F1-2836-480B-830F-E5325DE862F7}"/>
                </a:ext>
              </a:extLst>
            </p:cNvPr>
            <p:cNvSpPr/>
            <p:nvPr/>
          </p:nvSpPr>
          <p:spPr>
            <a:xfrm>
              <a:off x="0" y="-1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FEF364-DE8C-4ADE-BDE0-852E6B650E5E}"/>
                </a:ext>
              </a:extLst>
            </p:cNvPr>
            <p:cNvSpPr/>
            <p:nvPr/>
          </p:nvSpPr>
          <p:spPr>
            <a:xfrm>
              <a:off x="12435" y="6702474"/>
              <a:ext cx="12192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DC348-4BA4-4AE6-9642-1DF8E3E2E965}"/>
                </a:ext>
              </a:extLst>
            </p:cNvPr>
            <p:cNvSpPr/>
            <p:nvPr/>
          </p:nvSpPr>
          <p:spPr>
            <a:xfrm rot="5400000">
              <a:off x="-3334851" y="3337202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AA48-11C0-4684-91FC-466E4D6B40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704749" y="3337200"/>
              <a:ext cx="6840000" cy="165600"/>
            </a:xfrm>
            <a:prstGeom prst="rect">
              <a:avLst/>
            </a:prstGeom>
            <a:grpFill/>
            <a:ln>
              <a:solidFill>
                <a:srgbClr val="F2A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839F5F-B78E-4FF5-84F3-CBD7BB23C2CB}"/>
              </a:ext>
            </a:extLst>
          </p:cNvPr>
          <p:cNvSpPr/>
          <p:nvPr/>
        </p:nvSpPr>
        <p:spPr>
          <a:xfrm>
            <a:off x="7946825" y="952533"/>
            <a:ext cx="3903276" cy="5424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카카오 지도 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불러오는 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파일에서 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position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지도 </a:t>
            </a:r>
            <a:r>
              <a:rPr lang="en-US" altLang="ko-KR" sz="1700" b="1" dirty="0">
                <a:solidFill>
                  <a:srgbClr val="002060"/>
                </a:solidFill>
                <a:latin typeface="Consolas" panose="020B0609020204030204" pitchFamily="49" charset="0"/>
                <a:ea typeface="나눔고딕 ExtraBold" panose="020D0904000000000000" pitchFamily="50" charset="-127"/>
              </a:rPr>
              <a:t>marker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좌표를 </a:t>
            </a:r>
            <a:b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설정한다</a:t>
            </a:r>
            <a:r>
              <a:rPr lang="en-US" altLang="ko-KR" sz="17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6BB85-7297-4132-958E-C8CBB25A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1" y="1913416"/>
            <a:ext cx="7244168" cy="35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1770</TotalTime>
  <Words>730</Words>
  <Application>Microsoft Office PowerPoint</Application>
  <PresentationFormat>와이드스크린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Ubuntu</vt:lpstr>
      <vt:lpstr>나눔고딕 ExtraBold</vt:lpstr>
      <vt:lpstr>맑은 고딕</vt:lpstr>
      <vt:lpstr>맑은 고딕</vt:lpstr>
      <vt:lpstr>타이포_다방구 B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 YeJin</dc:creator>
  <cp:lastModifiedBy>dj</cp:lastModifiedBy>
  <cp:revision>16</cp:revision>
  <dcterms:created xsi:type="dcterms:W3CDTF">2022-01-25T13:26:14Z</dcterms:created>
  <dcterms:modified xsi:type="dcterms:W3CDTF">2022-01-28T08:09:52Z</dcterms:modified>
</cp:coreProperties>
</file>