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29548F-ED62-46AA-9702-2D46C00C1A96}">
  <a:tblStyle styleId="{8329548F-ED62-46AA-9702-2D46C00C1A9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AB5172ED-4AF9-4C63-B0C5-61538B4D3C79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rgbClr val="000000"/>
      </a:tcTxStyle>
    </a:seCell>
    <a:swCell>
      <a:tcTxStyle b="on" i="off">
        <a:font>
          <a:latin typeface="Calibri"/>
          <a:ea typeface="Calibri"/>
          <a:cs typeface="Calibri"/>
        </a:font>
        <a:srgbClr val="000000"/>
      </a:tcTx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F81BD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0b18d1b49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10b18d1b49_2_75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0b18d1b49_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10b18d1b49_8_9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0b18d1b49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10b18d1b49_9_2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0b18d1b49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10b18d1b49_2_136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0b18d1b49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10b18d1b49_2_150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0b18d1b49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10b18d1b49_2_155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0b18d1b49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10b18d1b49_2_85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0b18d1b49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10b18d1b49_2_92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0b18d1b49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10b18d1b49_2_105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0b18d1b49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10b18d1b49_2_112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0b18d1b49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10b18d1b49_2_120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0b18d1b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10b18d1b49_0_11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0b18d1b49_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10b18d1b49_9_12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0b18d1b49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10b18d1b49_2_128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�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�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�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Relationship Id="rId6" Type="http://schemas.openxmlformats.org/officeDocument/2006/relationships/image" Target="../media/image18.png"/><Relationship Id="rId7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657143" y="785627"/>
            <a:ext cx="6771277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A팀 도서관리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657143" y="1592282"/>
            <a:ext cx="6771277" cy="4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C# windows Form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57143" y="2365298"/>
            <a:ext cx="3076657" cy="2286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670790" y="2881804"/>
            <a:ext cx="2286053" cy="5078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000"/>
              <a:t>I3 A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 c# 도서관리 프로그램 PPT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전규환  문최희	박재형	손병규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4425" y="1183725"/>
            <a:ext cx="3759568" cy="23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378" y="685900"/>
            <a:ext cx="2035650" cy="353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 txBox="1"/>
          <p:nvPr/>
        </p:nvSpPr>
        <p:spPr>
          <a:xfrm>
            <a:off x="2238095" y="4098520"/>
            <a:ext cx="4628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2257643" y="0"/>
            <a:ext cx="46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 리뷰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2257643" y="318506"/>
            <a:ext cx="4628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rPr>
              <a:t>인기 대출도서 조회(정보나루API) </a:t>
            </a:r>
            <a:r>
              <a:rPr lang="en" sz="900">
                <a:solidFill>
                  <a:srgbClr val="656565"/>
                </a:solidFill>
              </a:rPr>
              <a:t>손병규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75" y="784650"/>
            <a:ext cx="5359951" cy="348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4150" y="685900"/>
            <a:ext cx="2993425" cy="298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3" name="Google Shape;233;p34"/>
          <p:cNvPicPr preferRelativeResize="0"/>
          <p:nvPr/>
        </p:nvPicPr>
        <p:blipFill rotWithShape="1">
          <a:blip r:embed="rId6">
            <a:alphaModFix/>
          </a:blip>
          <a:srcRect b="47079" l="702" r="78438" t="13154"/>
          <a:stretch/>
        </p:blipFill>
        <p:spPr>
          <a:xfrm>
            <a:off x="2139400" y="685900"/>
            <a:ext cx="1385901" cy="16737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4" name="Google Shape;23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374" y="4267724"/>
            <a:ext cx="2292875" cy="506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34"/>
          <p:cNvCxnSpPr/>
          <p:nvPr/>
        </p:nvCxnSpPr>
        <p:spPr>
          <a:xfrm flipH="1" rot="10800000">
            <a:off x="1391950" y="743575"/>
            <a:ext cx="2211900" cy="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34"/>
          <p:cNvSpPr txBox="1"/>
          <p:nvPr/>
        </p:nvSpPr>
        <p:spPr>
          <a:xfrm>
            <a:off x="2445243" y="4192306"/>
            <a:ext cx="462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</a:rPr>
              <a:t>버튼의 이름 값을 이용해 필터가 지정된 값으로 API호출 </a:t>
            </a:r>
            <a:endParaRPr sz="900">
              <a:solidFill>
                <a:srgbClr val="656565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56565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</a:rPr>
              <a:t>리스트로 생성한 PopularityBook클래스에  API에서 받은 값을 넣음</a:t>
            </a:r>
            <a:endParaRPr sz="900">
              <a:solidFill>
                <a:srgbClr val="656565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56565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</a:rPr>
              <a:t>리스트를 dataGridView1에넣어 출력</a:t>
            </a:r>
            <a:endParaRPr sz="900">
              <a:solidFill>
                <a:srgbClr val="65656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/>
        </p:nvSpPr>
        <p:spPr>
          <a:xfrm>
            <a:off x="2238095" y="4744770"/>
            <a:ext cx="4628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2257143" y="455575"/>
            <a:ext cx="46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 리뷰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2257143" y="745856"/>
            <a:ext cx="4628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rPr>
              <a:t>인기 대출도서 조회(정보나루API) </a:t>
            </a:r>
            <a:r>
              <a:rPr lang="en" sz="900">
                <a:solidFill>
                  <a:srgbClr val="656565"/>
                </a:solidFill>
              </a:rPr>
              <a:t>손병규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3911520" y="1642840"/>
            <a:ext cx="4190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038" y="969475"/>
            <a:ext cx="5840073" cy="3680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6"/>
          <p:cNvPicPr preferRelativeResize="0"/>
          <p:nvPr/>
        </p:nvPicPr>
        <p:blipFill rotWithShape="1">
          <a:blip r:embed="rId3">
            <a:alphaModFix/>
          </a:blip>
          <a:srcRect b="22227" l="0" r="66456" t="0"/>
          <a:stretch/>
        </p:blipFill>
        <p:spPr>
          <a:xfrm>
            <a:off x="4047645" y="1066598"/>
            <a:ext cx="1110149" cy="8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 txBox="1"/>
          <p:nvPr/>
        </p:nvSpPr>
        <p:spPr>
          <a:xfrm>
            <a:off x="2238095" y="4744770"/>
            <a:ext cx="4628572" cy="21332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2257143" y="455575"/>
            <a:ext cx="46285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 리뷰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2257143" y="745856"/>
            <a:ext cx="462857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rPr>
              <a:t>도서계수 통계(정보나루API) </a:t>
            </a:r>
            <a:r>
              <a:rPr lang="en" sz="900">
                <a:solidFill>
                  <a:srgbClr val="656565"/>
                </a:solidFill>
              </a:rPr>
              <a:t>전규환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6"/>
          <p:cNvSpPr txBox="1"/>
          <p:nvPr/>
        </p:nvSpPr>
        <p:spPr>
          <a:xfrm>
            <a:off x="3744520" y="2691941"/>
            <a:ext cx="419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</a:rPr>
              <a:t>도서관마다 api를 호출하여 얻은 값을</a:t>
            </a:r>
            <a:endParaRPr sz="900">
              <a:solidFill>
                <a:srgbClr val="65656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5656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</a:rPr>
              <a:t>재가공하여 차트에 출력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5200" y="509475"/>
            <a:ext cx="3089700" cy="21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 rotWithShape="1">
          <a:blip r:embed="rId5">
            <a:alphaModFix/>
          </a:blip>
          <a:srcRect b="8298" l="0" r="24374" t="0"/>
          <a:stretch/>
        </p:blipFill>
        <p:spPr>
          <a:xfrm>
            <a:off x="482625" y="509475"/>
            <a:ext cx="2845850" cy="42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6"/>
          <p:cNvPicPr preferRelativeResize="0"/>
          <p:nvPr/>
        </p:nvPicPr>
        <p:blipFill rotWithShape="1">
          <a:blip r:embed="rId3">
            <a:alphaModFix/>
          </a:blip>
          <a:srcRect b="0" l="0" r="0" t="86653"/>
          <a:stretch/>
        </p:blipFill>
        <p:spPr>
          <a:xfrm>
            <a:off x="434975" y="257419"/>
            <a:ext cx="3309549" cy="1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6"/>
          <p:cNvSpPr txBox="1"/>
          <p:nvPr/>
        </p:nvSpPr>
        <p:spPr>
          <a:xfrm>
            <a:off x="3715895" y="3750066"/>
            <a:ext cx="4190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</a:rPr>
              <a:t>입력받은 값이 숫자가 아닐시 비공개로 인식</a:t>
            </a:r>
            <a:endParaRPr sz="900">
              <a:solidFill>
                <a:srgbClr val="65656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/>
        </p:nvSpPr>
        <p:spPr>
          <a:xfrm>
            <a:off x="2276191" y="4735247"/>
            <a:ext cx="4628572" cy="21332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2257714" y="2114550"/>
            <a:ext cx="4628572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QnA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/>
        </p:nvSpPr>
        <p:spPr>
          <a:xfrm>
            <a:off x="677974" y="1771608"/>
            <a:ext cx="4929062" cy="684803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819875" y="966610"/>
            <a:ext cx="1671429" cy="1828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8"/>
          <p:cNvSpPr txBox="1"/>
          <p:nvPr/>
        </p:nvSpPr>
        <p:spPr>
          <a:xfrm>
            <a:off x="6651847" y="781050"/>
            <a:ext cx="21564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A팀 도서관리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8"/>
          <p:cNvSpPr txBox="1"/>
          <p:nvPr/>
        </p:nvSpPr>
        <p:spPr>
          <a:xfrm>
            <a:off x="2977018" y="4402479"/>
            <a:ext cx="3685714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경북산업직업전문학교 Ai3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657143" y="4079314"/>
            <a:ext cx="2286053" cy="5078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A팀 c# 도서관리 프로그램 PPT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전규환  문최희	박재형	손병규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275" y="1289421"/>
            <a:ext cx="4641725" cy="27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6"/>
          <p:cNvGraphicFramePr/>
          <p:nvPr/>
        </p:nvGraphicFramePr>
        <p:xfrm>
          <a:off x="1502381" y="1309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{8329548F-ED62-46AA-9702-2D46C00C1A96}</a:tableStyleId>
              </a:tblPr>
              <a:tblGrid>
                <a:gridCol w="516925"/>
                <a:gridCol w="5067300"/>
                <a:gridCol w="228600"/>
                <a:gridCol w="190500"/>
                <a:gridCol w="18550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목차를 입력하세요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700"/>
                    </a:p>
                  </a:txBody>
                  <a:tcPr marT="22875" marB="22875" marR="45725" marL="4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개발 기술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4F4F4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700"/>
                    </a:p>
                  </a:txBody>
                  <a:tcPr marT="22875" marB="22875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개발 일정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700"/>
                    </a:p>
                  </a:txBody>
                  <a:tcPr marT="22875" marB="22875" marR="45725" marL="4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코드 리뷰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4F4F4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700"/>
                    </a:p>
                  </a:txBody>
                  <a:tcPr marT="22875" marB="22875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700"/>
                    </a:p>
                  </a:txBody>
                  <a:tcPr marT="22875" marB="22875" marR="45725" marL="4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QnA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4F4F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2875" marB="22875" marR="45725" marL="457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9" name="Google Shape;139;p26"/>
          <p:cNvSpPr txBox="1"/>
          <p:nvPr/>
        </p:nvSpPr>
        <p:spPr>
          <a:xfrm>
            <a:off x="2257143" y="455575"/>
            <a:ext cx="4628571" cy="39999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2257143" y="745856"/>
            <a:ext cx="462857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2238095" y="4744770"/>
            <a:ext cx="4628572" cy="21332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2257143" y="458810"/>
            <a:ext cx="46285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개발기술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2257143" y="745856"/>
            <a:ext cx="462857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개발도구와 사용된 API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2238095" y="4744770"/>
            <a:ext cx="4628572" cy="21332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4953000" y="4342474"/>
            <a:ext cx="272559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도서관 정보나루 API  + 카카오 다음검색 API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8700" y="2534325"/>
            <a:ext cx="2447925" cy="157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7858" y="1030691"/>
            <a:ext cx="3927346" cy="1902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6413" y="1612057"/>
            <a:ext cx="1004888" cy="1004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76413" y="2785324"/>
            <a:ext cx="264795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1894163" y="4319391"/>
            <a:ext cx="272559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+ Github + windows Forms</a:t>
            </a:r>
            <a:endParaRPr sz="700"/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77637" y="1666221"/>
            <a:ext cx="866973" cy="866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/>
        </p:nvSpPr>
        <p:spPr>
          <a:xfrm>
            <a:off x="2238095" y="4744770"/>
            <a:ext cx="4628572" cy="21332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2257143" y="455575"/>
            <a:ext cx="46285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개발일정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2257143" y="745856"/>
            <a:ext cx="4628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역할분배 밎 개발일정입니다.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3" name="Google Shape;163;p28"/>
          <p:cNvGraphicFramePr/>
          <p:nvPr/>
        </p:nvGraphicFramePr>
        <p:xfrm>
          <a:off x="620263" y="1441059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{AB5172ED-4AF9-4C63-B0C5-61538B4D3C79}</a:tableStyleId>
              </a:tblPr>
              <a:tblGrid>
                <a:gridCol w="1092050"/>
                <a:gridCol w="1424425"/>
                <a:gridCol w="382900"/>
                <a:gridCol w="1213175"/>
                <a:gridCol w="604000"/>
                <a:gridCol w="382900"/>
                <a:gridCol w="382900"/>
                <a:gridCol w="456600"/>
                <a:gridCol w="382900"/>
                <a:gridCol w="629175"/>
                <a:gridCol w="415400"/>
                <a:gridCol w="497825"/>
              </a:tblGrid>
              <a:tr h="29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전규환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solidFill>
                      <a:srgbClr val="70A2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프로젝트 기획</a:t>
                      </a:r>
                      <a:endParaRPr sz="500"/>
                    </a:p>
                  </a:txBody>
                  <a:tcPr marT="45725" marB="45725" marR="91450" marL="91450"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도서계수 통계</a:t>
                      </a:r>
                      <a:endParaRPr sz="500"/>
                    </a:p>
                  </a:txBody>
                  <a:tcPr marT="45725" marB="45725" marR="91450" marL="91450">
                    <a:solidFill>
                      <a:srgbClr val="C3D69B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PPT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solidFill>
                      <a:srgbClr val="C4BD97"/>
                    </a:solidFill>
                  </a:tcPr>
                </a:tc>
              </a:tr>
              <a:tr h="29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문최희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solidFill>
                      <a:srgbClr val="70A2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“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solidFill>
                      <a:srgbClr val="FBD4B4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도서 검색</a:t>
                      </a:r>
                      <a:endParaRPr sz="500"/>
                    </a:p>
                  </a:txBody>
                  <a:tcPr marT="45725" marB="45725" marR="91450" marL="91450">
                    <a:solidFill>
                      <a:srgbClr val="FABF8E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코드 수정 병합</a:t>
                      </a:r>
                      <a:endParaRPr sz="500"/>
                    </a:p>
                  </a:txBody>
                  <a:tcPr marT="45725" marB="45725" marR="91450" marL="91450">
                    <a:solidFill>
                      <a:srgbClr val="8CB3E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9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박재형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solidFill>
                      <a:srgbClr val="70A2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“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solidFill>
                      <a:srgbClr val="FBD4B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UI 디자인</a:t>
                      </a:r>
                      <a:endParaRPr sz="500"/>
                    </a:p>
                  </a:txBody>
                  <a:tcPr marT="45725" marB="45725" marR="91450" marL="91450">
                    <a:solidFill>
                      <a:srgbClr val="93B3D7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UI 기능 추가</a:t>
                      </a:r>
                      <a:endParaRPr sz="500"/>
                    </a:p>
                  </a:txBody>
                  <a:tcPr marT="45725" marB="45725" marR="91450" marL="91450">
                    <a:solidFill>
                      <a:srgbClr val="C4BD97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9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손병규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solidFill>
                      <a:srgbClr val="70A2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“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solidFill>
                      <a:srgbClr val="FBD4B4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/>
                        <a:t>인기 대출도서 조회</a:t>
                      </a:r>
                      <a:endParaRPr sz="500"/>
                    </a:p>
                  </a:txBody>
                  <a:tcPr marT="45725" marB="45725" marR="91450" marL="91450">
                    <a:solidFill>
                      <a:srgbClr val="C2D59B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2238095" y="4744770"/>
            <a:ext cx="4628572" cy="21332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4909574" y="1290750"/>
            <a:ext cx="3147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</a:rPr>
              <a:t>마우스가 버튼 위에 있을시 툴팁 표시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2257143" y="455575"/>
            <a:ext cx="46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 리뷰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2257143" y="745856"/>
            <a:ext cx="4628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메인 화면,UI(박재형)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050" y="2048687"/>
            <a:ext cx="3229525" cy="26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750" y="1118312"/>
            <a:ext cx="2964675" cy="742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977724" y="1941675"/>
            <a:ext cx="7188550" cy="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/>
        </p:nvSpPr>
        <p:spPr>
          <a:xfrm>
            <a:off x="5146024" y="2556150"/>
            <a:ext cx="3147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</a:rPr>
              <a:t>버튼을 제외한 영역을 클릭+드래그시 프로그램 이동</a:t>
            </a:r>
            <a:endParaRPr sz="900">
              <a:solidFill>
                <a:srgbClr val="656565"/>
              </a:solidFill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6025" y="2784450"/>
            <a:ext cx="3020250" cy="1916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7" name="Google Shape;17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7793" y="1011851"/>
            <a:ext cx="948482" cy="74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/>
        </p:nvSpPr>
        <p:spPr>
          <a:xfrm>
            <a:off x="2238095" y="4744770"/>
            <a:ext cx="4628572" cy="21332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2257143" y="455575"/>
            <a:ext cx="46285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 리뷰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2247900" y="745856"/>
            <a:ext cx="462857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도서 검색 (카카오 도서 검색 API) 문최희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3405210" y="1189156"/>
            <a:ext cx="23772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</a:rPr>
              <a:t>검색창에 입력이 없을시에 기본글 출력</a:t>
            </a:r>
            <a:endParaRPr sz="900">
              <a:solidFill>
                <a:srgbClr val="65656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</a:rPr>
              <a:t>및 글자를 회색으로 변경</a:t>
            </a:r>
            <a:endParaRPr sz="900">
              <a:solidFill>
                <a:srgbClr val="65656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5656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5656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5656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5656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5656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5656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</a:rPr>
              <a:t>입력시에는 기본글을 지우고</a:t>
            </a:r>
            <a:endParaRPr sz="900">
              <a:solidFill>
                <a:srgbClr val="65656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</a:rPr>
              <a:t>글자를 검정으로 변경 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062" y="3671000"/>
            <a:ext cx="2614650" cy="812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2410" y="3631956"/>
            <a:ext cx="2614636" cy="89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 rotWithShape="1">
          <a:blip r:embed="rId5">
            <a:alphaModFix/>
          </a:blip>
          <a:srcRect b="62197" l="0" r="0" t="0"/>
          <a:stretch/>
        </p:blipFill>
        <p:spPr>
          <a:xfrm>
            <a:off x="487550" y="1858725"/>
            <a:ext cx="2716075" cy="94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 txBox="1"/>
          <p:nvPr/>
        </p:nvSpPr>
        <p:spPr>
          <a:xfrm>
            <a:off x="3245048" y="3315175"/>
            <a:ext cx="2232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</a:rPr>
              <a:t>엔터 누를시 버튼 클릭메서드 실행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30"/>
          <p:cNvCxnSpPr/>
          <p:nvPr/>
        </p:nvCxnSpPr>
        <p:spPr>
          <a:xfrm flipH="1" rot="10800000">
            <a:off x="4657275" y="3775625"/>
            <a:ext cx="13632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1" name="Google Shape;19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558" y="2953613"/>
            <a:ext cx="2521506" cy="186743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6087200" y="2832850"/>
            <a:ext cx="29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  <a:latin typeface="Calibri"/>
                <a:ea typeface="Calibri"/>
                <a:cs typeface="Calibri"/>
                <a:sym typeface="Calibri"/>
              </a:rPr>
              <a:t>버튼 클릭시 books리스트를 생성</a:t>
            </a:r>
            <a:endParaRPr sz="900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  <a:latin typeface="Calibri"/>
                <a:ea typeface="Calibri"/>
                <a:cs typeface="Calibri"/>
                <a:sym typeface="Calibri"/>
              </a:rPr>
              <a:t>리스트에 kakaoApi의 메서드에 textBox1의 값을 넣어 호출</a:t>
            </a:r>
            <a:endParaRPr sz="900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  <a:latin typeface="Calibri"/>
                <a:ea typeface="Calibri"/>
                <a:cs typeface="Calibri"/>
                <a:sym typeface="Calibri"/>
              </a:rPr>
              <a:t>리턴받은 값을 가진books를 dataGridView1에 넣어 출력</a:t>
            </a:r>
            <a:endParaRPr sz="900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 rotWithShape="1">
          <a:blip r:embed="rId5">
            <a:alphaModFix/>
          </a:blip>
          <a:srcRect b="0" l="0" r="0" t="62197"/>
          <a:stretch/>
        </p:blipFill>
        <p:spPr>
          <a:xfrm>
            <a:off x="487550" y="788799"/>
            <a:ext cx="2716075" cy="9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1"/>
          <p:cNvPicPr preferRelativeResize="0"/>
          <p:nvPr/>
        </p:nvPicPr>
        <p:blipFill rotWithShape="1">
          <a:blip r:embed="rId3">
            <a:alphaModFix/>
          </a:blip>
          <a:srcRect b="0" l="0" r="0" t="34460"/>
          <a:stretch/>
        </p:blipFill>
        <p:spPr>
          <a:xfrm>
            <a:off x="331625" y="1287475"/>
            <a:ext cx="7088525" cy="33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/>
        </p:nvSpPr>
        <p:spPr>
          <a:xfrm>
            <a:off x="2238095" y="4744770"/>
            <a:ext cx="4628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2257143" y="455575"/>
            <a:ext cx="46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 리뷰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2247900" y="745856"/>
            <a:ext cx="4628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도서 검색 (카카오 도서 검색 API) 문최희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398078" y="1126450"/>
            <a:ext cx="1503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</a:rPr>
              <a:t>kakaoAPI.Search 메서드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4575" y="3709001"/>
            <a:ext cx="2614650" cy="891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204" name="Google Shape;204;p31"/>
          <p:cNvCxnSpPr/>
          <p:nvPr/>
        </p:nvCxnSpPr>
        <p:spPr>
          <a:xfrm flipH="1" rot="10800000">
            <a:off x="1082200" y="4070838"/>
            <a:ext cx="3842100" cy="4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31"/>
          <p:cNvSpPr txBox="1"/>
          <p:nvPr/>
        </p:nvSpPr>
        <p:spPr>
          <a:xfrm>
            <a:off x="3343872" y="2903625"/>
            <a:ext cx="2838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</a:rPr>
              <a:t> kakaoAPI 에 검색어를 넣어 받은 결과값을</a:t>
            </a:r>
            <a:endParaRPr sz="900">
              <a:solidFill>
                <a:srgbClr val="65656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</a:rPr>
              <a:t>그리드 뷰에 맞게 재가공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/>
        </p:nvSpPr>
        <p:spPr>
          <a:xfrm>
            <a:off x="2238095" y="4744770"/>
            <a:ext cx="4628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2257143" y="455575"/>
            <a:ext cx="46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 리뷰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2247900" y="745856"/>
            <a:ext cx="4628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도서 검색 (카카오 도서 검색 API) 문최희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825" y="954937"/>
            <a:ext cx="5084491" cy="376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/>
        </p:nvSpPr>
        <p:spPr>
          <a:xfrm>
            <a:off x="2238095" y="4744770"/>
            <a:ext cx="4628572" cy="21332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2257143" y="455575"/>
            <a:ext cx="46285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 리뷰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2257143" y="745856"/>
            <a:ext cx="4628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rPr>
              <a:t>인기 대출도서 조회(정보나루API) </a:t>
            </a:r>
            <a:r>
              <a:rPr lang="en" sz="900">
                <a:solidFill>
                  <a:srgbClr val="656565"/>
                </a:solidFill>
              </a:rPr>
              <a:t>손병규</a:t>
            </a:r>
            <a:endParaRPr sz="900">
              <a:solidFill>
                <a:srgbClr val="656565"/>
              </a:solidFill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3911520" y="1642840"/>
            <a:ext cx="4190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587" y="930525"/>
            <a:ext cx="5872820" cy="37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