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EA8"/>
    <a:srgbClr val="00AAAE"/>
    <a:srgbClr val="D1D3D4"/>
    <a:srgbClr val="E1E2E3"/>
    <a:srgbClr val="B285BA"/>
    <a:srgbClr val="C6C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62" y="90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13" d="100"/>
          <a:sy n="113" d="100"/>
        </p:scale>
        <p:origin x="-525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서비스 이용 목적</c:v>
                </c:pt>
              </c:strCache>
            </c:strRef>
          </c:tx>
          <c:explosion val="1"/>
          <c:dPt>
            <c:idx val="0"/>
            <c:bubble3D val="0"/>
            <c:explosion val="0"/>
            <c:spPr>
              <a:solidFill>
                <a:srgbClr val="00AAAE"/>
              </a:solidFill>
              <a:ln w="25400">
                <a:solidFill>
                  <a:prstClr val="white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564E-4011-A82B-3CD6EE9687F0}"/>
              </c:ext>
            </c:extLst>
          </c:dPt>
          <c:dPt>
            <c:idx val="1"/>
            <c:bubble3D val="0"/>
            <c:explosion val="0"/>
            <c:spPr>
              <a:solidFill>
                <a:srgbClr val="745EA8"/>
              </a:solidFill>
              <a:ln w="25400">
                <a:solidFill>
                  <a:prstClr val="white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564E-4011-A82B-3CD6EE9687F0}"/>
              </c:ext>
            </c:extLst>
          </c:dPt>
          <c:dPt>
            <c:idx val="2"/>
            <c:bubble3D val="0"/>
            <c:explosion val="0"/>
            <c:spPr>
              <a:solidFill>
                <a:schemeClr val="tx1">
                  <a:lumMod val="65000"/>
                  <a:lumOff val="35000"/>
                </a:schemeClr>
              </a:solidFill>
              <a:ln w="25400">
                <a:solidFill>
                  <a:prstClr val="white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564E-4011-A82B-3CD6EE9687F0}"/>
              </c:ext>
            </c:extLst>
          </c:dPt>
          <c:dPt>
            <c:idx val="3"/>
            <c:bubble3D val="0"/>
            <c:explosion val="0"/>
            <c:spPr>
              <a:solidFill>
                <a:schemeClr val="bg1">
                  <a:lumMod val="65000"/>
                </a:schemeClr>
              </a:solidFill>
              <a:ln w="2540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564E-4011-A82B-3CD6EE9687F0}"/>
              </c:ext>
            </c:extLst>
          </c:dPt>
          <c:dPt>
            <c:idx val="4"/>
            <c:bubble3D val="0"/>
            <c:explosion val="0"/>
            <c:spPr>
              <a:solidFill>
                <a:srgbClr val="D1D3D4"/>
              </a:solidFill>
              <a:ln w="25400">
                <a:solidFill>
                  <a:prstClr val="white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564E-4011-A82B-3CD6EE9687F0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</c:v>
                </c:pt>
                <c:pt idx="1">
                  <c:v>22</c:v>
                </c:pt>
                <c:pt idx="2">
                  <c:v>13</c:v>
                </c:pt>
                <c:pt idx="3">
                  <c:v>12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64E-4011-A82B-3CD6EE9687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453CD-FC16-49C7-9F30-3F29E0545F27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761A7-0C00-4722-80A3-745DC75507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75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4320000" y="410400"/>
            <a:ext cx="5760000" cy="32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74000" y="6458400"/>
            <a:ext cx="5760000" cy="81853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300"/>
              </a:lnSpc>
              <a:spcBef>
                <a:spcPts val="0"/>
              </a:spcBef>
              <a:buNone/>
              <a:defRPr sz="1350" b="0" spc="-15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118800" y="3711600"/>
            <a:ext cx="7200000" cy="23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500"/>
              </a:lnSpc>
              <a:spcBef>
                <a:spcPts val="0"/>
              </a:spcBef>
              <a:buNone/>
              <a:defRPr sz="18500" b="0" spc="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8000" y="410400"/>
            <a:ext cx="1440000" cy="244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15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0" y="410400"/>
            <a:ext cx="5760000" cy="288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 userDrawn="1"/>
        </p:nvCxnSpPr>
        <p:spPr>
          <a:xfrm rot="5400000">
            <a:off x="-684000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8"/>
          <p:cNvSpPr>
            <a:spLocks noGrp="1"/>
          </p:cNvSpPr>
          <p:nvPr>
            <p:ph type="body" sz="quarter" idx="15" hasCustomPrompt="1"/>
          </p:nvPr>
        </p:nvSpPr>
        <p:spPr>
          <a:xfrm>
            <a:off x="3060684" y="410400"/>
            <a:ext cx="1080000" cy="288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22" name="텍스트 개체 틀 8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9107608" y="4948945"/>
            <a:ext cx="2628000" cy="7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850"/>
              </a:lnSpc>
              <a:spcBef>
                <a:spcPts val="0"/>
              </a:spcBef>
              <a:buNone/>
              <a:defRPr sz="3850" b="0" spc="-150">
                <a:solidFill>
                  <a:srgbClr val="D1D3D4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24" name="타원 23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8000" y="410400"/>
            <a:ext cx="2880000" cy="2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6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0" y="410400"/>
            <a:ext cx="5760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 rot="5400000">
            <a:off x="-684000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4320000" y="864000"/>
            <a:ext cx="5940000" cy="2268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200" b="0" spc="-15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123824" y="3714300"/>
            <a:ext cx="4486275" cy="24120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lnSpc>
                <a:spcPts val="18500"/>
              </a:lnSpc>
              <a:spcBef>
                <a:spcPts val="0"/>
              </a:spcBef>
              <a:buNone/>
              <a:defRPr sz="18500" b="0" spc="-150">
                <a:solidFill>
                  <a:srgbClr val="C6C8CA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5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9107608" y="4939200"/>
            <a:ext cx="2628000" cy="7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850"/>
              </a:lnSpc>
              <a:spcBef>
                <a:spcPts val="0"/>
              </a:spcBef>
              <a:buNone/>
              <a:defRPr sz="3850" b="0" spc="-150">
                <a:solidFill>
                  <a:srgbClr val="D1D3D4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15" name="타원 14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684000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8000" y="410400"/>
            <a:ext cx="2880000" cy="2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27" name="텍스트 개체 틀 8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9107608" y="4939200"/>
            <a:ext cx="2628000" cy="7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850"/>
              </a:lnSpc>
              <a:spcBef>
                <a:spcPts val="0"/>
              </a:spcBef>
              <a:buNone/>
              <a:defRPr sz="3850" b="0" spc="-150">
                <a:solidFill>
                  <a:srgbClr val="D1D3D4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3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123824" y="3714300"/>
            <a:ext cx="4486275" cy="24120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lnSpc>
                <a:spcPts val="18500"/>
              </a:lnSpc>
              <a:spcBef>
                <a:spcPts val="0"/>
              </a:spcBef>
              <a:buNone/>
              <a:defRPr sz="18500" b="0" spc="-150">
                <a:solidFill>
                  <a:srgbClr val="C6C8CA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5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1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0" y="410400"/>
            <a:ext cx="5760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52" r:id="rId4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p03_경과보고서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" y="1111"/>
            <a:ext cx="10692384" cy="7559040"/>
          </a:xfrm>
          <a:prstGeom prst="rect">
            <a:avLst/>
          </a:prstGeom>
        </p:spPr>
      </p:pic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4374000" y="6086902"/>
            <a:ext cx="5916412" cy="1189430"/>
          </a:xfrm>
        </p:spPr>
        <p:txBody>
          <a:bodyPr/>
          <a:lstStyle/>
          <a:p>
            <a:pPr algn="r"/>
            <a:r>
              <a:rPr lang="en-US" altLang="ko-KR" sz="2000" spc="0" dirty="0" smtClean="0"/>
              <a:t>2021.07.21 </a:t>
            </a:r>
            <a:r>
              <a:rPr lang="ko-KR" altLang="en-US" sz="2000" spc="0" dirty="0" smtClean="0"/>
              <a:t>목</a:t>
            </a:r>
            <a:endParaRPr lang="en-US" altLang="ko-KR" sz="2000" spc="0" dirty="0" smtClean="0"/>
          </a:p>
          <a:p>
            <a:pPr algn="r"/>
            <a:r>
              <a:rPr lang="ko-KR" altLang="en-US" sz="2000" spc="0" dirty="0" smtClean="0"/>
              <a:t>김성환</a:t>
            </a:r>
            <a:endParaRPr lang="ko-KR" altLang="en-US" sz="2000" spc="0" dirty="0" smtClean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251198" y="768291"/>
            <a:ext cx="2628008" cy="4909178"/>
          </a:xfrm>
        </p:spPr>
        <p:txBody>
          <a:bodyPr/>
          <a:lstStyle/>
          <a:p>
            <a:r>
              <a:rPr lang="ko-KR" altLang="en-US" dirty="0" smtClean="0"/>
              <a:t>로또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rot="5400000">
            <a:off x="-684000" y="3771937"/>
            <a:ext cx="7128000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pc="0" dirty="0" smtClean="0"/>
              <a:t>2</a:t>
            </a:r>
            <a:r>
              <a:rPr lang="ko-KR" altLang="en-US" spc="0" dirty="0" smtClean="0"/>
              <a:t>차 마케팅</a:t>
            </a:r>
            <a:r>
              <a:rPr lang="en-US" altLang="ko-KR" spc="0" dirty="0" smtClean="0"/>
              <a:t>.</a:t>
            </a:r>
            <a:endParaRPr lang="en-US" altLang="ko-KR" spc="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pc="0" dirty="0" smtClean="0"/>
              <a:t>설치 추가확대 필요</a:t>
            </a:r>
            <a:endParaRPr lang="ko-KR" altLang="en-US" spc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spc="0" dirty="0" smtClean="0">
                <a:solidFill>
                  <a:schemeClr val="tx1"/>
                </a:solidFill>
              </a:rPr>
              <a:t>미 설치 폰 </a:t>
            </a:r>
            <a:r>
              <a:rPr lang="en-US" altLang="ko-KR" spc="0" dirty="0" smtClean="0">
                <a:solidFill>
                  <a:schemeClr val="tx1"/>
                </a:solidFill>
              </a:rPr>
              <a:t>000</a:t>
            </a:r>
            <a:r>
              <a:rPr lang="ko-KR" altLang="en-US" spc="0" dirty="0" smtClean="0">
                <a:solidFill>
                  <a:schemeClr val="tx1"/>
                </a:solidFill>
              </a:rPr>
              <a:t>만대</a:t>
            </a:r>
            <a:r>
              <a:rPr lang="en-US" altLang="ko-KR" spc="0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―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폰 보급 증가추세에 지속적인 대응이 요구됨</a:t>
            </a:r>
            <a:r>
              <a:rPr lang="en-US" altLang="ko-KR" spc="0" dirty="0" smtClean="0">
                <a:solidFill>
                  <a:schemeClr val="tx1"/>
                </a:solidFill>
              </a:rPr>
              <a:t>. </a:t>
            </a:r>
          </a:p>
          <a:p>
            <a:endParaRPr lang="en-US" altLang="ko-KR" spc="0" dirty="0" smtClean="0">
              <a:solidFill>
                <a:schemeClr val="tx1"/>
              </a:solidFill>
            </a:endParaRP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―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하반기 통신사들의 경쟁적인 마케팅 주요 스마트 폰 출시로 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스마트 폰 보급 율 대폭 증가 예상</a:t>
            </a:r>
            <a:r>
              <a:rPr lang="en-US" altLang="ko-KR" spc="0" dirty="0" smtClean="0">
                <a:solidFill>
                  <a:schemeClr val="tx1"/>
                </a:solidFill>
              </a:rPr>
              <a:t>.  </a:t>
            </a:r>
          </a:p>
          <a:p>
            <a:endParaRPr lang="en-US" altLang="ko-KR" spc="0" dirty="0" smtClean="0"/>
          </a:p>
          <a:p>
            <a:r>
              <a:rPr lang="en-US" altLang="ko-KR" spc="0" dirty="0" smtClean="0"/>
              <a:t>.</a:t>
            </a:r>
            <a:endParaRPr lang="ko-KR" altLang="en-US" spc="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E1E2E3"/>
                </a:solidFill>
              </a:rPr>
              <a:t>5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>
          <a:xfrm rot="16200000">
            <a:off x="9093600" y="4942800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confidential</a:t>
            </a:r>
            <a:endParaRPr lang="ko-KR" altLang="en-US" dirty="0"/>
          </a:p>
        </p:txBody>
      </p:sp>
      <p:sp>
        <p:nvSpPr>
          <p:cNvPr id="14" name="텍스트 개체 틀 9"/>
          <p:cNvSpPr txBox="1">
            <a:spLocks/>
          </p:cNvSpPr>
          <p:nvPr/>
        </p:nvSpPr>
        <p:spPr>
          <a:xfrm>
            <a:off x="4359600" y="3394050"/>
            <a:ext cx="5940000" cy="37785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600"/>
              </a:lnSpc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OS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설치율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45EA8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351237" y="4157660"/>
            <a:ext cx="2520000" cy="0"/>
          </a:xfrm>
          <a:prstGeom prst="line">
            <a:avLst/>
          </a:prstGeom>
          <a:ln w="12700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867520" y="4157660"/>
            <a:ext cx="1080000" cy="0"/>
          </a:xfrm>
          <a:prstGeom prst="line">
            <a:avLst/>
          </a:prstGeom>
          <a:ln w="127000">
            <a:solidFill>
              <a:srgbClr val="745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351237" y="5110160"/>
            <a:ext cx="3600000" cy="0"/>
          </a:xfrm>
          <a:prstGeom prst="line">
            <a:avLst/>
          </a:prstGeom>
          <a:ln w="12700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개체 틀 9"/>
          <p:cNvSpPr txBox="1">
            <a:spLocks/>
          </p:cNvSpPr>
          <p:nvPr/>
        </p:nvSpPr>
        <p:spPr>
          <a:xfrm>
            <a:off x="4351237" y="3813158"/>
            <a:ext cx="1041075" cy="37785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600"/>
              </a:lnSpc>
            </a:pPr>
            <a:r>
              <a:rPr lang="en-US" altLang="ko-KR" sz="1800" dirty="0" smtClean="0">
                <a:solidFill>
                  <a:srgbClr val="00AAAE"/>
                </a:solidFill>
                <a:latin typeface="나눔고딕" pitchFamily="50" charset="-127"/>
                <a:ea typeface="나눔고딕" pitchFamily="50" charset="-127"/>
              </a:rPr>
              <a:t>00%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AA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0" name="텍스트 개체 틀 9"/>
          <p:cNvSpPr txBox="1">
            <a:spLocks/>
          </p:cNvSpPr>
          <p:nvPr/>
        </p:nvSpPr>
        <p:spPr>
          <a:xfrm>
            <a:off x="6867520" y="3813157"/>
            <a:ext cx="1041075" cy="37785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600"/>
              </a:lnSpc>
            </a:pPr>
            <a:r>
              <a:rPr lang="en-US" altLang="ko-KR" sz="18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00%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45EA8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1" name="텍스트 개체 틀 9"/>
          <p:cNvSpPr txBox="1">
            <a:spLocks/>
          </p:cNvSpPr>
          <p:nvPr/>
        </p:nvSpPr>
        <p:spPr>
          <a:xfrm>
            <a:off x="4351237" y="4765664"/>
            <a:ext cx="1041075" cy="37785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600"/>
              </a:lnSpc>
            </a:pPr>
            <a:r>
              <a:rPr lang="en-US" altLang="ko-KR" sz="1800" dirty="0" smtClean="0">
                <a:solidFill>
                  <a:srgbClr val="00AAAE"/>
                </a:solidFill>
                <a:latin typeface="나눔고딕" pitchFamily="50" charset="-127"/>
                <a:ea typeface="나눔고딕" pitchFamily="50" charset="-127"/>
              </a:rPr>
              <a:t>00%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AA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pc="0" dirty="0" smtClean="0"/>
              <a:t>2</a:t>
            </a:r>
            <a:r>
              <a:rPr lang="ko-KR" altLang="en-US" spc="0" dirty="0" smtClean="0"/>
              <a:t>차 마케팅</a:t>
            </a:r>
            <a:r>
              <a:rPr lang="en-US" altLang="ko-KR" spc="0" dirty="0" smtClean="0"/>
              <a:t>.</a:t>
            </a:r>
            <a:r>
              <a:rPr lang="ko-KR" altLang="en-US" spc="0" dirty="0" smtClean="0"/>
              <a:t>방향</a:t>
            </a:r>
            <a:r>
              <a:rPr lang="en-US" altLang="ko-KR" spc="0" dirty="0" smtClean="0"/>
              <a:t>.</a:t>
            </a:r>
            <a:endParaRPr lang="ko-KR" altLang="en-US" spc="0" dirty="0"/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6"/>
          </p:nvPr>
        </p:nvSpPr>
        <p:spPr>
          <a:xfrm rot="16200000">
            <a:off x="9093600" y="4942800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confidential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pc="0" dirty="0" smtClean="0"/>
              <a:t>6</a:t>
            </a:r>
            <a:endParaRPr lang="ko-KR" altLang="en-US" dirty="0"/>
          </a:p>
        </p:txBody>
      </p:sp>
      <p:sp>
        <p:nvSpPr>
          <p:cNvPr id="35" name="텍스트 개체 틀 34"/>
          <p:cNvSpPr>
            <a:spLocks noGrp="1"/>
          </p:cNvSpPr>
          <p:nvPr>
            <p:ph type="body" sz="quarter" idx="14"/>
          </p:nvPr>
        </p:nvSpPr>
        <p:spPr>
          <a:xfrm>
            <a:off x="4319999" y="438975"/>
            <a:ext cx="6052725" cy="1751776"/>
          </a:xfrm>
        </p:spPr>
        <p:txBody>
          <a:bodyPr/>
          <a:lstStyle/>
          <a:p>
            <a:r>
              <a:rPr lang="ko-KR" altLang="en-US" spc="0" dirty="0" smtClean="0">
                <a:solidFill>
                  <a:schemeClr val="tx1"/>
                </a:solidFill>
              </a:rPr>
              <a:t>설치확산 주목적으로 한 </a:t>
            </a:r>
            <a:r>
              <a:rPr lang="en-US" altLang="ko-KR" spc="0" dirty="0" smtClean="0">
                <a:solidFill>
                  <a:schemeClr val="tx1"/>
                </a:solidFill>
              </a:rPr>
              <a:t>1</a:t>
            </a:r>
            <a:r>
              <a:rPr lang="ko-KR" altLang="en-US" spc="0" dirty="0" smtClean="0">
                <a:solidFill>
                  <a:schemeClr val="tx1"/>
                </a:solidFill>
              </a:rPr>
              <a:t>차 마케팅에 이어 </a:t>
            </a:r>
            <a:endParaRPr lang="en-US" altLang="ko-KR" spc="0" dirty="0" smtClean="0">
              <a:solidFill>
                <a:schemeClr val="tx1"/>
              </a:solidFill>
            </a:endParaRP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모바일에서 유용하고 필요한 다양한 정보들을 </a:t>
            </a:r>
            <a:endParaRPr lang="en-US" altLang="ko-KR" spc="0" dirty="0" smtClean="0">
              <a:solidFill>
                <a:schemeClr val="tx1"/>
              </a:solidFill>
            </a:endParaRP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지금 바로 알 수 있게 더욱 선명하게 </a:t>
            </a:r>
            <a:endParaRPr lang="en-US" altLang="ko-KR" spc="0" dirty="0" smtClean="0">
              <a:solidFill>
                <a:schemeClr val="tx1"/>
              </a:solidFill>
            </a:endParaRP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포지셔닝하고 실질적인 </a:t>
            </a:r>
            <a:endParaRPr lang="en-US" altLang="ko-KR" spc="0" dirty="0" smtClean="0">
              <a:solidFill>
                <a:schemeClr val="tx1"/>
              </a:solidFill>
            </a:endParaRP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이용을 더욱 활성화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  <a:endParaRPr lang="ko-KR" altLang="en-US" spc="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349750" y="2000806"/>
            <a:ext cx="5346700" cy="32060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더 쓸모가 많아진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필수적인</a:t>
            </a:r>
            <a:endParaRPr lang="ko-KR" altLang="en-US" sz="1200" dirty="0">
              <a:solidFill>
                <a:srgbClr val="745EA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텍스트 개체 틀 34"/>
          <p:cNvSpPr txBox="1">
            <a:spLocks/>
          </p:cNvSpPr>
          <p:nvPr/>
        </p:nvSpPr>
        <p:spPr>
          <a:xfrm>
            <a:off x="4319999" y="2744025"/>
            <a:ext cx="6052725" cy="1046925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2400"/>
              </a:lnSpc>
            </a:pPr>
            <a:r>
              <a:rPr lang="ko-KR" altLang="en-US" dirty="0" smtClean="0">
                <a:latin typeface="나눔명조" pitchFamily="18" charset="-127"/>
                <a:ea typeface="나눔명조" pitchFamily="18" charset="-127"/>
              </a:rPr>
              <a:t>기존의 웹과 이원화된 </a:t>
            </a:r>
          </a:p>
          <a:p>
            <a:pPr lvl="0">
              <a:lnSpc>
                <a:spcPts val="2400"/>
              </a:lnSpc>
            </a:pPr>
            <a:r>
              <a:rPr lang="ko-KR" altLang="en-US" dirty="0" smtClean="0">
                <a:latin typeface="나눔명조" pitchFamily="18" charset="-127"/>
                <a:ea typeface="나눔명조" pitchFamily="18" charset="-127"/>
              </a:rPr>
              <a:t>검색이용 패턴을 더욱 유도</a:t>
            </a:r>
            <a:r>
              <a:rPr lang="en-US" altLang="ko-KR" dirty="0" smtClean="0">
                <a:latin typeface="나눔명조" pitchFamily="18" charset="-127"/>
                <a:ea typeface="나눔명조" pitchFamily="18" charset="-127"/>
              </a:rPr>
              <a:t>.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378325" y="3715306"/>
            <a:ext cx="5346700" cy="32060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강화된 컨텐츠 검색을 소재로 활용</a:t>
            </a:r>
            <a:endParaRPr lang="ko-KR" altLang="en-US" sz="1200" dirty="0">
              <a:solidFill>
                <a:srgbClr val="745EA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텍스트 개체 틀 34"/>
          <p:cNvSpPr txBox="1">
            <a:spLocks/>
          </p:cNvSpPr>
          <p:nvPr/>
        </p:nvSpPr>
        <p:spPr>
          <a:xfrm>
            <a:off x="4319999" y="4668075"/>
            <a:ext cx="6052725" cy="1389825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2400"/>
              </a:lnSpc>
            </a:pPr>
            <a:r>
              <a:rPr lang="en-US" altLang="ko-KR" dirty="0" smtClean="0">
                <a:latin typeface="나눔명조" pitchFamily="18" charset="-127"/>
                <a:ea typeface="나눔명조" pitchFamily="18" charset="-127"/>
              </a:rPr>
              <a:t>1</a:t>
            </a:r>
            <a:r>
              <a:rPr lang="ko-KR" altLang="en-US" dirty="0" smtClean="0">
                <a:latin typeface="나눔명조" pitchFamily="18" charset="-127"/>
                <a:ea typeface="나눔명조" pitchFamily="18" charset="-127"/>
              </a:rPr>
              <a:t>차 마케팅의 대세와 탄력을 </a:t>
            </a:r>
          </a:p>
          <a:p>
            <a:pPr lvl="0">
              <a:lnSpc>
                <a:spcPts val="2400"/>
              </a:lnSpc>
            </a:pPr>
            <a:r>
              <a:rPr lang="ko-KR" altLang="en-US" dirty="0" smtClean="0">
                <a:latin typeface="나눔명조" pitchFamily="18" charset="-127"/>
                <a:ea typeface="나눔명조" pitchFamily="18" charset="-127"/>
              </a:rPr>
              <a:t>이어가면서 업데이트 </a:t>
            </a:r>
            <a:r>
              <a:rPr lang="en-US" altLang="ko-KR" dirty="0" smtClean="0">
                <a:latin typeface="나눔명조" pitchFamily="18" charset="-127"/>
                <a:ea typeface="나눔명조" pitchFamily="18" charset="-127"/>
              </a:rPr>
              <a:t>+ </a:t>
            </a:r>
            <a:r>
              <a:rPr lang="ko-KR" altLang="en-US" dirty="0" smtClean="0">
                <a:latin typeface="나눔명조" pitchFamily="18" charset="-127"/>
                <a:ea typeface="나눔명조" pitchFamily="18" charset="-127"/>
              </a:rPr>
              <a:t>신규설치 확대 </a:t>
            </a:r>
            <a:r>
              <a:rPr lang="en-US" altLang="ko-KR" dirty="0" smtClean="0">
                <a:latin typeface="나눔명조" pitchFamily="18" charset="-127"/>
                <a:ea typeface="나눔명조" pitchFamily="18" charset="-127"/>
              </a:rPr>
              <a:t>+ </a:t>
            </a:r>
          </a:p>
          <a:p>
            <a:pPr lvl="0">
              <a:lnSpc>
                <a:spcPts val="2400"/>
              </a:lnSpc>
            </a:pPr>
            <a:r>
              <a:rPr lang="ko-KR" altLang="en-US" dirty="0" smtClean="0">
                <a:latin typeface="나눔명조" pitchFamily="18" charset="-127"/>
                <a:ea typeface="나눔명조" pitchFamily="18" charset="-127"/>
              </a:rPr>
              <a:t>검색점유율확대</a:t>
            </a:r>
            <a:r>
              <a:rPr lang="en-US" altLang="ko-KR" dirty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dirty="0" smtClean="0">
                <a:latin typeface="나눔명조" pitchFamily="18" charset="-127"/>
                <a:ea typeface="나눔명조" pitchFamily="18" charset="-127"/>
              </a:rPr>
              <a:t>동시 달성을 위해 </a:t>
            </a:r>
          </a:p>
          <a:p>
            <a:pPr lvl="0">
              <a:lnSpc>
                <a:spcPts val="2400"/>
              </a:lnSpc>
            </a:pPr>
            <a:r>
              <a:rPr lang="en-US" altLang="ko-KR" dirty="0" smtClean="0">
                <a:latin typeface="나눔명조" pitchFamily="18" charset="-127"/>
                <a:ea typeface="나눔명조" pitchFamily="18" charset="-127"/>
              </a:rPr>
              <a:t>2</a:t>
            </a:r>
            <a:r>
              <a:rPr lang="ko-KR" altLang="en-US" dirty="0" smtClean="0">
                <a:latin typeface="나눔명조" pitchFamily="18" charset="-127"/>
                <a:ea typeface="나눔명조" pitchFamily="18" charset="-127"/>
              </a:rPr>
              <a:t>차 마케팅 필요</a:t>
            </a:r>
            <a:r>
              <a:rPr lang="en-US" altLang="ko-KR" dirty="0" smtClean="0">
                <a:latin typeface="나눔명조" pitchFamily="18" charset="-127"/>
                <a:ea typeface="나눔명조" pitchFamily="18" charset="-127"/>
              </a:rPr>
              <a:t>.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49750" y="5982256"/>
            <a:ext cx="5346700" cy="32060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지속적인 마케팅 요구됨</a:t>
            </a:r>
            <a:endParaRPr lang="ko-KR" altLang="en-US" sz="1200" dirty="0">
              <a:solidFill>
                <a:srgbClr val="745EA8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p03_경과보고서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" y="1111"/>
            <a:ext cx="10692384" cy="755904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rot="5400000">
            <a:off x="-684000" y="3771937"/>
            <a:ext cx="7128000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3"/>
          <p:cNvSpPr txBox="1">
            <a:spLocks/>
          </p:cNvSpPr>
          <p:nvPr/>
        </p:nvSpPr>
        <p:spPr>
          <a:xfrm>
            <a:off x="4320000" y="432000"/>
            <a:ext cx="5760000" cy="3240000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1043056" rtl="0" eaLnBrk="1" fontAlgn="auto" latinLnBrk="1" hangingPunct="1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마케팅 </a:t>
            </a:r>
          </a:p>
          <a:p>
            <a:pPr marL="0" marR="0" lvl="0" indent="0" algn="l" defTabSz="1043056" rtl="0" eaLnBrk="1" fontAlgn="auto" latinLnBrk="1" hangingPunct="1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경과 보고서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n-cs"/>
            </a:endParaRPr>
          </a:p>
        </p:txBody>
      </p:sp>
      <p:sp>
        <p:nvSpPr>
          <p:cNvPr id="16" name="텍스트 개체 틀 4"/>
          <p:cNvSpPr txBox="1">
            <a:spLocks/>
          </p:cNvSpPr>
          <p:nvPr/>
        </p:nvSpPr>
        <p:spPr>
          <a:xfrm>
            <a:off x="4374000" y="6457800"/>
            <a:ext cx="5760000" cy="818531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1043056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3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2013. 05. 06   </a:t>
            </a:r>
            <a:r>
              <a:rPr kumimoji="0" lang="ko-KR" alt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마케팅</a:t>
            </a:r>
            <a:r>
              <a:rPr kumimoji="0" lang="ko-KR" altLang="en-US" sz="135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 </a:t>
            </a:r>
            <a:r>
              <a:rPr kumimoji="0" lang="en-US" altLang="ko-KR" sz="13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2</a:t>
            </a:r>
            <a:r>
              <a:rPr kumimoji="0" lang="ko-KR" alt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팀</a:t>
            </a:r>
          </a:p>
          <a:p>
            <a:pPr marL="0" marR="0" lvl="0" indent="0" algn="l" defTabSz="1043056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이지스 대리</a:t>
            </a:r>
            <a:endParaRPr kumimoji="0" lang="ko-KR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n-cs"/>
            </a:endParaRPr>
          </a:p>
        </p:txBody>
      </p:sp>
      <p:sp>
        <p:nvSpPr>
          <p:cNvPr id="17" name="텍스트 개체 틀 5"/>
          <p:cNvSpPr txBox="1">
            <a:spLocks/>
          </p:cNvSpPr>
          <p:nvPr/>
        </p:nvSpPr>
        <p:spPr>
          <a:xfrm>
            <a:off x="118800" y="3711600"/>
            <a:ext cx="7200000" cy="2340000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1043056" rtl="0" eaLnBrk="1" fontAlgn="auto" latinLnBrk="1" hangingPunct="1">
              <a:lnSpc>
                <a:spcPts val="18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8500" b="0" i="0" u="none" strike="noStrike" kern="1200" cap="none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2013</a:t>
            </a:r>
            <a:endParaRPr kumimoji="0" lang="ko-KR" altLang="en-US" sz="18500" b="0" i="0" u="none" strike="noStrike" kern="1200" cap="none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n-cs"/>
            </a:endParaRPr>
          </a:p>
        </p:txBody>
      </p:sp>
      <p:sp>
        <p:nvSpPr>
          <p:cNvPr id="8" name="TextBox 9"/>
          <p:cNvSpPr txBox="1"/>
          <p:nvPr/>
        </p:nvSpPr>
        <p:spPr>
          <a:xfrm rot="16200000">
            <a:off x="9410548" y="5895186"/>
            <a:ext cx="208124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7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7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다운받기</a:t>
            </a:r>
            <a:endParaRPr lang="ko-KR" altLang="en-US" sz="7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1098000" y="410400"/>
            <a:ext cx="1440000" cy="2448000"/>
          </a:xfrm>
        </p:spPr>
        <p:txBody>
          <a:bodyPr/>
          <a:lstStyle/>
          <a:p>
            <a:r>
              <a:rPr lang="ko-KR" altLang="en-US" spc="0" dirty="0" smtClean="0"/>
              <a:t>목차</a:t>
            </a:r>
            <a:r>
              <a:rPr lang="en-US" altLang="ko-KR" spc="0" dirty="0" smtClean="0"/>
              <a:t>.</a:t>
            </a:r>
            <a:endParaRPr lang="ko-KR" altLang="en-US" spc="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4320000" y="410400"/>
            <a:ext cx="5760000" cy="2880000"/>
          </a:xfrm>
        </p:spPr>
        <p:txBody>
          <a:bodyPr/>
          <a:lstStyle/>
          <a:p>
            <a:r>
              <a:rPr lang="ko-KR" altLang="en-US" spc="0" dirty="0" smtClean="0"/>
              <a:t>캠페인 프로그램 일정표</a:t>
            </a:r>
            <a:r>
              <a:rPr lang="en-US" altLang="ko-KR" spc="0" dirty="0" smtClean="0"/>
              <a:t>.</a:t>
            </a:r>
          </a:p>
          <a:p>
            <a:r>
              <a:rPr lang="ko-KR" altLang="en-US" spc="0" dirty="0" smtClean="0"/>
              <a:t>캠페인 실행 요약</a:t>
            </a:r>
            <a:r>
              <a:rPr lang="en-US" altLang="ko-KR" spc="0" dirty="0" smtClean="0"/>
              <a:t>.</a:t>
            </a:r>
          </a:p>
          <a:p>
            <a:endParaRPr lang="en-US" altLang="ko-KR" spc="0" dirty="0" smtClean="0"/>
          </a:p>
          <a:p>
            <a:r>
              <a:rPr lang="ko-KR" altLang="en-US" spc="0" dirty="0" smtClean="0"/>
              <a:t>캠페인 실행 현황</a:t>
            </a:r>
            <a:r>
              <a:rPr lang="en-US" altLang="ko-KR" spc="0" dirty="0" smtClean="0"/>
              <a:t>.</a:t>
            </a:r>
          </a:p>
          <a:p>
            <a:r>
              <a:rPr lang="ko-KR" altLang="en-US" spc="0" dirty="0" smtClean="0"/>
              <a:t>캠페인 결과 분석</a:t>
            </a:r>
            <a:r>
              <a:rPr lang="en-US" altLang="ko-KR" spc="0" dirty="0" smtClean="0"/>
              <a:t>.</a:t>
            </a:r>
          </a:p>
          <a:p>
            <a:r>
              <a:rPr lang="en-US" altLang="ko-KR" spc="0" dirty="0" smtClean="0"/>
              <a:t>2</a:t>
            </a:r>
            <a:r>
              <a:rPr lang="ko-KR" altLang="en-US" spc="0" dirty="0" smtClean="0"/>
              <a:t>차 마케팅</a:t>
            </a:r>
            <a:r>
              <a:rPr lang="en-US" altLang="ko-KR" spc="0" dirty="0" smtClean="0"/>
              <a:t>.</a:t>
            </a:r>
          </a:p>
          <a:p>
            <a:r>
              <a:rPr lang="en-US" altLang="ko-KR" spc="0" dirty="0" smtClean="0"/>
              <a:t>2</a:t>
            </a:r>
            <a:r>
              <a:rPr lang="ko-KR" altLang="en-US" spc="0" dirty="0" smtClean="0"/>
              <a:t>차 마케팅 방향</a:t>
            </a:r>
            <a:r>
              <a:rPr lang="en-US" altLang="ko-KR" spc="0" dirty="0" smtClean="0"/>
              <a:t>.</a:t>
            </a:r>
            <a:endParaRPr lang="ko-KR" altLang="en-US" spc="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3060684" y="410400"/>
            <a:ext cx="1080000" cy="2880000"/>
          </a:xfrm>
        </p:spPr>
        <p:txBody>
          <a:bodyPr/>
          <a:lstStyle/>
          <a:p>
            <a:r>
              <a:rPr lang="en-US" altLang="ko-KR" spc="0" dirty="0" smtClean="0"/>
              <a:t>1</a:t>
            </a:r>
          </a:p>
          <a:p>
            <a:r>
              <a:rPr lang="en-US" altLang="ko-KR" spc="0" dirty="0" smtClean="0"/>
              <a:t>2</a:t>
            </a:r>
          </a:p>
          <a:p>
            <a:r>
              <a:rPr lang="en-US" altLang="ko-KR" spc="0" dirty="0" smtClean="0"/>
              <a:t>2-1</a:t>
            </a:r>
          </a:p>
          <a:p>
            <a:r>
              <a:rPr lang="en-US" altLang="ko-KR" spc="0" dirty="0" smtClean="0"/>
              <a:t>3</a:t>
            </a:r>
          </a:p>
          <a:p>
            <a:r>
              <a:rPr lang="en-US" altLang="ko-KR" spc="0" dirty="0" smtClean="0"/>
              <a:t>4</a:t>
            </a:r>
          </a:p>
          <a:p>
            <a:r>
              <a:rPr lang="en-US" altLang="ko-KR" spc="0" dirty="0" smtClean="0"/>
              <a:t>5</a:t>
            </a:r>
          </a:p>
          <a:p>
            <a:r>
              <a:rPr lang="en-US" altLang="ko-KR" spc="0" dirty="0" smtClean="0"/>
              <a:t>6</a:t>
            </a:r>
            <a:endParaRPr lang="ko-KR" altLang="en-US" spc="0" dirty="0"/>
          </a:p>
        </p:txBody>
      </p:sp>
      <p:sp>
        <p:nvSpPr>
          <p:cNvPr id="11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confidential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5814842" y="3668268"/>
          <a:ext cx="1486800" cy="341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8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ko-KR" altLang="en-US" sz="850" dirty="0"/>
                    </a:p>
                  </a:txBody>
                  <a:tcPr marL="0" marR="0" marT="0" marB="0">
                    <a:lnT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8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ko-KR" altLang="en-US" sz="850" dirty="0"/>
                    </a:p>
                  </a:txBody>
                  <a:tcPr marL="0" marR="0" marT="0" marB="0">
                    <a:lnT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8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ko-KR" altLang="en-US" sz="850" dirty="0"/>
                    </a:p>
                  </a:txBody>
                  <a:tcPr marL="0" marR="0" marT="0" marB="0">
                    <a:lnT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8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ko-KR" altLang="en-US" sz="850" dirty="0"/>
                    </a:p>
                  </a:txBody>
                  <a:tcPr marL="0" marR="0" marT="0" marB="0">
                    <a:lnT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8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ko-KR" altLang="en-US" sz="850" dirty="0"/>
                    </a:p>
                  </a:txBody>
                  <a:tcPr marL="0" marR="0" marT="0" marB="0">
                    <a:lnT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8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ko-KR" altLang="en-US" sz="850" dirty="0"/>
                    </a:p>
                  </a:txBody>
                  <a:tcPr marL="0" marR="0" marT="0" marB="0">
                    <a:lnT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7321913" y="3668268"/>
          <a:ext cx="1486800" cy="341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8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ko-KR" altLang="en-US" sz="850" dirty="0"/>
                    </a:p>
                  </a:txBody>
                  <a:tcPr marL="0" marR="0" marT="0" marB="0">
                    <a:lnT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8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ko-KR" altLang="en-US" sz="850" dirty="0"/>
                    </a:p>
                  </a:txBody>
                  <a:tcPr marL="0" marR="0" marT="0" marB="0">
                    <a:lnT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8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ko-KR" altLang="en-US" sz="850" dirty="0"/>
                    </a:p>
                  </a:txBody>
                  <a:tcPr marL="0" marR="0" marT="0" marB="0">
                    <a:lnT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8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ko-KR" altLang="en-US" sz="850" dirty="0"/>
                    </a:p>
                  </a:txBody>
                  <a:tcPr marL="0" marR="0" marT="0" marB="0">
                    <a:lnT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8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ko-KR" altLang="en-US" sz="850" dirty="0"/>
                    </a:p>
                  </a:txBody>
                  <a:tcPr marL="0" marR="0" marT="0" marB="0">
                    <a:lnT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8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ko-KR" altLang="en-US" sz="850" dirty="0"/>
                    </a:p>
                  </a:txBody>
                  <a:tcPr marL="0" marR="0" marT="0" marB="0">
                    <a:lnT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8809470" y="3668268"/>
          <a:ext cx="1486800" cy="341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8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ko-KR" altLang="en-US" sz="850" dirty="0"/>
                    </a:p>
                  </a:txBody>
                  <a:tcPr marL="0" marR="0" marT="0" marB="0">
                    <a:lnT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8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ko-KR" altLang="en-US" sz="850" dirty="0"/>
                    </a:p>
                  </a:txBody>
                  <a:tcPr marL="0" marR="0" marT="0" marB="0">
                    <a:lnT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8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ko-KR" altLang="en-US" sz="850" dirty="0"/>
                    </a:p>
                  </a:txBody>
                  <a:tcPr marL="0" marR="0" marT="0" marB="0">
                    <a:lnT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8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ko-KR" altLang="en-US" sz="850" dirty="0"/>
                    </a:p>
                  </a:txBody>
                  <a:tcPr marL="0" marR="0" marT="0" marB="0">
                    <a:lnT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8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ko-KR" altLang="en-US" sz="850" dirty="0"/>
                    </a:p>
                  </a:txBody>
                  <a:tcPr marL="0" marR="0" marT="0" marB="0">
                    <a:lnT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8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ko-KR" altLang="en-US" sz="850" dirty="0"/>
                    </a:p>
                  </a:txBody>
                  <a:tcPr marL="0" marR="0" marT="0" marB="0">
                    <a:lnT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7334362" y="4238626"/>
            <a:ext cx="2970000" cy="565200"/>
          </a:xfrm>
          <a:prstGeom prst="rect">
            <a:avLst/>
          </a:prstGeom>
          <a:solidFill>
            <a:srgbClr val="00A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ko-KR" altLang="en-US" sz="950" dirty="0" smtClean="0">
                <a:latin typeface="나눔명조" pitchFamily="18" charset="-127"/>
                <a:ea typeface="나눔명조" pitchFamily="18" charset="-127"/>
              </a:rPr>
              <a:t>집행 중 </a:t>
            </a:r>
            <a:r>
              <a:rPr lang="en-US" altLang="ko-KR" sz="950" dirty="0" smtClean="0">
                <a:latin typeface="나눔명조" pitchFamily="18" charset="-127"/>
                <a:ea typeface="나눔명조" pitchFamily="18" charset="-127"/>
              </a:rPr>
              <a:t>/ </a:t>
            </a:r>
            <a:r>
              <a:rPr lang="ko-KR" altLang="en-US" sz="950" dirty="0" smtClean="0">
                <a:latin typeface="나눔명조" pitchFamily="18" charset="-127"/>
                <a:ea typeface="나눔명조" pitchFamily="18" charset="-127"/>
              </a:rPr>
              <a:t>서울시내 </a:t>
            </a:r>
            <a:r>
              <a:rPr lang="en-US" altLang="ko-KR" sz="950" dirty="0" smtClean="0">
                <a:latin typeface="나눔명조" pitchFamily="18" charset="-127"/>
                <a:ea typeface="나눔명조" pitchFamily="18" charset="-127"/>
              </a:rPr>
              <a:t>00</a:t>
            </a:r>
            <a:r>
              <a:rPr lang="ko-KR" altLang="en-US" sz="950" dirty="0" smtClean="0">
                <a:latin typeface="나눔명조" pitchFamily="18" charset="-127"/>
                <a:ea typeface="나눔명조" pitchFamily="18" charset="-127"/>
              </a:rPr>
              <a:t>개 </a:t>
            </a:r>
          </a:p>
          <a:p>
            <a:pPr algn="ctr">
              <a:lnSpc>
                <a:spcPts val="1200"/>
              </a:lnSpc>
            </a:pPr>
            <a:r>
              <a:rPr lang="ko-KR" altLang="en-US" sz="950" dirty="0" smtClean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950" dirty="0" smtClean="0">
                <a:latin typeface="나눔명조" pitchFamily="18" charset="-127"/>
                <a:ea typeface="나눔명조" pitchFamily="18" charset="-127"/>
              </a:rPr>
              <a:t>(0/0~0/00 )</a:t>
            </a:r>
            <a:endParaRPr lang="ko-KR" altLang="en-US" sz="950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817562" y="4805359"/>
            <a:ext cx="1486800" cy="568800"/>
          </a:xfrm>
          <a:prstGeom prst="rect">
            <a:avLst/>
          </a:prstGeom>
          <a:solidFill>
            <a:srgbClr val="00A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ko-KR" altLang="en-US" sz="950" dirty="0" smtClean="0">
                <a:latin typeface="나눔명조" pitchFamily="18" charset="-127"/>
                <a:ea typeface="나눔명조" pitchFamily="18" charset="-127"/>
              </a:rPr>
              <a:t>집행 중</a:t>
            </a:r>
            <a:r>
              <a:rPr lang="en-US" altLang="ko-KR" sz="950" dirty="0" smtClean="0"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950" dirty="0" smtClean="0">
                <a:latin typeface="나눔명조" pitchFamily="18" charset="-127"/>
                <a:ea typeface="나눔명조" pitchFamily="18" charset="-127"/>
              </a:rPr>
              <a:t>서울시내 </a:t>
            </a:r>
            <a:r>
              <a:rPr lang="en-US" altLang="ko-KR" sz="950" dirty="0" smtClean="0">
                <a:latin typeface="나눔명조" pitchFamily="18" charset="-127"/>
                <a:ea typeface="나눔명조" pitchFamily="18" charset="-127"/>
              </a:rPr>
              <a:t>00</a:t>
            </a:r>
            <a:r>
              <a:rPr lang="ko-KR" altLang="en-US" sz="950" dirty="0" smtClean="0">
                <a:latin typeface="나눔명조" pitchFamily="18" charset="-127"/>
                <a:ea typeface="나눔명조" pitchFamily="18" charset="-127"/>
              </a:rPr>
              <a:t>개 </a:t>
            </a:r>
          </a:p>
          <a:p>
            <a:pPr algn="ctr">
              <a:lnSpc>
                <a:spcPts val="1200"/>
              </a:lnSpc>
            </a:pPr>
            <a:r>
              <a:rPr lang="ko-KR" altLang="en-US" sz="950" dirty="0" smtClean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950" dirty="0" smtClean="0">
                <a:latin typeface="나눔명조" pitchFamily="18" charset="-127"/>
                <a:ea typeface="나눔명조" pitchFamily="18" charset="-127"/>
              </a:rPr>
              <a:t>00</a:t>
            </a:r>
            <a:r>
              <a:rPr lang="ko-KR" altLang="en-US" sz="950" dirty="0" smtClean="0">
                <a:latin typeface="나눔명조" pitchFamily="18" charset="-127"/>
                <a:ea typeface="나눔명조" pitchFamily="18" charset="-127"/>
              </a:rPr>
              <a:t>개 지면 </a:t>
            </a:r>
          </a:p>
          <a:p>
            <a:pPr algn="ctr">
              <a:lnSpc>
                <a:spcPts val="1200"/>
              </a:lnSpc>
            </a:pPr>
            <a:r>
              <a:rPr lang="en-US" altLang="ko-KR" sz="950" dirty="0" smtClean="0">
                <a:latin typeface="나눔명조" pitchFamily="18" charset="-127"/>
                <a:ea typeface="나눔명조" pitchFamily="18" charset="-127"/>
              </a:rPr>
              <a:t>( 0/0~00 )</a:t>
            </a:r>
            <a:endParaRPr lang="ko-KR" altLang="en-US" sz="950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34362" y="5948364"/>
            <a:ext cx="2970000" cy="565200"/>
          </a:xfrm>
          <a:prstGeom prst="rect">
            <a:avLst/>
          </a:prstGeom>
          <a:solidFill>
            <a:srgbClr val="00A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ko-KR" altLang="en-US" sz="950" dirty="0" smtClean="0">
                <a:latin typeface="나눔명조" pitchFamily="18" charset="-127"/>
                <a:ea typeface="나눔명조" pitchFamily="18" charset="-127"/>
              </a:rPr>
              <a:t>집행 중</a:t>
            </a:r>
          </a:p>
          <a:p>
            <a:pPr algn="ctr">
              <a:lnSpc>
                <a:spcPts val="1200"/>
              </a:lnSpc>
            </a:pPr>
            <a:r>
              <a:rPr lang="ko-KR" altLang="en-US" sz="950" dirty="0" smtClean="0">
                <a:latin typeface="나눔명조" pitchFamily="18" charset="-127"/>
                <a:ea typeface="나눔명조" pitchFamily="18" charset="-127"/>
              </a:rPr>
              <a:t> 첫 곡 이벤트 </a:t>
            </a:r>
            <a:r>
              <a:rPr lang="en-US" altLang="ko-KR" sz="950" dirty="0" smtClean="0">
                <a:latin typeface="나눔명조" pitchFamily="18" charset="-127"/>
                <a:ea typeface="나눔명조" pitchFamily="18" charset="-127"/>
              </a:rPr>
              <a:t>( 0/00~0/00)</a:t>
            </a:r>
            <a:endParaRPr lang="ko-KR" altLang="en-US" sz="950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17562" y="6521794"/>
            <a:ext cx="1486800" cy="568800"/>
          </a:xfrm>
          <a:prstGeom prst="rect">
            <a:avLst/>
          </a:prstGeom>
          <a:solidFill>
            <a:srgbClr val="C6C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ko-KR" altLang="en-US" sz="950" dirty="0" smtClean="0">
                <a:latin typeface="나눔명조" pitchFamily="18" charset="-127"/>
                <a:ea typeface="나눔명조" pitchFamily="18" charset="-127"/>
              </a:rPr>
              <a:t>집행 예정</a:t>
            </a:r>
          </a:p>
          <a:p>
            <a:pPr algn="ctr">
              <a:lnSpc>
                <a:spcPts val="1200"/>
              </a:lnSpc>
            </a:pPr>
            <a:r>
              <a:rPr lang="en-US" altLang="ko-KR" sz="950" dirty="0" smtClean="0">
                <a:latin typeface="나눔명조" pitchFamily="18" charset="-127"/>
                <a:ea typeface="나눔명조" pitchFamily="18" charset="-127"/>
              </a:rPr>
              <a:t>( 0/00~0/00 )</a:t>
            </a:r>
            <a:endParaRPr lang="ko-KR" altLang="en-US" sz="950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1098000" y="410400"/>
            <a:ext cx="2880000" cy="2520000"/>
          </a:xfrm>
        </p:spPr>
        <p:txBody>
          <a:bodyPr/>
          <a:lstStyle/>
          <a:p>
            <a:r>
              <a:rPr lang="ko-KR" altLang="en-US" spc="0" dirty="0" smtClean="0"/>
              <a:t>캠페인</a:t>
            </a:r>
            <a:r>
              <a:rPr lang="en-US" altLang="ko-KR" spc="0" dirty="0" smtClean="0"/>
              <a:t>.</a:t>
            </a:r>
          </a:p>
          <a:p>
            <a:r>
              <a:rPr lang="ko-KR" altLang="en-US" spc="0" dirty="0" smtClean="0"/>
              <a:t>프로그램</a:t>
            </a:r>
            <a:r>
              <a:rPr lang="en-US" altLang="ko-KR" spc="0" dirty="0" smtClean="0"/>
              <a:t>. </a:t>
            </a:r>
          </a:p>
          <a:p>
            <a:endParaRPr lang="en-US" altLang="ko-KR" spc="0" dirty="0" smtClean="0"/>
          </a:p>
          <a:p>
            <a:r>
              <a:rPr lang="ko-KR" altLang="en-US" spc="0" dirty="0" smtClean="0"/>
              <a:t>일정표</a:t>
            </a:r>
            <a:r>
              <a:rPr lang="en-US" altLang="ko-KR" spc="0" dirty="0" smtClean="0"/>
              <a:t>.</a:t>
            </a:r>
            <a:endParaRPr lang="ko-KR" altLang="en-US" spc="0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4320000" y="432319"/>
            <a:ext cx="5760000" cy="468000"/>
          </a:xfrm>
        </p:spPr>
        <p:txBody>
          <a:bodyPr/>
          <a:lstStyle/>
          <a:p>
            <a:r>
              <a:rPr lang="ko-KR" altLang="en-US" spc="0" dirty="0" smtClean="0"/>
              <a:t>집행완료 프로그램</a:t>
            </a:r>
            <a:endParaRPr lang="ko-KR" altLang="en-US" spc="0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7"/>
          </p:nvPr>
        </p:nvSpPr>
        <p:spPr>
          <a:xfrm>
            <a:off x="4320000" y="863130"/>
            <a:ext cx="5940000" cy="2268000"/>
          </a:xfrm>
        </p:spPr>
        <p:txBody>
          <a:bodyPr/>
          <a:lstStyle/>
          <a:p>
            <a:r>
              <a:rPr lang="en-US" altLang="ko-KR" spc="0" dirty="0" smtClean="0"/>
              <a:t>TV-CM </a:t>
            </a:r>
            <a:r>
              <a:rPr lang="ko-KR" altLang="en-US" spc="0" dirty="0" smtClean="0"/>
              <a:t>집행 완료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00</a:t>
            </a:r>
            <a:r>
              <a:rPr lang="ko-KR" altLang="en-US" spc="0" dirty="0" smtClean="0">
                <a:solidFill>
                  <a:schemeClr val="tx1"/>
                </a:solidFill>
              </a:rPr>
              <a:t>일간 총 </a:t>
            </a:r>
            <a:r>
              <a:rPr lang="en-US" altLang="ko-KR" spc="0" dirty="0" smtClean="0">
                <a:solidFill>
                  <a:schemeClr val="tx1"/>
                </a:solidFill>
              </a:rPr>
              <a:t>0</a:t>
            </a:r>
            <a:r>
              <a:rPr lang="ko-KR" altLang="en-US" spc="0" dirty="0" smtClean="0">
                <a:solidFill>
                  <a:schemeClr val="tx1"/>
                </a:solidFill>
              </a:rPr>
              <a:t>편 소재 집행</a:t>
            </a:r>
            <a:r>
              <a:rPr lang="en-US" altLang="ko-KR" spc="0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(</a:t>
            </a:r>
            <a:r>
              <a:rPr lang="ko-KR" altLang="en-US" spc="0" dirty="0" smtClean="0">
                <a:solidFill>
                  <a:schemeClr val="tx1"/>
                </a:solidFill>
              </a:rPr>
              <a:t>음악검색 </a:t>
            </a:r>
            <a:r>
              <a:rPr lang="en-US" altLang="ko-KR" spc="0" dirty="0" smtClean="0">
                <a:solidFill>
                  <a:schemeClr val="tx1"/>
                </a:solidFill>
              </a:rPr>
              <a:t>0</a:t>
            </a:r>
            <a:r>
              <a:rPr lang="ko-KR" altLang="en-US" spc="0" dirty="0" smtClean="0">
                <a:solidFill>
                  <a:schemeClr val="tx1"/>
                </a:solidFill>
              </a:rPr>
              <a:t>편</a:t>
            </a:r>
            <a:r>
              <a:rPr lang="en-US" altLang="ko-KR" spc="0" dirty="0" smtClean="0">
                <a:solidFill>
                  <a:schemeClr val="tx1"/>
                </a:solidFill>
              </a:rPr>
              <a:t>, </a:t>
            </a:r>
            <a:r>
              <a:rPr lang="ko-KR" altLang="en-US" spc="0" dirty="0" smtClean="0">
                <a:solidFill>
                  <a:schemeClr val="tx1"/>
                </a:solidFill>
              </a:rPr>
              <a:t>일본어검색 </a:t>
            </a:r>
            <a:r>
              <a:rPr lang="en-US" altLang="ko-KR" spc="0" dirty="0" smtClean="0">
                <a:solidFill>
                  <a:schemeClr val="tx1"/>
                </a:solidFill>
              </a:rPr>
              <a:t>0</a:t>
            </a:r>
            <a:r>
              <a:rPr lang="ko-KR" altLang="en-US" spc="0" dirty="0" smtClean="0">
                <a:solidFill>
                  <a:schemeClr val="tx1"/>
                </a:solidFill>
              </a:rPr>
              <a:t>편</a:t>
            </a:r>
            <a:r>
              <a:rPr lang="en-US" altLang="ko-KR" spc="0" dirty="0" smtClean="0">
                <a:solidFill>
                  <a:schemeClr val="tx1"/>
                </a:solidFill>
              </a:rPr>
              <a:t>, </a:t>
            </a:r>
            <a:r>
              <a:rPr lang="ko-KR" altLang="en-US" spc="0" dirty="0" smtClean="0">
                <a:solidFill>
                  <a:schemeClr val="tx1"/>
                </a:solidFill>
              </a:rPr>
              <a:t>음성검색 </a:t>
            </a:r>
            <a:r>
              <a:rPr lang="en-US" altLang="ko-KR" spc="0" dirty="0" smtClean="0">
                <a:solidFill>
                  <a:schemeClr val="tx1"/>
                </a:solidFill>
              </a:rPr>
              <a:t>0</a:t>
            </a:r>
            <a:r>
              <a:rPr lang="ko-KR" altLang="en-US" spc="0" dirty="0" smtClean="0">
                <a:solidFill>
                  <a:schemeClr val="tx1"/>
                </a:solidFill>
              </a:rPr>
              <a:t>편</a:t>
            </a:r>
            <a:r>
              <a:rPr lang="en-US" altLang="ko-KR" spc="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pc="0" dirty="0" smtClean="0"/>
          </a:p>
          <a:p>
            <a:r>
              <a:rPr lang="ko-KR" altLang="en-US" spc="0" dirty="0" smtClean="0"/>
              <a:t>옥외광고 </a:t>
            </a:r>
            <a:r>
              <a:rPr lang="en-US" altLang="ko-KR" spc="0" dirty="0" smtClean="0"/>
              <a:t>/ </a:t>
            </a:r>
            <a:r>
              <a:rPr lang="ko-KR" altLang="en-US" spc="0" dirty="0" smtClean="0"/>
              <a:t>라디오</a:t>
            </a:r>
            <a:r>
              <a:rPr lang="en-US" altLang="ko-KR" spc="0" dirty="0" smtClean="0"/>
              <a:t>PPL </a:t>
            </a:r>
            <a:r>
              <a:rPr lang="ko-KR" altLang="en-US" spc="0" dirty="0" smtClean="0"/>
              <a:t>집행 중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○지하철 스크린도어 </a:t>
            </a:r>
            <a:r>
              <a:rPr lang="en-US" altLang="ko-KR" spc="0" dirty="0" smtClean="0">
                <a:solidFill>
                  <a:schemeClr val="tx1"/>
                </a:solidFill>
              </a:rPr>
              <a:t>0</a:t>
            </a:r>
            <a:r>
              <a:rPr lang="ko-KR" altLang="en-US" spc="0" dirty="0" smtClean="0">
                <a:solidFill>
                  <a:schemeClr val="tx1"/>
                </a:solidFill>
              </a:rPr>
              <a:t>개월 차 집행 중</a:t>
            </a:r>
            <a:r>
              <a:rPr lang="en-US" altLang="ko-KR" spc="0" dirty="0" smtClean="0">
                <a:solidFill>
                  <a:schemeClr val="tx1"/>
                </a:solidFill>
              </a:rPr>
              <a:t>, 0/0</a:t>
            </a:r>
            <a:r>
              <a:rPr lang="ko-KR" altLang="en-US" spc="0" dirty="0" smtClean="0">
                <a:solidFill>
                  <a:schemeClr val="tx1"/>
                </a:solidFill>
              </a:rPr>
              <a:t>부터 버스 </a:t>
            </a:r>
            <a:r>
              <a:rPr lang="ko-KR" altLang="en-US" spc="0" dirty="0" err="1" smtClean="0">
                <a:solidFill>
                  <a:schemeClr val="tx1"/>
                </a:solidFill>
              </a:rPr>
              <a:t>쉘터</a:t>
            </a:r>
            <a:r>
              <a:rPr lang="ko-KR" altLang="en-US" spc="0" dirty="0" smtClean="0">
                <a:solidFill>
                  <a:schemeClr val="tx1"/>
                </a:solidFill>
              </a:rPr>
              <a:t> 추가 집행 중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○</a:t>
            </a:r>
            <a:r>
              <a:rPr lang="ko-KR" altLang="en-US" spc="0" dirty="0" smtClean="0">
                <a:solidFill>
                  <a:schemeClr val="tx1"/>
                </a:solidFill>
              </a:rPr>
              <a:t>라디오 ‘첫 곡 맞추기 이벤트’ 집행 중</a:t>
            </a:r>
            <a:r>
              <a:rPr lang="en-US" altLang="ko-KR" spc="0" dirty="0" smtClean="0">
                <a:solidFill>
                  <a:schemeClr val="tx1"/>
                </a:solidFill>
              </a:rPr>
              <a:t>. (</a:t>
            </a:r>
            <a:r>
              <a:rPr lang="ko-KR" altLang="en-US" spc="0" dirty="0" smtClean="0">
                <a:solidFill>
                  <a:schemeClr val="tx1"/>
                </a:solidFill>
              </a:rPr>
              <a:t>주</a:t>
            </a:r>
            <a:r>
              <a:rPr lang="en-US" altLang="ko-KR" spc="0" dirty="0" smtClean="0">
                <a:solidFill>
                  <a:schemeClr val="tx1"/>
                </a:solidFill>
              </a:rPr>
              <a:t>0</a:t>
            </a:r>
            <a:r>
              <a:rPr lang="ko-KR" altLang="en-US" spc="0" dirty="0" smtClean="0">
                <a:solidFill>
                  <a:schemeClr val="tx1"/>
                </a:solidFill>
              </a:rPr>
              <a:t>회</a:t>
            </a:r>
            <a:r>
              <a:rPr lang="en-US" altLang="ko-KR" spc="0" dirty="0" smtClean="0">
                <a:solidFill>
                  <a:schemeClr val="tx1"/>
                </a:solidFill>
              </a:rPr>
              <a:t>)  </a:t>
            </a:r>
          </a:p>
          <a:p>
            <a:endParaRPr lang="en-US" altLang="ko-KR" spc="0" dirty="0" smtClean="0"/>
          </a:p>
          <a:p>
            <a:r>
              <a:rPr lang="ko-KR" altLang="en-US" spc="0" dirty="0" smtClean="0"/>
              <a:t>체험 존 집행 예정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0/00~00 </a:t>
            </a:r>
            <a:r>
              <a:rPr lang="ko-KR" altLang="en-US" spc="0" dirty="0" smtClean="0">
                <a:solidFill>
                  <a:schemeClr val="tx1"/>
                </a:solidFill>
              </a:rPr>
              <a:t>일정으로 극장 앞 집행</a:t>
            </a:r>
            <a:r>
              <a:rPr lang="en-US" altLang="ko-KR" spc="0" dirty="0" smtClean="0">
                <a:solidFill>
                  <a:schemeClr val="tx1"/>
                </a:solidFill>
              </a:rPr>
              <a:t>. </a:t>
            </a:r>
          </a:p>
          <a:p>
            <a:endParaRPr lang="ko-KR" altLang="en-US" spc="0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710610"/>
            <a:ext cx="1620000" cy="24120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E1E2E3"/>
                </a:solidFill>
              </a:rPr>
              <a:t>1</a:t>
            </a:r>
            <a:endParaRPr lang="ko-KR" altLang="en-US" dirty="0">
              <a:solidFill>
                <a:srgbClr val="E1E2E3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3062046" y="3668268"/>
          <a:ext cx="1080000" cy="386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956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altLang="en-US" sz="850" dirty="0" smtClean="0"/>
                        <a:t>매체광고</a:t>
                      </a:r>
                      <a:endParaRPr lang="ko-KR" altLang="en-US" sz="850" dirty="0"/>
                    </a:p>
                  </a:txBody>
                  <a:tcPr marL="0" marR="0" marT="0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altLang="en-US" sz="850" dirty="0" smtClean="0"/>
                        <a:t>프로모션</a:t>
                      </a:r>
                      <a:endParaRPr lang="ko-KR" altLang="en-US" sz="850" dirty="0"/>
                    </a:p>
                  </a:txBody>
                  <a:tcPr marL="0" marR="0" marT="0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ko-KR" altLang="en-US" sz="850" dirty="0"/>
                    </a:p>
                  </a:txBody>
                  <a:tcPr marL="0" marR="0" marT="0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887135"/>
              </p:ext>
            </p:extLst>
          </p:nvPr>
        </p:nvGraphicFramePr>
        <p:xfrm>
          <a:off x="4340139" y="3668268"/>
          <a:ext cx="1486800" cy="341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8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ko-KR" sz="850" dirty="0" smtClean="0"/>
                        <a:t>TV-CM 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ko-KR" altLang="en-US" sz="850" dirty="0" smtClean="0"/>
                        <a:t>공중파</a:t>
                      </a:r>
                      <a:r>
                        <a:rPr lang="en-US" altLang="ko-KR" sz="850" dirty="0" smtClean="0"/>
                        <a:t>,</a:t>
                      </a:r>
                      <a:r>
                        <a:rPr lang="ko-KR" altLang="en-US" sz="850" dirty="0" smtClean="0"/>
                        <a:t>케이블</a:t>
                      </a:r>
                      <a:r>
                        <a:rPr lang="en-US" altLang="ko-KR" sz="850" dirty="0" smtClean="0"/>
                        <a:t>,</a:t>
                      </a:r>
                      <a:r>
                        <a:rPr lang="ko-KR" altLang="en-US" sz="850" dirty="0" smtClean="0"/>
                        <a:t>극장</a:t>
                      </a:r>
                      <a:endParaRPr lang="ko-KR" altLang="en-US" sz="850" dirty="0"/>
                    </a:p>
                  </a:txBody>
                  <a:tcPr marL="0" marR="0" marT="0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8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altLang="en-US" sz="850" dirty="0" smtClean="0"/>
                        <a:t>지하철스크린도어 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ko-KR" sz="850" dirty="0" smtClean="0"/>
                        <a:t>2</a:t>
                      </a:r>
                      <a:r>
                        <a:rPr lang="ko-KR" altLang="en-US" sz="850" dirty="0" smtClean="0"/>
                        <a:t>개월</a:t>
                      </a:r>
                      <a:endParaRPr lang="ko-KR" altLang="en-US" sz="850" dirty="0"/>
                    </a:p>
                  </a:txBody>
                  <a:tcPr marL="0" marR="0" marT="0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8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altLang="en-US" sz="850" dirty="0" err="1" smtClean="0"/>
                        <a:t>버스쉘터</a:t>
                      </a:r>
                      <a:r>
                        <a:rPr lang="ko-KR" altLang="en-US" sz="850" dirty="0" smtClean="0"/>
                        <a:t> 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ko-KR" sz="850" dirty="0" smtClean="0"/>
                        <a:t>1</a:t>
                      </a:r>
                      <a:r>
                        <a:rPr lang="ko-KR" altLang="en-US" sz="850" dirty="0" smtClean="0"/>
                        <a:t>개월</a:t>
                      </a:r>
                      <a:endParaRPr lang="ko-KR" altLang="en-US" sz="850" dirty="0"/>
                    </a:p>
                  </a:txBody>
                  <a:tcPr marL="0" marR="0" marT="0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8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altLang="en-US" sz="850" dirty="0" smtClean="0"/>
                        <a:t>음악검색 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ko-KR" altLang="en-US" sz="850" dirty="0" smtClean="0"/>
                        <a:t>체험이벤트</a:t>
                      </a:r>
                      <a:endParaRPr lang="ko-KR" altLang="en-US" sz="850" dirty="0"/>
                    </a:p>
                  </a:txBody>
                  <a:tcPr marL="0" marR="0" marT="0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8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altLang="en-US" sz="850" dirty="0" smtClean="0"/>
                        <a:t>라디오</a:t>
                      </a:r>
                      <a:endParaRPr lang="en-US" altLang="ko-KR" sz="850" dirty="0" smtClean="0"/>
                    </a:p>
                  </a:txBody>
                  <a:tcPr marL="0" marR="0" marT="0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8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altLang="en-US" sz="850" dirty="0" smtClean="0"/>
                        <a:t>체험 존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3062046" y="3276599"/>
          <a:ext cx="1080000" cy="271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46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altLang="en-US" sz="850" dirty="0" smtClean="0"/>
                        <a:t>구분</a:t>
                      </a:r>
                      <a:endParaRPr lang="ko-KR" altLang="en-US" sz="85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4340139" y="3276599"/>
          <a:ext cx="1486800" cy="271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46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ko-KR" altLang="en-US" sz="85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5832165" y="3276599"/>
          <a:ext cx="1486800" cy="271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46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altLang="en-US" sz="850" dirty="0" smtClean="0">
                          <a:solidFill>
                            <a:srgbClr val="B285BA"/>
                          </a:solidFill>
                        </a:rPr>
                        <a:t> </a:t>
                      </a:r>
                      <a:r>
                        <a:rPr lang="en-US" altLang="ko-KR" sz="850" dirty="0" smtClean="0">
                          <a:solidFill>
                            <a:srgbClr val="B285BA"/>
                          </a:solidFill>
                        </a:rPr>
                        <a:t>0</a:t>
                      </a:r>
                      <a:r>
                        <a:rPr lang="ko-KR" altLang="en-US" sz="850" dirty="0" smtClean="0">
                          <a:solidFill>
                            <a:srgbClr val="B285BA"/>
                          </a:solidFill>
                        </a:rPr>
                        <a:t>월 </a:t>
                      </a:r>
                      <a:r>
                        <a:rPr lang="en-US" altLang="ko-KR" sz="850" dirty="0" smtClean="0">
                          <a:solidFill>
                            <a:srgbClr val="B285BA"/>
                          </a:solidFill>
                        </a:rPr>
                        <a:t>(0/00~0/00)</a:t>
                      </a:r>
                      <a:endParaRPr lang="ko-KR" altLang="en-US" sz="850" dirty="0">
                        <a:solidFill>
                          <a:srgbClr val="B285BA"/>
                        </a:solidFill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7323457" y="3276599"/>
          <a:ext cx="1486800" cy="271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46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altLang="en-US" sz="850" dirty="0" smtClean="0">
                          <a:solidFill>
                            <a:srgbClr val="00AAAE"/>
                          </a:solidFill>
                        </a:rPr>
                        <a:t> </a:t>
                      </a:r>
                      <a:r>
                        <a:rPr lang="en-US" altLang="ko-KR" sz="850" dirty="0" smtClean="0">
                          <a:solidFill>
                            <a:srgbClr val="00AAAE"/>
                          </a:solidFill>
                        </a:rPr>
                        <a:t>0</a:t>
                      </a:r>
                      <a:r>
                        <a:rPr lang="ko-KR" altLang="en-US" sz="850" dirty="0" smtClean="0">
                          <a:solidFill>
                            <a:srgbClr val="00AAAE"/>
                          </a:solidFill>
                        </a:rPr>
                        <a:t>월 </a:t>
                      </a:r>
                      <a:r>
                        <a:rPr lang="en-US" altLang="ko-KR" sz="850" dirty="0" smtClean="0">
                          <a:solidFill>
                            <a:srgbClr val="00AAAE"/>
                          </a:solidFill>
                        </a:rPr>
                        <a:t>(0/0~0/00)</a:t>
                      </a:r>
                      <a:endParaRPr lang="ko-KR" altLang="en-US" sz="850" dirty="0">
                        <a:solidFill>
                          <a:srgbClr val="00AAAE"/>
                        </a:solidFill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00AA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8809470" y="3276599"/>
          <a:ext cx="1486800" cy="271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46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altLang="en-US" sz="850" dirty="0" smtClean="0"/>
                        <a:t> </a:t>
                      </a:r>
                      <a:r>
                        <a:rPr lang="en-US" altLang="ko-KR" sz="850" dirty="0" smtClean="0">
                          <a:solidFill>
                            <a:srgbClr val="B285BA"/>
                          </a:solidFill>
                        </a:rPr>
                        <a:t>0</a:t>
                      </a:r>
                      <a:r>
                        <a:rPr lang="ko-KR" altLang="en-US" sz="850" dirty="0" smtClean="0">
                          <a:solidFill>
                            <a:srgbClr val="B285BA"/>
                          </a:solidFill>
                        </a:rPr>
                        <a:t>월 </a:t>
                      </a:r>
                      <a:r>
                        <a:rPr lang="en-US" altLang="ko-KR" sz="850" dirty="0" smtClean="0">
                          <a:solidFill>
                            <a:srgbClr val="B285BA"/>
                          </a:solidFill>
                        </a:rPr>
                        <a:t>(0/0~0/00)</a:t>
                      </a:r>
                      <a:endParaRPr lang="ko-KR" altLang="en-US" sz="850" dirty="0">
                        <a:solidFill>
                          <a:srgbClr val="B285BA"/>
                        </a:solidFill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confidential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848349" y="3676650"/>
            <a:ext cx="2970000" cy="565200"/>
          </a:xfrm>
          <a:prstGeom prst="rect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50" dirty="0" smtClean="0">
                <a:latin typeface="나눔명조" pitchFamily="18" charset="-127"/>
                <a:ea typeface="나눔명조" pitchFamily="18" charset="-127"/>
              </a:rPr>
              <a:t>집행 완료 </a:t>
            </a:r>
            <a:r>
              <a:rPr lang="en-US" altLang="ko-KR" sz="950" dirty="0" smtClean="0">
                <a:latin typeface="나눔명조" pitchFamily="18" charset="-127"/>
                <a:ea typeface="나눔명조" pitchFamily="18" charset="-127"/>
              </a:rPr>
              <a:t>(0/00~0/00)</a:t>
            </a:r>
            <a:endParaRPr lang="ko-KR" altLang="en-US" sz="950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12550" y="5381614"/>
            <a:ext cx="1486800" cy="568800"/>
          </a:xfrm>
          <a:prstGeom prst="rect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ko-KR" altLang="en-US" sz="950" dirty="0" smtClean="0">
                <a:latin typeface="나눔명조" pitchFamily="18" charset="-127"/>
                <a:ea typeface="나눔명조" pitchFamily="18" charset="-127"/>
              </a:rPr>
              <a:t>집행 완료 </a:t>
            </a:r>
            <a:r>
              <a:rPr lang="en-US" altLang="ko-KR" sz="950" dirty="0" smtClean="0">
                <a:latin typeface="나눔명조" pitchFamily="18" charset="-127"/>
                <a:ea typeface="나눔명조" pitchFamily="18" charset="-127"/>
              </a:rPr>
              <a:t>(0/00~0/00)</a:t>
            </a:r>
            <a:endParaRPr lang="ko-KR" altLang="en-US" sz="950" dirty="0"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/>
          <p:cNvGraphicFramePr/>
          <p:nvPr/>
        </p:nvGraphicFramePr>
        <p:xfrm>
          <a:off x="3325827" y="2985960"/>
          <a:ext cx="3948912" cy="3859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1098000" y="410400"/>
            <a:ext cx="2880000" cy="2520000"/>
          </a:xfrm>
        </p:spPr>
        <p:txBody>
          <a:bodyPr/>
          <a:lstStyle/>
          <a:p>
            <a:r>
              <a:rPr lang="ko-KR" altLang="en-US" spc="0" dirty="0" smtClean="0"/>
              <a:t>캠페인</a:t>
            </a:r>
          </a:p>
          <a:p>
            <a:r>
              <a:rPr lang="ko-KR" altLang="en-US" spc="0" dirty="0" smtClean="0"/>
              <a:t>실행 요약</a:t>
            </a:r>
            <a:r>
              <a:rPr lang="en-US" altLang="ko-KR" spc="0" dirty="0" smtClean="0"/>
              <a:t>.</a:t>
            </a:r>
            <a:endParaRPr lang="ko-KR" altLang="en-US" spc="0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4320000" y="435632"/>
            <a:ext cx="5760000" cy="540000"/>
          </a:xfrm>
        </p:spPr>
        <p:txBody>
          <a:bodyPr/>
          <a:lstStyle/>
          <a:p>
            <a:r>
              <a:rPr lang="ko-KR" altLang="en-US" spc="0" dirty="0" smtClean="0"/>
              <a:t>매체 별 캠페인 노출현황</a:t>
            </a:r>
            <a:endParaRPr lang="ko-KR" altLang="en-US" spc="0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4356000" y="867632"/>
            <a:ext cx="5940000" cy="2268000"/>
          </a:xfrm>
        </p:spPr>
        <p:txBody>
          <a:bodyPr/>
          <a:lstStyle/>
          <a:p>
            <a:r>
              <a:rPr lang="ko-KR" altLang="en-US" spc="0" dirty="0" smtClean="0"/>
              <a:t>누적 설치 중</a:t>
            </a:r>
            <a:r>
              <a:rPr lang="en-US" altLang="ko-KR" spc="0" dirty="0" smtClean="0"/>
              <a:t> </a:t>
            </a:r>
            <a:r>
              <a:rPr lang="ko-KR" altLang="en-US" spc="0" dirty="0" smtClean="0"/>
              <a:t>설치율 증가 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캠페인 전</a:t>
            </a:r>
            <a:r>
              <a:rPr lang="en-US" altLang="ko-KR" spc="0" dirty="0" smtClean="0">
                <a:solidFill>
                  <a:schemeClr val="tx1"/>
                </a:solidFill>
              </a:rPr>
              <a:t>(0/0 </a:t>
            </a:r>
            <a:r>
              <a:rPr lang="ko-KR" altLang="en-US" spc="0" dirty="0" smtClean="0">
                <a:solidFill>
                  <a:schemeClr val="tx1"/>
                </a:solidFill>
              </a:rPr>
              <a:t>기준</a:t>
            </a:r>
            <a:r>
              <a:rPr lang="en-US" altLang="ko-KR" spc="0" dirty="0" smtClean="0">
                <a:solidFill>
                  <a:schemeClr val="tx1"/>
                </a:solidFill>
              </a:rPr>
              <a:t>)  00%   〉   </a:t>
            </a:r>
            <a:r>
              <a:rPr lang="ko-KR" altLang="en-US" spc="0" dirty="0" smtClean="0">
                <a:solidFill>
                  <a:schemeClr val="tx1"/>
                </a:solidFill>
              </a:rPr>
              <a:t>후 </a:t>
            </a:r>
            <a:r>
              <a:rPr lang="en-US" altLang="ko-KR" spc="0" dirty="0" smtClean="0">
                <a:solidFill>
                  <a:schemeClr val="tx1"/>
                </a:solidFill>
              </a:rPr>
              <a:t>00%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캠페인 기간 중 다운로드 </a:t>
            </a:r>
            <a:r>
              <a:rPr lang="en-US" altLang="ko-KR" spc="0" dirty="0" smtClean="0">
                <a:solidFill>
                  <a:schemeClr val="tx1"/>
                </a:solidFill>
              </a:rPr>
              <a:t>000</a:t>
            </a:r>
            <a:r>
              <a:rPr lang="ko-KR" altLang="en-US" spc="0" dirty="0" smtClean="0">
                <a:solidFill>
                  <a:schemeClr val="tx1"/>
                </a:solidFill>
              </a:rPr>
              <a:t>만 중 </a:t>
            </a:r>
            <a:r>
              <a:rPr lang="en-US" altLang="ko-KR" spc="0" dirty="0" smtClean="0">
                <a:solidFill>
                  <a:schemeClr val="tx1"/>
                </a:solidFill>
              </a:rPr>
              <a:t>00%(</a:t>
            </a:r>
            <a:r>
              <a:rPr lang="ko-KR" altLang="en-US" spc="0" dirty="0" smtClean="0">
                <a:solidFill>
                  <a:schemeClr val="tx1"/>
                </a:solidFill>
              </a:rPr>
              <a:t>약 </a:t>
            </a:r>
            <a:r>
              <a:rPr lang="en-US" altLang="ko-KR" spc="0" dirty="0" smtClean="0">
                <a:solidFill>
                  <a:schemeClr val="tx1"/>
                </a:solidFill>
              </a:rPr>
              <a:t>000</a:t>
            </a:r>
            <a:r>
              <a:rPr lang="ko-KR" altLang="en-US" spc="0" dirty="0" smtClean="0">
                <a:solidFill>
                  <a:schemeClr val="tx1"/>
                </a:solidFill>
              </a:rPr>
              <a:t>만</a:t>
            </a:r>
            <a:r>
              <a:rPr lang="en-US" altLang="ko-KR" spc="0" dirty="0" smtClean="0">
                <a:solidFill>
                  <a:schemeClr val="tx1"/>
                </a:solidFill>
              </a:rPr>
              <a:t>)</a:t>
            </a:r>
            <a:r>
              <a:rPr lang="ko-KR" altLang="en-US" spc="0" dirty="0" smtClean="0">
                <a:solidFill>
                  <a:schemeClr val="tx1"/>
                </a:solidFill>
              </a:rPr>
              <a:t>를 차지</a:t>
            </a:r>
            <a:r>
              <a:rPr lang="en-US" altLang="ko-KR" spc="0" dirty="0" smtClean="0">
                <a:solidFill>
                  <a:schemeClr val="tx1"/>
                </a:solidFill>
              </a:rPr>
              <a:t>. </a:t>
            </a:r>
          </a:p>
          <a:p>
            <a:endParaRPr lang="en-US" altLang="ko-KR" spc="0" dirty="0" smtClean="0">
              <a:solidFill>
                <a:schemeClr val="tx1"/>
              </a:solidFill>
            </a:endParaRPr>
          </a:p>
          <a:p>
            <a:r>
              <a:rPr lang="ko-KR" altLang="en-US" spc="0" dirty="0" smtClean="0"/>
              <a:t>폰 보급대수 중 설치율 증가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캠페인 전 </a:t>
            </a:r>
            <a:r>
              <a:rPr lang="en-US" altLang="ko-KR" spc="0" dirty="0" smtClean="0">
                <a:solidFill>
                  <a:schemeClr val="tx1"/>
                </a:solidFill>
              </a:rPr>
              <a:t>00%   〉   </a:t>
            </a:r>
            <a:r>
              <a:rPr lang="ko-KR" altLang="en-US" spc="0" dirty="0" smtClean="0">
                <a:solidFill>
                  <a:schemeClr val="tx1"/>
                </a:solidFill>
              </a:rPr>
              <a:t>후 </a:t>
            </a:r>
            <a:r>
              <a:rPr lang="en-US" altLang="ko-KR" spc="0" dirty="0" smtClean="0">
                <a:solidFill>
                  <a:schemeClr val="tx1"/>
                </a:solidFill>
              </a:rPr>
              <a:t>00%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00</a:t>
            </a:r>
            <a:r>
              <a:rPr lang="ko-KR" altLang="en-US" spc="0" dirty="0" smtClean="0">
                <a:solidFill>
                  <a:schemeClr val="tx1"/>
                </a:solidFill>
              </a:rPr>
              <a:t>월 말 기준 </a:t>
            </a:r>
            <a:r>
              <a:rPr lang="en-US" altLang="ko-KR" spc="0" dirty="0" smtClean="0">
                <a:solidFill>
                  <a:schemeClr val="tx1"/>
                </a:solidFill>
              </a:rPr>
              <a:t>0,000</a:t>
            </a:r>
            <a:r>
              <a:rPr lang="ko-KR" altLang="en-US" spc="0" dirty="0" smtClean="0">
                <a:solidFill>
                  <a:schemeClr val="tx1"/>
                </a:solidFill>
              </a:rPr>
              <a:t>만 보급</a:t>
            </a:r>
            <a:r>
              <a:rPr lang="en-US" altLang="ko-KR" spc="0" dirty="0" smtClean="0">
                <a:solidFill>
                  <a:schemeClr val="tx1"/>
                </a:solidFill>
              </a:rPr>
              <a:t>, 000</a:t>
            </a:r>
            <a:r>
              <a:rPr lang="ko-KR" altLang="en-US" spc="0" dirty="0" smtClean="0">
                <a:solidFill>
                  <a:schemeClr val="tx1"/>
                </a:solidFill>
              </a:rPr>
              <a:t>만 보급</a:t>
            </a:r>
            <a:r>
              <a:rPr lang="en-US" altLang="ko-KR" spc="0" dirty="0" smtClean="0">
                <a:solidFill>
                  <a:schemeClr val="tx1"/>
                </a:solidFill>
              </a:rPr>
              <a:t>. </a:t>
            </a:r>
            <a:endParaRPr lang="en-US" altLang="ko-KR" spc="0" dirty="0">
              <a:solidFill>
                <a:schemeClr val="tx1"/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137564" y="3689012"/>
            <a:ext cx="1620000" cy="24120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E1E2E3"/>
                </a:solidFill>
              </a:rPr>
              <a:t>2</a:t>
            </a:r>
            <a:endParaRPr lang="ko-KR" altLang="en-US" dirty="0">
              <a:solidFill>
                <a:srgbClr val="E1E2E3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505996" y="4774301"/>
            <a:ext cx="2694648" cy="0"/>
          </a:xfrm>
          <a:prstGeom prst="line">
            <a:avLst/>
          </a:prstGeom>
          <a:ln w="38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079653" y="3277274"/>
            <a:ext cx="2772000" cy="0"/>
          </a:xfrm>
          <a:prstGeom prst="line">
            <a:avLst/>
          </a:prstGeom>
          <a:ln w="38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79653" y="3916545"/>
            <a:ext cx="2160000" cy="0"/>
          </a:xfrm>
          <a:prstGeom prst="line">
            <a:avLst/>
          </a:prstGeom>
          <a:ln w="38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079653" y="5097982"/>
            <a:ext cx="1800000" cy="0"/>
          </a:xfrm>
          <a:prstGeom prst="line">
            <a:avLst/>
          </a:prstGeom>
          <a:ln w="38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079653" y="6214682"/>
            <a:ext cx="2700000" cy="0"/>
          </a:xfrm>
          <a:prstGeom prst="line">
            <a:avLst/>
          </a:prstGeom>
          <a:ln w="38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12"/>
          <p:cNvSpPr txBox="1">
            <a:spLocks/>
          </p:cNvSpPr>
          <p:nvPr/>
        </p:nvSpPr>
        <p:spPr>
          <a:xfrm>
            <a:off x="7592813" y="4452403"/>
            <a:ext cx="1526910" cy="346173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600"/>
              </a:lnSpc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◯ ◯매체 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40%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1" name="텍스트 개체 틀 12"/>
          <p:cNvSpPr txBox="1">
            <a:spLocks/>
          </p:cNvSpPr>
          <p:nvPr/>
        </p:nvSpPr>
        <p:spPr>
          <a:xfrm>
            <a:off x="2095837" y="2955377"/>
            <a:ext cx="1526910" cy="346173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600"/>
              </a:lnSpc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◯ ◯매체 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8%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2" name="텍스트 개체 틀 12"/>
          <p:cNvSpPr txBox="1">
            <a:spLocks/>
          </p:cNvSpPr>
          <p:nvPr/>
        </p:nvSpPr>
        <p:spPr>
          <a:xfrm>
            <a:off x="2095837" y="3594647"/>
            <a:ext cx="1526910" cy="346173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600"/>
              </a:lnSpc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◯ ◯매체 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13%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3" name="텍스트 개체 틀 12"/>
          <p:cNvSpPr txBox="1">
            <a:spLocks/>
          </p:cNvSpPr>
          <p:nvPr/>
        </p:nvSpPr>
        <p:spPr>
          <a:xfrm>
            <a:off x="2095837" y="4767992"/>
            <a:ext cx="1526910" cy="346173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600"/>
              </a:lnSpc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◯ ◯매체 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15%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4" name="텍스트 개체 틀 12"/>
          <p:cNvSpPr txBox="1">
            <a:spLocks/>
          </p:cNvSpPr>
          <p:nvPr/>
        </p:nvSpPr>
        <p:spPr>
          <a:xfrm>
            <a:off x="2095837" y="5884692"/>
            <a:ext cx="1526910" cy="346173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600"/>
              </a:lnSpc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◯ ◯매체 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24%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6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confidential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E1E2E3"/>
                </a:solidFill>
              </a:rPr>
              <a:t>2-1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1096184" y="411356"/>
            <a:ext cx="2880000" cy="2520000"/>
          </a:xfrm>
        </p:spPr>
        <p:txBody>
          <a:bodyPr/>
          <a:lstStyle/>
          <a:p>
            <a:r>
              <a:rPr lang="ko-KR" altLang="en-US" spc="0" dirty="0" smtClean="0"/>
              <a:t>캠페인</a:t>
            </a:r>
          </a:p>
          <a:p>
            <a:r>
              <a:rPr lang="ko-KR" altLang="en-US" spc="0" dirty="0" smtClean="0"/>
              <a:t>실행 요약</a:t>
            </a:r>
            <a:r>
              <a:rPr lang="en-US" altLang="ko-KR" spc="0" dirty="0" smtClean="0"/>
              <a:t>.</a:t>
            </a:r>
            <a:endParaRPr lang="ko-KR" altLang="en-US" spc="0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4320000" y="443724"/>
            <a:ext cx="5760000" cy="540000"/>
          </a:xfrm>
        </p:spPr>
        <p:txBody>
          <a:bodyPr/>
          <a:lstStyle/>
          <a:p>
            <a:r>
              <a:rPr lang="en-US" altLang="ko-KR" spc="0" dirty="0" smtClean="0"/>
              <a:t>OS</a:t>
            </a:r>
            <a:r>
              <a:rPr lang="ko-KR" altLang="en-US" spc="0" dirty="0" smtClean="0"/>
              <a:t>별 설치율 지표</a:t>
            </a:r>
            <a:endParaRPr lang="ko-KR" altLang="en-US" spc="0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4358236" y="867632"/>
            <a:ext cx="5940000" cy="2268000"/>
          </a:xfrm>
        </p:spPr>
        <p:txBody>
          <a:bodyPr/>
          <a:lstStyle/>
          <a:p>
            <a:r>
              <a:rPr lang="ko-KR" altLang="en-US" spc="0" dirty="0" smtClean="0"/>
              <a:t>누적 설치 중</a:t>
            </a:r>
            <a:r>
              <a:rPr lang="en-US" altLang="ko-KR" spc="0" dirty="0" smtClean="0"/>
              <a:t>, </a:t>
            </a:r>
            <a:r>
              <a:rPr lang="ko-KR" altLang="en-US" spc="0" dirty="0" smtClean="0"/>
              <a:t>설치율 증가 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캠페인 전</a:t>
            </a:r>
            <a:r>
              <a:rPr lang="en-US" altLang="ko-KR" spc="0" dirty="0" smtClean="0">
                <a:solidFill>
                  <a:schemeClr val="tx1"/>
                </a:solidFill>
              </a:rPr>
              <a:t>(0/0 </a:t>
            </a:r>
            <a:r>
              <a:rPr lang="ko-KR" altLang="en-US" spc="0" dirty="0" smtClean="0">
                <a:solidFill>
                  <a:schemeClr val="tx1"/>
                </a:solidFill>
              </a:rPr>
              <a:t>기준</a:t>
            </a:r>
            <a:r>
              <a:rPr lang="en-US" altLang="ko-KR" spc="0" dirty="0" smtClean="0">
                <a:solidFill>
                  <a:schemeClr val="tx1"/>
                </a:solidFill>
              </a:rPr>
              <a:t>)00%   〉   </a:t>
            </a:r>
            <a:r>
              <a:rPr lang="ko-KR" altLang="en-US" spc="0" dirty="0" smtClean="0">
                <a:solidFill>
                  <a:schemeClr val="tx1"/>
                </a:solidFill>
              </a:rPr>
              <a:t>후 </a:t>
            </a:r>
            <a:r>
              <a:rPr lang="en-US" altLang="ko-KR" spc="0" dirty="0" smtClean="0">
                <a:solidFill>
                  <a:schemeClr val="tx1"/>
                </a:solidFill>
              </a:rPr>
              <a:t>00%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캠페인 기간 중 다운로드 </a:t>
            </a:r>
            <a:r>
              <a:rPr lang="en-US" altLang="ko-KR" spc="0" dirty="0" smtClean="0">
                <a:solidFill>
                  <a:schemeClr val="tx1"/>
                </a:solidFill>
              </a:rPr>
              <a:t>000</a:t>
            </a:r>
            <a:r>
              <a:rPr lang="ko-KR" altLang="en-US" spc="0" dirty="0" smtClean="0">
                <a:solidFill>
                  <a:schemeClr val="tx1"/>
                </a:solidFill>
              </a:rPr>
              <a:t>만 중 </a:t>
            </a:r>
            <a:r>
              <a:rPr lang="en-US" altLang="ko-KR" spc="0" dirty="0" smtClean="0">
                <a:solidFill>
                  <a:schemeClr val="tx1"/>
                </a:solidFill>
              </a:rPr>
              <a:t>00%(</a:t>
            </a:r>
            <a:r>
              <a:rPr lang="ko-KR" altLang="en-US" spc="0" dirty="0" smtClean="0">
                <a:solidFill>
                  <a:schemeClr val="tx1"/>
                </a:solidFill>
              </a:rPr>
              <a:t>약 </a:t>
            </a:r>
            <a:r>
              <a:rPr lang="en-US" altLang="ko-KR" spc="0" dirty="0" smtClean="0">
                <a:solidFill>
                  <a:schemeClr val="tx1"/>
                </a:solidFill>
              </a:rPr>
              <a:t>000</a:t>
            </a:r>
            <a:r>
              <a:rPr lang="ko-KR" altLang="en-US" spc="0" dirty="0" smtClean="0">
                <a:solidFill>
                  <a:schemeClr val="tx1"/>
                </a:solidFill>
              </a:rPr>
              <a:t>만</a:t>
            </a:r>
            <a:r>
              <a:rPr lang="en-US" altLang="ko-KR" spc="0" dirty="0" smtClean="0">
                <a:solidFill>
                  <a:schemeClr val="tx1"/>
                </a:solidFill>
              </a:rPr>
              <a:t>)</a:t>
            </a:r>
            <a:r>
              <a:rPr lang="ko-KR" altLang="en-US" spc="0" dirty="0" smtClean="0">
                <a:solidFill>
                  <a:schemeClr val="tx1"/>
                </a:solidFill>
              </a:rPr>
              <a:t>를 차지</a:t>
            </a:r>
            <a:r>
              <a:rPr lang="en-US" altLang="ko-KR" spc="0" dirty="0" smtClean="0">
                <a:solidFill>
                  <a:schemeClr val="tx1"/>
                </a:solidFill>
              </a:rPr>
              <a:t>. </a:t>
            </a:r>
          </a:p>
          <a:p>
            <a:endParaRPr lang="en-US" altLang="ko-KR" spc="0" dirty="0" smtClean="0"/>
          </a:p>
          <a:p>
            <a:r>
              <a:rPr lang="ko-KR" altLang="en-US" spc="0" dirty="0" smtClean="0"/>
              <a:t>보급대수 중 설치율 증가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캠페인 전 </a:t>
            </a:r>
            <a:r>
              <a:rPr lang="en-US" altLang="ko-KR" spc="0" dirty="0" smtClean="0">
                <a:solidFill>
                  <a:schemeClr val="tx1"/>
                </a:solidFill>
              </a:rPr>
              <a:t>00%   〉   </a:t>
            </a:r>
            <a:r>
              <a:rPr lang="ko-KR" altLang="en-US" spc="0" dirty="0" smtClean="0">
                <a:solidFill>
                  <a:schemeClr val="tx1"/>
                </a:solidFill>
              </a:rPr>
              <a:t>후 </a:t>
            </a:r>
            <a:r>
              <a:rPr lang="en-US" altLang="ko-KR" spc="0" dirty="0" smtClean="0">
                <a:solidFill>
                  <a:schemeClr val="tx1"/>
                </a:solidFill>
              </a:rPr>
              <a:t>00%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0</a:t>
            </a:r>
            <a:r>
              <a:rPr lang="ko-KR" altLang="en-US" spc="0" dirty="0" smtClean="0">
                <a:solidFill>
                  <a:schemeClr val="tx1"/>
                </a:solidFill>
              </a:rPr>
              <a:t>월 말 기준 </a:t>
            </a:r>
            <a:r>
              <a:rPr lang="en-US" altLang="ko-KR" spc="0" dirty="0" smtClean="0">
                <a:solidFill>
                  <a:schemeClr val="tx1"/>
                </a:solidFill>
              </a:rPr>
              <a:t>000</a:t>
            </a:r>
            <a:r>
              <a:rPr lang="ko-KR" altLang="en-US" spc="0" dirty="0" smtClean="0">
                <a:solidFill>
                  <a:schemeClr val="tx1"/>
                </a:solidFill>
              </a:rPr>
              <a:t>만 보급</a:t>
            </a:r>
            <a:r>
              <a:rPr lang="en-US" altLang="ko-KR" spc="0" dirty="0" smtClean="0">
                <a:solidFill>
                  <a:schemeClr val="tx1"/>
                </a:solidFill>
              </a:rPr>
              <a:t>, 000</a:t>
            </a:r>
            <a:r>
              <a:rPr lang="ko-KR" altLang="en-US" spc="0" dirty="0" smtClean="0">
                <a:solidFill>
                  <a:schemeClr val="tx1"/>
                </a:solidFill>
              </a:rPr>
              <a:t>만 보급</a:t>
            </a:r>
            <a:r>
              <a:rPr lang="en-US" altLang="ko-KR" spc="0" dirty="0" smtClean="0">
                <a:solidFill>
                  <a:schemeClr val="tx1"/>
                </a:solidFill>
              </a:rPr>
              <a:t>. </a:t>
            </a:r>
            <a:endParaRPr lang="en-US" altLang="ko-KR" spc="0" dirty="0">
              <a:solidFill>
                <a:schemeClr val="tx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confidential</a:t>
            </a:r>
            <a:endParaRPr lang="ko-KR" altLang="en-US" dirty="0"/>
          </a:p>
        </p:txBody>
      </p:sp>
      <p:sp>
        <p:nvSpPr>
          <p:cNvPr id="14" name="텍스트 개체 틀 12"/>
          <p:cNvSpPr txBox="1">
            <a:spLocks/>
          </p:cNvSpPr>
          <p:nvPr/>
        </p:nvSpPr>
        <p:spPr>
          <a:xfrm>
            <a:off x="4358565" y="3406636"/>
            <a:ext cx="5766497" cy="305714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OS </a:t>
            </a:r>
            <a:r>
              <a:rPr lang="ko-KR" altLang="en-US" sz="1200" b="1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별 설치율</a:t>
            </a:r>
          </a:p>
        </p:txBody>
      </p:sp>
      <p:sp>
        <p:nvSpPr>
          <p:cNvPr id="15" name="텍스트 개체 틀 12"/>
          <p:cNvSpPr txBox="1">
            <a:spLocks/>
          </p:cNvSpPr>
          <p:nvPr/>
        </p:nvSpPr>
        <p:spPr>
          <a:xfrm>
            <a:off x="4358565" y="5440241"/>
            <a:ext cx="5766497" cy="305714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600"/>
              </a:lnSpc>
            </a:pPr>
            <a:r>
              <a:rPr lang="ko-KR" altLang="en-US" sz="1200" b="1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폰 보급대수 中 설치율</a:t>
            </a:r>
          </a:p>
        </p:txBody>
      </p:sp>
      <p:sp>
        <p:nvSpPr>
          <p:cNvPr id="18" name="텍스트 개체 틀 12"/>
          <p:cNvSpPr txBox="1">
            <a:spLocks/>
          </p:cNvSpPr>
          <p:nvPr/>
        </p:nvSpPr>
        <p:spPr>
          <a:xfrm>
            <a:off x="3055239" y="4259122"/>
            <a:ext cx="1269110" cy="212864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200"/>
              </a:lnSpc>
            </a:pP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캠페인 전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(0/0)</a:t>
            </a:r>
          </a:p>
        </p:txBody>
      </p:sp>
      <p:sp>
        <p:nvSpPr>
          <p:cNvPr id="19" name="텍스트 개체 틀 12"/>
          <p:cNvSpPr txBox="1">
            <a:spLocks/>
          </p:cNvSpPr>
          <p:nvPr/>
        </p:nvSpPr>
        <p:spPr>
          <a:xfrm>
            <a:off x="3055239" y="4640132"/>
            <a:ext cx="1269110" cy="212864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200"/>
              </a:lnSpc>
            </a:pP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캠페인 후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(0/0)</a:t>
            </a:r>
          </a:p>
        </p:txBody>
      </p:sp>
      <p:sp>
        <p:nvSpPr>
          <p:cNvPr id="20" name="텍스트 개체 틀 12"/>
          <p:cNvSpPr txBox="1">
            <a:spLocks/>
          </p:cNvSpPr>
          <p:nvPr/>
        </p:nvSpPr>
        <p:spPr>
          <a:xfrm>
            <a:off x="3055239" y="6287953"/>
            <a:ext cx="1269110" cy="212864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200"/>
              </a:lnSpc>
            </a:pP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캠페인 전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(0/0)</a:t>
            </a:r>
          </a:p>
        </p:txBody>
      </p:sp>
      <p:sp>
        <p:nvSpPr>
          <p:cNvPr id="21" name="텍스트 개체 틀 12"/>
          <p:cNvSpPr txBox="1">
            <a:spLocks/>
          </p:cNvSpPr>
          <p:nvPr/>
        </p:nvSpPr>
        <p:spPr>
          <a:xfrm>
            <a:off x="3055239" y="6668963"/>
            <a:ext cx="1269110" cy="212864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200"/>
              </a:lnSpc>
            </a:pP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캠페인 후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(0/00)</a:t>
            </a:r>
          </a:p>
        </p:txBody>
      </p:sp>
      <p:sp>
        <p:nvSpPr>
          <p:cNvPr id="22" name="텍스트 개체 틀 12"/>
          <p:cNvSpPr txBox="1">
            <a:spLocks/>
          </p:cNvSpPr>
          <p:nvPr/>
        </p:nvSpPr>
        <p:spPr>
          <a:xfrm>
            <a:off x="4352926" y="4106723"/>
            <a:ext cx="483303" cy="18905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200"/>
              </a:lnSpc>
            </a:pPr>
            <a:r>
              <a:rPr lang="en-US" altLang="ko-KR" sz="8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00%</a:t>
            </a:r>
            <a:endParaRPr lang="ko-KR" altLang="en-US" sz="800" dirty="0" smtClean="0">
              <a:solidFill>
                <a:srgbClr val="745EA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텍스트 개체 틀 12"/>
          <p:cNvSpPr txBox="1">
            <a:spLocks/>
          </p:cNvSpPr>
          <p:nvPr/>
        </p:nvSpPr>
        <p:spPr>
          <a:xfrm>
            <a:off x="5434011" y="4106722"/>
            <a:ext cx="483303" cy="18905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200"/>
              </a:lnSpc>
            </a:pPr>
            <a:r>
              <a:rPr lang="en-US" altLang="ko-KR" sz="800" dirty="0" smtClean="0">
                <a:solidFill>
                  <a:srgbClr val="00AAAE"/>
                </a:solidFill>
                <a:latin typeface="나눔고딕" pitchFamily="50" charset="-127"/>
                <a:ea typeface="나눔고딕" pitchFamily="50" charset="-127"/>
              </a:rPr>
              <a:t>00%</a:t>
            </a:r>
            <a:endParaRPr lang="ko-KR" altLang="en-US" sz="800" dirty="0" smtClean="0">
              <a:solidFill>
                <a:srgbClr val="00AAA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텍스트 개체 틀 12"/>
          <p:cNvSpPr txBox="1">
            <a:spLocks/>
          </p:cNvSpPr>
          <p:nvPr/>
        </p:nvSpPr>
        <p:spPr>
          <a:xfrm>
            <a:off x="6872286" y="4487723"/>
            <a:ext cx="483303" cy="18905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200"/>
              </a:lnSpc>
            </a:pPr>
            <a:r>
              <a:rPr lang="en-US" altLang="ko-KR" sz="8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00%</a:t>
            </a:r>
            <a:endParaRPr lang="ko-KR" altLang="en-US" sz="800" dirty="0" smtClean="0">
              <a:solidFill>
                <a:srgbClr val="745EA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텍스트 개체 틀 12"/>
          <p:cNvSpPr txBox="1">
            <a:spLocks/>
          </p:cNvSpPr>
          <p:nvPr/>
        </p:nvSpPr>
        <p:spPr>
          <a:xfrm>
            <a:off x="4352926" y="4492485"/>
            <a:ext cx="483303" cy="18905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200"/>
              </a:lnSpc>
            </a:pPr>
            <a:r>
              <a:rPr lang="en-US" altLang="ko-KR" sz="800" dirty="0" smtClean="0">
                <a:solidFill>
                  <a:srgbClr val="00AAAE"/>
                </a:solidFill>
                <a:latin typeface="나눔고딕" pitchFamily="50" charset="-127"/>
                <a:ea typeface="나눔고딕" pitchFamily="50" charset="-127"/>
              </a:rPr>
              <a:t>00%</a:t>
            </a:r>
            <a:endParaRPr lang="ko-KR" altLang="en-US" sz="800" dirty="0" smtClean="0">
              <a:solidFill>
                <a:srgbClr val="00AAA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텍스트 개체 틀 12"/>
          <p:cNvSpPr txBox="1">
            <a:spLocks/>
          </p:cNvSpPr>
          <p:nvPr/>
        </p:nvSpPr>
        <p:spPr>
          <a:xfrm>
            <a:off x="9156003" y="4130534"/>
            <a:ext cx="1269110" cy="212864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200"/>
              </a:lnSpc>
            </a:pP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00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만</a:t>
            </a:r>
            <a:endParaRPr lang="en-US" altLang="ko-KR" sz="8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텍스트 개체 틀 12"/>
          <p:cNvSpPr txBox="1">
            <a:spLocks/>
          </p:cNvSpPr>
          <p:nvPr/>
        </p:nvSpPr>
        <p:spPr>
          <a:xfrm>
            <a:off x="8074910" y="4521056"/>
            <a:ext cx="1269110" cy="212864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200"/>
              </a:lnSpc>
            </a:pP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00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만</a:t>
            </a:r>
            <a:endParaRPr lang="en-US" altLang="ko-KR" sz="8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텍스트 개체 틀 12"/>
          <p:cNvSpPr txBox="1">
            <a:spLocks/>
          </p:cNvSpPr>
          <p:nvPr/>
        </p:nvSpPr>
        <p:spPr>
          <a:xfrm>
            <a:off x="8798818" y="6159360"/>
            <a:ext cx="1269110" cy="212864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200"/>
              </a:lnSpc>
            </a:pP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00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만</a:t>
            </a:r>
            <a:endParaRPr lang="en-US" altLang="ko-KR" sz="8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텍스트 개체 틀 12"/>
          <p:cNvSpPr txBox="1">
            <a:spLocks/>
          </p:cNvSpPr>
          <p:nvPr/>
        </p:nvSpPr>
        <p:spPr>
          <a:xfrm>
            <a:off x="8079675" y="6549882"/>
            <a:ext cx="1269110" cy="212864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200"/>
              </a:lnSpc>
            </a:pP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00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만</a:t>
            </a:r>
            <a:endParaRPr lang="en-US" altLang="ko-KR" sz="8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352926" y="4338636"/>
            <a:ext cx="1080000" cy="0"/>
          </a:xfrm>
          <a:prstGeom prst="line">
            <a:avLst/>
          </a:prstGeom>
          <a:ln w="127000">
            <a:solidFill>
              <a:srgbClr val="745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434011" y="4338636"/>
            <a:ext cx="3600000" cy="0"/>
          </a:xfrm>
          <a:prstGeom prst="line">
            <a:avLst/>
          </a:prstGeom>
          <a:ln w="12700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872286" y="4724386"/>
            <a:ext cx="1080000" cy="0"/>
          </a:xfrm>
          <a:prstGeom prst="line">
            <a:avLst/>
          </a:prstGeom>
          <a:ln w="127000">
            <a:solidFill>
              <a:srgbClr val="745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352926" y="4724386"/>
            <a:ext cx="2520000" cy="0"/>
          </a:xfrm>
          <a:prstGeom prst="line">
            <a:avLst/>
          </a:prstGeom>
          <a:ln w="12700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개체 틀 12"/>
          <p:cNvSpPr txBox="1">
            <a:spLocks/>
          </p:cNvSpPr>
          <p:nvPr/>
        </p:nvSpPr>
        <p:spPr>
          <a:xfrm>
            <a:off x="4352926" y="6135548"/>
            <a:ext cx="483303" cy="18905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200"/>
              </a:lnSpc>
            </a:pPr>
            <a:r>
              <a:rPr lang="en-US" altLang="ko-KR" sz="8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00%</a:t>
            </a:r>
            <a:endParaRPr lang="ko-KR" altLang="en-US" sz="800" dirty="0" smtClean="0">
              <a:solidFill>
                <a:srgbClr val="745EA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텍스트 개체 틀 12"/>
          <p:cNvSpPr txBox="1">
            <a:spLocks/>
          </p:cNvSpPr>
          <p:nvPr/>
        </p:nvSpPr>
        <p:spPr>
          <a:xfrm>
            <a:off x="6157910" y="6135547"/>
            <a:ext cx="483303" cy="18905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200"/>
              </a:lnSpc>
            </a:pPr>
            <a:r>
              <a:rPr lang="en-US" altLang="ko-KR" sz="800" dirty="0" smtClean="0">
                <a:solidFill>
                  <a:srgbClr val="00AAAE"/>
                </a:solidFill>
                <a:latin typeface="나눔고딕" pitchFamily="50" charset="-127"/>
                <a:ea typeface="나눔고딕" pitchFamily="50" charset="-127"/>
              </a:rPr>
              <a:t>00%</a:t>
            </a:r>
            <a:endParaRPr lang="ko-KR" altLang="en-US" sz="800" dirty="0" smtClean="0">
              <a:solidFill>
                <a:srgbClr val="00AAA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4352926" y="6367461"/>
            <a:ext cx="1800000" cy="0"/>
          </a:xfrm>
          <a:prstGeom prst="line">
            <a:avLst/>
          </a:prstGeom>
          <a:ln w="127000">
            <a:solidFill>
              <a:srgbClr val="745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157910" y="6367461"/>
            <a:ext cx="2520000" cy="0"/>
          </a:xfrm>
          <a:prstGeom prst="line">
            <a:avLst/>
          </a:prstGeom>
          <a:ln w="12700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352926" y="6753213"/>
            <a:ext cx="2520000" cy="0"/>
          </a:xfrm>
          <a:prstGeom prst="line">
            <a:avLst/>
          </a:prstGeom>
          <a:ln w="127000">
            <a:solidFill>
              <a:srgbClr val="745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877046" y="6753213"/>
            <a:ext cx="1080000" cy="0"/>
          </a:xfrm>
          <a:prstGeom prst="line">
            <a:avLst/>
          </a:prstGeom>
          <a:ln w="12700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텍스트 개체 틀 12"/>
          <p:cNvSpPr txBox="1">
            <a:spLocks/>
          </p:cNvSpPr>
          <p:nvPr/>
        </p:nvSpPr>
        <p:spPr>
          <a:xfrm>
            <a:off x="6877023" y="6521311"/>
            <a:ext cx="483303" cy="18905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200"/>
              </a:lnSpc>
            </a:pPr>
            <a:r>
              <a:rPr lang="en-US" altLang="ko-KR" sz="8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00%</a:t>
            </a:r>
            <a:endParaRPr lang="ko-KR" altLang="en-US" sz="800" dirty="0" smtClean="0">
              <a:solidFill>
                <a:srgbClr val="745EA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텍스트 개체 틀 12"/>
          <p:cNvSpPr txBox="1">
            <a:spLocks/>
          </p:cNvSpPr>
          <p:nvPr/>
        </p:nvSpPr>
        <p:spPr>
          <a:xfrm>
            <a:off x="4357663" y="6526073"/>
            <a:ext cx="483303" cy="18905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200"/>
              </a:lnSpc>
            </a:pPr>
            <a:r>
              <a:rPr lang="en-US" altLang="ko-KR" sz="800" dirty="0" smtClean="0">
                <a:solidFill>
                  <a:srgbClr val="00AAAE"/>
                </a:solidFill>
                <a:latin typeface="나눔고딕" pitchFamily="50" charset="-127"/>
                <a:ea typeface="나눔고딕" pitchFamily="50" charset="-127"/>
              </a:rPr>
              <a:t>00%</a:t>
            </a:r>
            <a:endParaRPr lang="ko-KR" altLang="en-US" sz="800" dirty="0" smtClean="0">
              <a:solidFill>
                <a:srgbClr val="00AAA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1098000" y="410400"/>
            <a:ext cx="2880000" cy="2520000"/>
          </a:xfrm>
        </p:spPr>
        <p:txBody>
          <a:bodyPr/>
          <a:lstStyle/>
          <a:p>
            <a:r>
              <a:rPr lang="ko-KR" altLang="en-US" spc="0" dirty="0" smtClean="0"/>
              <a:t>캠페인</a:t>
            </a:r>
          </a:p>
          <a:p>
            <a:r>
              <a:rPr lang="ko-KR" altLang="en-US" spc="0" dirty="0" smtClean="0"/>
              <a:t>실행 요약</a:t>
            </a:r>
            <a:r>
              <a:rPr lang="en-US" altLang="ko-KR" spc="0" dirty="0" smtClean="0"/>
              <a:t>.</a:t>
            </a:r>
            <a:endParaRPr lang="ko-KR" altLang="en-US" spc="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320000" y="439422"/>
            <a:ext cx="5760000" cy="540000"/>
          </a:xfrm>
        </p:spPr>
        <p:txBody>
          <a:bodyPr/>
          <a:lstStyle/>
          <a:p>
            <a:r>
              <a:rPr lang="ko-KR" altLang="en-US" spc="0" dirty="0" smtClean="0"/>
              <a:t>정성지표</a:t>
            </a:r>
            <a:endParaRPr lang="ko-KR" altLang="en-US" spc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>
          <a:xfrm>
            <a:off x="4358103" y="861896"/>
            <a:ext cx="5940000" cy="2268000"/>
          </a:xfrm>
        </p:spPr>
        <p:txBody>
          <a:bodyPr/>
          <a:lstStyle/>
          <a:p>
            <a:r>
              <a:rPr lang="ko-KR" altLang="en-US" spc="0" dirty="0" smtClean="0"/>
              <a:t>온라인 반응</a:t>
            </a:r>
            <a:r>
              <a:rPr lang="en-US" altLang="ko-KR" spc="0" dirty="0" smtClean="0"/>
              <a:t>.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총 </a:t>
            </a:r>
            <a:r>
              <a:rPr lang="en-US" altLang="ko-KR" spc="0" dirty="0" smtClean="0">
                <a:solidFill>
                  <a:schemeClr val="tx1"/>
                </a:solidFill>
              </a:rPr>
              <a:t>000</a:t>
            </a:r>
            <a:r>
              <a:rPr lang="ko-KR" altLang="en-US" spc="0" dirty="0" smtClean="0">
                <a:solidFill>
                  <a:schemeClr val="tx1"/>
                </a:solidFill>
              </a:rPr>
              <a:t>건 </a:t>
            </a:r>
            <a:r>
              <a:rPr lang="en-US" altLang="ko-KR" spc="0" dirty="0" smtClean="0">
                <a:solidFill>
                  <a:schemeClr val="tx1"/>
                </a:solidFill>
              </a:rPr>
              <a:t>/ </a:t>
            </a:r>
            <a:r>
              <a:rPr lang="ko-KR" altLang="en-US" spc="0" dirty="0" smtClean="0">
                <a:solidFill>
                  <a:schemeClr val="tx1"/>
                </a:solidFill>
              </a:rPr>
              <a:t>긍정 </a:t>
            </a:r>
            <a:r>
              <a:rPr lang="en-US" altLang="ko-KR" spc="0" dirty="0" smtClean="0">
                <a:solidFill>
                  <a:schemeClr val="tx1"/>
                </a:solidFill>
              </a:rPr>
              <a:t>0(0%)   〉   </a:t>
            </a:r>
            <a:r>
              <a:rPr lang="ko-KR" altLang="en-US" spc="0" dirty="0" smtClean="0">
                <a:solidFill>
                  <a:schemeClr val="tx1"/>
                </a:solidFill>
              </a:rPr>
              <a:t>중립</a:t>
            </a:r>
            <a:r>
              <a:rPr lang="en-US" altLang="ko-KR" spc="0" dirty="0" smtClean="0">
                <a:solidFill>
                  <a:schemeClr val="tx1"/>
                </a:solidFill>
              </a:rPr>
              <a:t>00(0%)   〉   </a:t>
            </a:r>
            <a:r>
              <a:rPr lang="ko-KR" altLang="en-US" spc="0" dirty="0" smtClean="0">
                <a:solidFill>
                  <a:schemeClr val="tx1"/>
                </a:solidFill>
              </a:rPr>
              <a:t>부정 </a:t>
            </a:r>
            <a:r>
              <a:rPr lang="en-US" altLang="ko-KR" spc="0" dirty="0" smtClean="0">
                <a:solidFill>
                  <a:schemeClr val="tx1"/>
                </a:solidFill>
              </a:rPr>
              <a:t>00(0%)</a:t>
            </a:r>
          </a:p>
          <a:p>
            <a:endParaRPr lang="en-US" altLang="ko-KR" spc="0" dirty="0" smtClean="0"/>
          </a:p>
          <a:p>
            <a:r>
              <a:rPr lang="ko-KR" altLang="en-US" spc="0" dirty="0" smtClean="0"/>
              <a:t>반응 요약</a:t>
            </a:r>
            <a:r>
              <a:rPr lang="en-US" altLang="ko-KR" spc="0" dirty="0" smtClean="0"/>
              <a:t>.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○</a:t>
            </a:r>
            <a:r>
              <a:rPr lang="ko-KR" altLang="en-US" spc="0" dirty="0" smtClean="0">
                <a:solidFill>
                  <a:schemeClr val="tx1"/>
                </a:solidFill>
              </a:rPr>
              <a:t>전반적으로 긍정적인 반응이며</a:t>
            </a:r>
            <a:r>
              <a:rPr lang="en-US" altLang="ko-KR" spc="0" dirty="0" smtClean="0">
                <a:solidFill>
                  <a:schemeClr val="tx1"/>
                </a:solidFill>
              </a:rPr>
              <a:t>, </a:t>
            </a:r>
            <a:r>
              <a:rPr lang="ko-KR" altLang="en-US" spc="0" dirty="0" smtClean="0">
                <a:solidFill>
                  <a:schemeClr val="tx1"/>
                </a:solidFill>
              </a:rPr>
              <a:t>메시지 전달력이 좋다는 비중이 높게 나타남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○</a:t>
            </a:r>
            <a:r>
              <a:rPr lang="ko-KR" altLang="en-US" spc="0" dirty="0" smtClean="0">
                <a:solidFill>
                  <a:schemeClr val="tx1"/>
                </a:solidFill>
              </a:rPr>
              <a:t>광고를 계기로 서비스를 새로 인지하고 </a:t>
            </a:r>
            <a:r>
              <a:rPr lang="en-US" altLang="ko-KR" spc="0" dirty="0" smtClean="0">
                <a:solidFill>
                  <a:schemeClr val="tx1"/>
                </a:solidFill>
              </a:rPr>
              <a:t>Trial </a:t>
            </a:r>
            <a:r>
              <a:rPr lang="ko-KR" altLang="en-US" spc="0" dirty="0" smtClean="0">
                <a:solidFill>
                  <a:schemeClr val="tx1"/>
                </a:solidFill>
              </a:rPr>
              <a:t>해보면서 신기해 함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○</a:t>
            </a:r>
            <a:r>
              <a:rPr lang="ko-KR" altLang="en-US" spc="0" dirty="0" smtClean="0">
                <a:solidFill>
                  <a:schemeClr val="tx1"/>
                </a:solidFill>
              </a:rPr>
              <a:t>광고의 포맷에 대한 긍정의견이 많았으며</a:t>
            </a:r>
            <a:r>
              <a:rPr lang="en-US" altLang="ko-KR" spc="0" dirty="0" smtClean="0">
                <a:solidFill>
                  <a:schemeClr val="tx1"/>
                </a:solidFill>
              </a:rPr>
              <a:t>, </a:t>
            </a:r>
            <a:r>
              <a:rPr lang="ko-KR" altLang="en-US" spc="0" dirty="0" smtClean="0">
                <a:solidFill>
                  <a:schemeClr val="tx1"/>
                </a:solidFill>
              </a:rPr>
              <a:t>인상적인 광고로 각인된 것으로 판단됨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r>
              <a:rPr lang="en-US" altLang="ko-KR" spc="0" dirty="0" smtClean="0">
                <a:solidFill>
                  <a:srgbClr val="E1E2E3"/>
                </a:solidFill>
              </a:rPr>
              <a:t>2-2</a:t>
            </a:r>
            <a:endParaRPr lang="ko-KR" altLang="en-US" spc="0" dirty="0">
              <a:solidFill>
                <a:srgbClr val="E1E2E3"/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>
          <a:xfrm rot="16200000">
            <a:off x="9093600" y="4942800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confidential</a:t>
            </a:r>
            <a:endParaRPr lang="ko-KR" altLang="en-US" dirty="0"/>
          </a:p>
        </p:txBody>
      </p:sp>
      <p:sp>
        <p:nvSpPr>
          <p:cNvPr id="13" name="텍스트 개체 틀 7"/>
          <p:cNvSpPr txBox="1">
            <a:spLocks/>
          </p:cNvSpPr>
          <p:nvPr/>
        </p:nvSpPr>
        <p:spPr>
          <a:xfrm>
            <a:off x="4320000" y="5873434"/>
            <a:ext cx="5760000" cy="54000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2400"/>
              </a:lnSpc>
            </a:pPr>
            <a:r>
              <a:rPr lang="ko-KR" altLang="en-US" dirty="0" smtClean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rPr>
              <a:t>프로모션 지표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AAAE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n-cs"/>
            </a:endParaRPr>
          </a:p>
        </p:txBody>
      </p:sp>
      <p:sp>
        <p:nvSpPr>
          <p:cNvPr id="14" name="텍스트 개체 틀 9"/>
          <p:cNvSpPr txBox="1">
            <a:spLocks/>
          </p:cNvSpPr>
          <p:nvPr/>
        </p:nvSpPr>
        <p:spPr>
          <a:xfrm>
            <a:off x="4362866" y="6286384"/>
            <a:ext cx="5940000" cy="101929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600"/>
              </a:lnSpc>
            </a:pP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이벤트 지표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0">
              <a:lnSpc>
                <a:spcPts val="1600"/>
              </a:lnSpc>
            </a:pP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○ 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소재와 연계하여 이벤트 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주간 진행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(0/00~0/00)</a:t>
            </a:r>
          </a:p>
          <a:p>
            <a:pPr lvl="0">
              <a:lnSpc>
                <a:spcPts val="1600"/>
              </a:lnSpc>
            </a:pP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○ 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누적 응모 총 건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일 평균 건 응모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(0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주당 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회 응모가능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) 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058583" y="3366469"/>
          <a:ext cx="1080000" cy="27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50000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블로그</a:t>
                      </a: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en-US" altLang="ko-KR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카페</a:t>
                      </a: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,</a:t>
                      </a:r>
                    </a:p>
                    <a:p>
                      <a:pPr latinLnBrk="1">
                        <a:lnSpc>
                          <a:spcPts val="1500"/>
                        </a:lnSpc>
                      </a:pP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SNS ,</a:t>
                      </a:r>
                      <a:r>
                        <a:rPr lang="en-US" altLang="ko-KR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TVCF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0000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358760" y="3366469"/>
          <a:ext cx="900000" cy="272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8000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긍정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부정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00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532552"/>
              </p:ext>
            </p:extLst>
          </p:nvPr>
        </p:nvGraphicFramePr>
        <p:xfrm>
          <a:off x="5439853" y="3366469"/>
          <a:ext cx="4860000" cy="2720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8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자세한 설명을 보고 듣고 하니 이해가 빠르네요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/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새로운 기능을 알았네요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간단명료하네요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/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광고보고 다운받은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인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/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광고 보고 실 제 해본 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TV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광고에서 노래 들려주면 제목 알려주는 거를 해봤는데 진짜 된다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심플하고 군더더기 없는 광고 너무 좋아요 왠지 바로 해보고 싶은 생각도 들어요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역시 깔끔한 광고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담백함과 격이 느껴지는 힘 뺀 고수 느낌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확실히 이야기 해주네요 정보전달력이 좋아요 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/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사용하는 모습 보여준 것이 더  </a:t>
                      </a:r>
                      <a:r>
                        <a:rPr lang="ko-KR" altLang="en-US" sz="800" b="1" dirty="0" err="1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좋았던듯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귀에 익은 음악들을 잘 고르셨군요</a:t>
                      </a:r>
                      <a:r>
                        <a:rPr lang="ko-KR" altLang="en-US" sz="800" b="1" baseline="0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사용하는 모습 보여준 것이 더</a:t>
                      </a:r>
                      <a:r>
                        <a:rPr lang="ko-KR" altLang="en-US" sz="800" b="1" baseline="0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좋았던 듯 </a:t>
                      </a:r>
                      <a:endParaRPr lang="en-US" altLang="ko-KR" sz="800" b="1" dirty="0" smtClean="0">
                        <a:solidFill>
                          <a:srgbClr val="00AAAE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광고는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BGM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이 훌륭하네요 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rgbClr val="745EA8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>
          <a:xfrm>
            <a:off x="5439853" y="35766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439853" y="37671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439853" y="39576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9853" y="41481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439853" y="43386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439853" y="45291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439853" y="4719639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439853" y="5105401"/>
            <a:ext cx="4860000" cy="9525"/>
          </a:xfrm>
          <a:prstGeom prst="line">
            <a:avLst/>
          </a:prstGeom>
          <a:ln w="3810">
            <a:solidFill>
              <a:srgbClr val="745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439853" y="5295901"/>
            <a:ext cx="4860000" cy="9525"/>
          </a:xfrm>
          <a:prstGeom prst="line">
            <a:avLst/>
          </a:prstGeom>
          <a:ln w="3810">
            <a:solidFill>
              <a:srgbClr val="745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439853" y="5486403"/>
            <a:ext cx="4860000" cy="9525"/>
          </a:xfrm>
          <a:prstGeom prst="line">
            <a:avLst/>
          </a:prstGeom>
          <a:ln w="3810">
            <a:solidFill>
              <a:srgbClr val="745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058584" y="3218402"/>
            <a:ext cx="1084792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출처</a:t>
            </a:r>
            <a:endParaRPr lang="en-US" altLang="ko-KR" sz="8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58760" y="3218402"/>
            <a:ext cx="1084792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800" b="1" smtClean="0">
                <a:latin typeface="나눔고딕" pitchFamily="50" charset="-127"/>
                <a:ea typeface="나눔고딕" pitchFamily="50" charset="-127"/>
              </a:rPr>
              <a:t>분류</a:t>
            </a:r>
            <a:endParaRPr lang="en-US" altLang="ko-KR" sz="8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39853" y="3218402"/>
            <a:ext cx="1084792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내용요약</a:t>
            </a:r>
            <a:endParaRPr lang="en-US" altLang="ko-KR" sz="800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1098000" y="410400"/>
            <a:ext cx="2880000" cy="2520000"/>
          </a:xfrm>
        </p:spPr>
        <p:txBody>
          <a:bodyPr/>
          <a:lstStyle/>
          <a:p>
            <a:r>
              <a:rPr lang="ko-KR" altLang="en-US" spc="0" dirty="0" smtClean="0"/>
              <a:t>캠페인</a:t>
            </a:r>
            <a:r>
              <a:rPr lang="en-US" altLang="ko-KR" spc="0" dirty="0" smtClean="0"/>
              <a:t>.</a:t>
            </a:r>
          </a:p>
          <a:p>
            <a:r>
              <a:rPr lang="ko-KR" altLang="en-US" spc="0" dirty="0" smtClean="0"/>
              <a:t>실행 현황</a:t>
            </a:r>
            <a:r>
              <a:rPr lang="en-US" altLang="ko-KR" spc="0" dirty="0" smtClean="0"/>
              <a:t>.</a:t>
            </a:r>
            <a:endParaRPr lang="ko-KR" altLang="en-US" spc="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320000" y="439200"/>
            <a:ext cx="5760000" cy="540000"/>
          </a:xfrm>
        </p:spPr>
        <p:txBody>
          <a:bodyPr/>
          <a:lstStyle/>
          <a:p>
            <a:r>
              <a:rPr lang="ko-KR" altLang="en-US" spc="0" dirty="0" smtClean="0"/>
              <a:t>진행 중</a:t>
            </a:r>
            <a:r>
              <a:rPr lang="en-US" altLang="ko-KR" spc="0" dirty="0" smtClean="0"/>
              <a:t>/</a:t>
            </a:r>
            <a:r>
              <a:rPr lang="ko-KR" altLang="en-US" spc="0" dirty="0" smtClean="0"/>
              <a:t>예정 프로그램</a:t>
            </a:r>
            <a:endParaRPr lang="ko-KR" altLang="en-US" spc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>
          <a:xfrm>
            <a:off x="4359600" y="860400"/>
            <a:ext cx="5940000" cy="1587525"/>
          </a:xfrm>
        </p:spPr>
        <p:txBody>
          <a:bodyPr/>
          <a:lstStyle/>
          <a:p>
            <a:r>
              <a:rPr lang="ko-KR" altLang="en-US" spc="0" dirty="0" smtClean="0"/>
              <a:t>지하철 스크린도어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유동인구가 많은 주요 </a:t>
            </a:r>
            <a:r>
              <a:rPr lang="en-US" altLang="ko-KR" spc="0" dirty="0" smtClean="0">
                <a:solidFill>
                  <a:schemeClr val="tx1"/>
                </a:solidFill>
              </a:rPr>
              <a:t>00</a:t>
            </a:r>
            <a:r>
              <a:rPr lang="ko-KR" altLang="en-US" spc="0" dirty="0" smtClean="0">
                <a:solidFill>
                  <a:schemeClr val="tx1"/>
                </a:solidFill>
              </a:rPr>
              <a:t>개 역사</a:t>
            </a:r>
            <a:endParaRPr lang="en-US" altLang="ko-KR" spc="0" dirty="0" smtClean="0">
              <a:solidFill>
                <a:schemeClr val="tx1"/>
              </a:solidFill>
            </a:endParaRP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00</a:t>
            </a:r>
            <a:r>
              <a:rPr lang="ko-KR" altLang="en-US" spc="0" dirty="0" smtClean="0">
                <a:solidFill>
                  <a:schemeClr val="tx1"/>
                </a:solidFill>
              </a:rPr>
              <a:t>개 구좌 집행 중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―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검색 체험 유도형 </a:t>
            </a:r>
            <a:r>
              <a:rPr lang="en-US" altLang="ko-KR" spc="0" dirty="0" smtClean="0">
                <a:solidFill>
                  <a:schemeClr val="tx1"/>
                </a:solidFill>
              </a:rPr>
              <a:t>0</a:t>
            </a:r>
            <a:r>
              <a:rPr lang="ko-KR" altLang="en-US" spc="0" dirty="0" smtClean="0">
                <a:solidFill>
                  <a:schemeClr val="tx1"/>
                </a:solidFill>
              </a:rPr>
              <a:t>개 소재 집행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E1E2E3"/>
                </a:solidFill>
              </a:rPr>
              <a:t>3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19" name="텍스트 개체 틀 9"/>
          <p:cNvSpPr txBox="1">
            <a:spLocks/>
          </p:cNvSpPr>
          <p:nvPr/>
        </p:nvSpPr>
        <p:spPr>
          <a:xfrm>
            <a:off x="4350075" y="2355824"/>
            <a:ext cx="5940000" cy="1587525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600"/>
              </a:lnSpc>
            </a:pP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버스 </a:t>
            </a:r>
            <a:r>
              <a:rPr lang="ko-KR" altLang="en-US" sz="1200" dirty="0" err="1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쉘터</a:t>
            </a:r>
            <a:endParaRPr lang="ko-KR" altLang="en-US" sz="1200" dirty="0" smtClean="0">
              <a:solidFill>
                <a:srgbClr val="745EA8"/>
              </a:solidFill>
              <a:latin typeface="나눔고딕" pitchFamily="50" charset="-127"/>
              <a:ea typeface="나눔고딕" pitchFamily="50" charset="-127"/>
            </a:endParaRPr>
          </a:p>
          <a:p>
            <a:pPr lvl="0">
              <a:lnSpc>
                <a:spcPts val="1600"/>
              </a:lnSpc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서울 전역을 커버하는 주요 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쉘터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00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곳 </a:t>
            </a:r>
          </a:p>
          <a:p>
            <a:pPr lvl="0">
              <a:lnSpc>
                <a:spcPts val="1600"/>
              </a:lnSpc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00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개 구좌집행 중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0">
              <a:lnSpc>
                <a:spcPts val="1600"/>
              </a:lnSpc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―</a:t>
            </a:r>
          </a:p>
          <a:p>
            <a:pPr lvl="0">
              <a:lnSpc>
                <a:spcPts val="1600"/>
              </a:lnSpc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공중파 외에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CATV,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극장까지 집행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6"/>
          </p:nvPr>
        </p:nvSpPr>
        <p:spPr>
          <a:xfrm rot="16200000">
            <a:off x="9093600" y="4942800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confidential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1098000" y="410400"/>
            <a:ext cx="2880000" cy="2520000"/>
          </a:xfrm>
        </p:spPr>
        <p:txBody>
          <a:bodyPr/>
          <a:lstStyle/>
          <a:p>
            <a:r>
              <a:rPr lang="ko-KR" altLang="en-US" spc="0" dirty="0" smtClean="0"/>
              <a:t>캠페인</a:t>
            </a:r>
          </a:p>
          <a:p>
            <a:r>
              <a:rPr lang="ko-KR" altLang="en-US" spc="0" dirty="0" smtClean="0"/>
              <a:t>결과 분석</a:t>
            </a:r>
            <a:r>
              <a:rPr lang="en-US" altLang="ko-KR" spc="0" dirty="0" smtClean="0"/>
              <a:t>.</a:t>
            </a:r>
            <a:endParaRPr lang="ko-KR" altLang="en-US" spc="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320000" y="439200"/>
            <a:ext cx="5760000" cy="540000"/>
          </a:xfrm>
        </p:spPr>
        <p:txBody>
          <a:bodyPr/>
          <a:lstStyle/>
          <a:p>
            <a:r>
              <a:rPr lang="en-US" altLang="ko-KR" spc="0" dirty="0" smtClean="0"/>
              <a:t>KPI </a:t>
            </a:r>
            <a:r>
              <a:rPr lang="ko-KR" altLang="en-US" spc="0" dirty="0" smtClean="0"/>
              <a:t>측면</a:t>
            </a:r>
            <a:endParaRPr lang="ko-KR" altLang="en-US" spc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>
          <a:xfrm>
            <a:off x="4359600" y="860398"/>
            <a:ext cx="5940000" cy="2700000"/>
          </a:xfrm>
        </p:spPr>
        <p:txBody>
          <a:bodyPr/>
          <a:lstStyle/>
          <a:p>
            <a:r>
              <a:rPr lang="ko-KR" altLang="en-US" spc="0" dirty="0" smtClean="0">
                <a:solidFill>
                  <a:schemeClr val="tx1"/>
                </a:solidFill>
              </a:rPr>
              <a:t>누적 다운로드 </a:t>
            </a:r>
            <a:r>
              <a:rPr lang="en-US" altLang="ko-KR" spc="0" dirty="0" smtClean="0">
                <a:solidFill>
                  <a:schemeClr val="tx1"/>
                </a:solidFill>
              </a:rPr>
              <a:t>0000</a:t>
            </a:r>
            <a:r>
              <a:rPr lang="ko-KR" altLang="en-US" spc="0" dirty="0" smtClean="0">
                <a:solidFill>
                  <a:schemeClr val="tx1"/>
                </a:solidFill>
              </a:rPr>
              <a:t>만 </a:t>
            </a:r>
            <a:r>
              <a:rPr lang="en-US" altLang="ko-KR" spc="0" dirty="0" smtClean="0">
                <a:solidFill>
                  <a:schemeClr val="tx1"/>
                </a:solidFill>
              </a:rPr>
              <a:t>/ </a:t>
            </a:r>
            <a:r>
              <a:rPr lang="ko-KR" altLang="en-US" spc="0" dirty="0" smtClean="0">
                <a:solidFill>
                  <a:schemeClr val="tx1"/>
                </a:solidFill>
              </a:rPr>
              <a:t>설치율 </a:t>
            </a:r>
            <a:r>
              <a:rPr lang="en-US" altLang="ko-KR" spc="0" dirty="0" smtClean="0">
                <a:solidFill>
                  <a:schemeClr val="tx1"/>
                </a:solidFill>
              </a:rPr>
              <a:t>00% </a:t>
            </a:r>
            <a:r>
              <a:rPr lang="ko-KR" altLang="en-US" spc="0" dirty="0" smtClean="0">
                <a:solidFill>
                  <a:schemeClr val="tx1"/>
                </a:solidFill>
              </a:rPr>
              <a:t>달성</a:t>
            </a:r>
            <a:r>
              <a:rPr lang="en-US" altLang="ko-KR" spc="0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―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캠페인 기간 배포와 함께 폰 설치율을 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00% → 00%</a:t>
            </a:r>
            <a:r>
              <a:rPr lang="ko-KR" altLang="en-US" spc="0" dirty="0" smtClean="0">
                <a:solidFill>
                  <a:schemeClr val="tx1"/>
                </a:solidFill>
              </a:rPr>
              <a:t>까지 끌어올림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―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캠페인 이후</a:t>
            </a:r>
            <a:r>
              <a:rPr lang="en-US" altLang="ko-KR" spc="0" dirty="0" smtClean="0">
                <a:solidFill>
                  <a:schemeClr val="tx1"/>
                </a:solidFill>
              </a:rPr>
              <a:t>, </a:t>
            </a:r>
            <a:r>
              <a:rPr lang="ko-KR" altLang="en-US" spc="0" dirty="0" smtClean="0">
                <a:solidFill>
                  <a:schemeClr val="tx1"/>
                </a:solidFill>
              </a:rPr>
              <a:t>별도 마케팅 없이 평균 설치율로 설치가 </a:t>
            </a:r>
            <a:r>
              <a:rPr lang="ko-KR" altLang="en-US" spc="0" dirty="0" err="1" smtClean="0">
                <a:solidFill>
                  <a:schemeClr val="tx1"/>
                </a:solidFill>
              </a:rPr>
              <a:t>순증</a:t>
            </a:r>
            <a:r>
              <a:rPr lang="ko-KR" altLang="en-US" spc="0" dirty="0" smtClean="0">
                <a:solidFill>
                  <a:schemeClr val="tx1"/>
                </a:solidFill>
              </a:rPr>
              <a:t> 한다면 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연내 예상대수 </a:t>
            </a:r>
            <a:r>
              <a:rPr lang="en-US" altLang="ko-KR" spc="0" dirty="0" smtClean="0">
                <a:solidFill>
                  <a:schemeClr val="tx1"/>
                </a:solidFill>
              </a:rPr>
              <a:t>000</a:t>
            </a:r>
            <a:r>
              <a:rPr lang="ko-KR" altLang="en-US" spc="0" dirty="0" smtClean="0">
                <a:solidFill>
                  <a:schemeClr val="tx1"/>
                </a:solidFill>
              </a:rPr>
              <a:t>만 중 약 </a:t>
            </a:r>
            <a:r>
              <a:rPr lang="en-US" altLang="ko-KR" spc="0" dirty="0" smtClean="0">
                <a:solidFill>
                  <a:schemeClr val="tx1"/>
                </a:solidFill>
              </a:rPr>
              <a:t>000</a:t>
            </a:r>
            <a:r>
              <a:rPr lang="ko-KR" altLang="en-US" spc="0" dirty="0" smtClean="0">
                <a:solidFill>
                  <a:schemeClr val="tx1"/>
                </a:solidFill>
              </a:rPr>
              <a:t>만</a:t>
            </a:r>
            <a:r>
              <a:rPr lang="en-US" altLang="ko-KR" spc="0" dirty="0" smtClean="0">
                <a:solidFill>
                  <a:schemeClr val="tx1"/>
                </a:solidFill>
              </a:rPr>
              <a:t>(00~00%)</a:t>
            </a:r>
            <a:r>
              <a:rPr lang="ko-KR" altLang="en-US" spc="0" dirty="0" smtClean="0">
                <a:solidFill>
                  <a:schemeClr val="tx1"/>
                </a:solidFill>
              </a:rPr>
              <a:t>정도 설치 예상 됨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―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설치율을 유지하고 사용률을 강화하기 위해서 마케팅 필요</a:t>
            </a:r>
            <a:r>
              <a:rPr lang="en-US" altLang="ko-KR" spc="0" dirty="0" smtClean="0">
                <a:solidFill>
                  <a:schemeClr val="tx1"/>
                </a:solidFill>
              </a:rPr>
              <a:t>.    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E1E2E3"/>
                </a:solidFill>
              </a:rPr>
              <a:t>4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>
          <a:xfrm rot="16200000">
            <a:off x="9093600" y="4942800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confidential</a:t>
            </a:r>
            <a:endParaRPr lang="ko-KR" altLang="en-US" dirty="0"/>
          </a:p>
        </p:txBody>
      </p:sp>
      <p:sp>
        <p:nvSpPr>
          <p:cNvPr id="12" name="텍스트 개체 틀 7"/>
          <p:cNvSpPr txBox="1">
            <a:spLocks/>
          </p:cNvSpPr>
          <p:nvPr/>
        </p:nvSpPr>
        <p:spPr>
          <a:xfrm>
            <a:off x="4320000" y="4240040"/>
            <a:ext cx="5760000" cy="54000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2400"/>
              </a:lnSpc>
            </a:pPr>
            <a:r>
              <a:rPr lang="ko-KR" altLang="en-US" dirty="0" smtClean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rPr>
              <a:t>브랜드지표 측면</a:t>
            </a:r>
            <a:endParaRPr kumimoji="0" lang="ko-KR" altLang="en-US" sz="2100" b="0" i="0" u="none" strike="noStrike" kern="1200" cap="none" normalizeH="0" noProof="0" dirty="0">
              <a:ln>
                <a:noFill/>
              </a:ln>
              <a:solidFill>
                <a:srgbClr val="00AAAE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n-cs"/>
            </a:endParaRPr>
          </a:p>
        </p:txBody>
      </p:sp>
      <p:sp>
        <p:nvSpPr>
          <p:cNvPr id="13" name="텍스트 개체 틀 9"/>
          <p:cNvSpPr txBox="1">
            <a:spLocks/>
          </p:cNvSpPr>
          <p:nvPr/>
        </p:nvSpPr>
        <p:spPr>
          <a:xfrm>
            <a:off x="4359600" y="4689813"/>
            <a:ext cx="5940000" cy="270000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600"/>
              </a:lnSpc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‘‘혁신적인’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, ‘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새로운 서비스가 많은’ 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긍정적 반응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 lvl="0">
              <a:lnSpc>
                <a:spcPts val="1600"/>
              </a:lnSpc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―</a:t>
            </a:r>
          </a:p>
          <a:p>
            <a:pPr lvl="0">
              <a:lnSpc>
                <a:spcPts val="1600"/>
              </a:lnSpc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특히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, ‘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유행에 민감하고 감각적인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역전에도 견인차 역할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 lvl="0">
              <a:lnSpc>
                <a:spcPts val="1600"/>
              </a:lnSpc>
            </a:pP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 lvl="0">
              <a:lnSpc>
                <a:spcPts val="1600"/>
              </a:lnSpc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전반적 브랜드지표 향상에 영향력 있게 작용한 캠페인</a:t>
            </a:r>
            <a:endParaRPr kumimoji="0" lang="ko-KR" altLang="en-US" sz="1200" b="0" i="0" u="none" strike="noStrike" kern="1200" cap="none" normalizeH="0" noProof="0" dirty="0">
              <a:ln>
                <a:noFill/>
              </a:ln>
              <a:solidFill>
                <a:srgbClr val="745EA8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912</Words>
  <Application>Microsoft Office PowerPoint</Application>
  <PresentationFormat>사용자 지정</PresentationFormat>
  <Paragraphs>216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나눔고딕</vt:lpstr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KB</cp:lastModifiedBy>
  <cp:revision>57</cp:revision>
  <dcterms:created xsi:type="dcterms:W3CDTF">2013-09-24T19:29:40Z</dcterms:created>
  <dcterms:modified xsi:type="dcterms:W3CDTF">2022-07-21T01:34:41Z</dcterms:modified>
</cp:coreProperties>
</file>