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34" autoAdjust="0"/>
  </p:normalViewPr>
  <p:slideViewPr>
    <p:cSldViewPr snapToGrid="0">
      <p:cViewPr varScale="1">
        <p:scale>
          <a:sx n="54" d="100"/>
          <a:sy n="54" d="100"/>
        </p:scale>
        <p:origin x="17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93B10BAF-9967-48B8-B6E4-4C8753BA3267}"/>
    <pc:docChg chg="delSld">
      <pc:chgData name="seungmok song" userId="d0eb5e54d2b21788" providerId="LiveId" clId="{93B10BAF-9967-48B8-B6E4-4C8753BA3267}" dt="2024-03-19T17:02:28.203" v="1" actId="47"/>
      <pc:docMkLst>
        <pc:docMk/>
      </pc:docMkLst>
      <pc:sldChg chg="del">
        <pc:chgData name="seungmok song" userId="d0eb5e54d2b21788" providerId="LiveId" clId="{93B10BAF-9967-48B8-B6E4-4C8753BA3267}" dt="2024-03-19T17:02:06.398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93B10BAF-9967-48B8-B6E4-4C8753BA3267}" dt="2024-03-19T17:02:28.203" v="1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93B10BAF-9967-48B8-B6E4-4C8753BA3267}" dt="2024-03-19T17:02:06.398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93B10BAF-9967-48B8-B6E4-4C8753BA3267}" dt="2024-03-19T17:02:06.398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Example_Filter_1.csv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시스템의 상태를 측정한 값을 시간에 다라 저장해 둔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(time,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필터를 이용해 측정 값의 추정치를 구하는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ex01_AverageFilter.py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ex01_AverageFilter.py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Average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5774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2564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Example_Filter_2.csv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시스템의 상태를 측정한 값을 시간에 다라 저장해 둔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(time,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데이터보다는 다소 동적으로 변하는 측정 값 인데요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구현했던 평균 필터를 이용해 추정치를 구해보고 만족스러운 결과가 나왔는지 검토해보세요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만족스럽지 않는다면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동적 변화를 조금 더 잘 반영해줄 수 있는 이동 평균 필터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ex02_MovingAverageFilter.py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num_average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평균에 사용할 측정값의 개수입니다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바꿔보며 필터의 성능을 개선시켜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ex02_MovingAverageFilter.py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Moving Average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4319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2564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Example_Filter_3.csv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시스템의 상태를 측정한 값을 시간에 다라 저장해 둔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(time,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데이터들보다는 다소 동적으로 변하는 측정 값 인데요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구현했던 이동 평균 필터를 이용해 추정치를 구해보고 만족스러운 결과가 나왔는지 검토해보세요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만족스럽지 않는다면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동적 변화를 조금 더 잘 반영해줄 수 있는 저주파 통과 필터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ex03_LowPassFilter.py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alpha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바꿔보며 필터의 성능을 개선시켜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ex03_LowPassFilter.py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Low Pass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66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2077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example_KalmanFilter_1.csv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그림처럼 마찰이 없는 평면에 놓인 질량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물체에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힘을 가했을 때 물체의 속도를 측정한 데이터입니다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측정된 속도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가한 힘은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 기록되어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모델링 하고 이를 이용해 칼만 필터를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ex04_KalmanFilter.py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ex04_KalmanFilter.py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Kalman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3A7765-AC66-7C31-DCDC-A905EEA4DC5D}"/>
              </a:ext>
            </a:extLst>
          </p:cNvPr>
          <p:cNvGrpSpPr/>
          <p:nvPr/>
        </p:nvGrpSpPr>
        <p:grpSpPr>
          <a:xfrm>
            <a:off x="2381249" y="6383980"/>
            <a:ext cx="12950191" cy="4885690"/>
            <a:chOff x="2381249" y="6383980"/>
            <a:chExt cx="12950191" cy="48856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51A5C8-6251-DAB1-DD65-ED8653D8B27F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4E3AEB8-F4CD-8464-BB07-842492F08404}"/>
                </a:ext>
              </a:extLst>
            </p:cNvPr>
            <p:cNvCxnSpPr>
              <a:stCxn id="30" idx="3"/>
            </p:cNvCxnSpPr>
            <p:nvPr/>
          </p:nvCxnSpPr>
          <p:spPr>
            <a:xfrm>
              <a:off x="7620000" y="9097970"/>
              <a:ext cx="2423160" cy="2286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9073E3-3CEE-F08F-654C-3EABEF152402}"/>
                </a:ext>
              </a:extLst>
            </p:cNvPr>
            <p:cNvSpPr txBox="1"/>
            <p:nvPr/>
          </p:nvSpPr>
          <p:spPr>
            <a:xfrm>
              <a:off x="7804221" y="8499488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u = f(t)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39D2C5B-4CC0-827D-773A-4B711DE039A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667500" y="6865310"/>
              <a:ext cx="0" cy="128016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A953A52-F1E9-BEBF-677C-C08EC8ADD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6865310"/>
              <a:ext cx="1973580" cy="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E13EA55-CA11-D06D-D315-9A9571869E0F}"/>
                </a:ext>
              </a:extLst>
            </p:cNvPr>
            <p:cNvGrpSpPr/>
            <p:nvPr/>
          </p:nvGrpSpPr>
          <p:grpSpPr>
            <a:xfrm>
              <a:off x="5715000" y="8145470"/>
              <a:ext cx="1908810" cy="1905000"/>
              <a:chOff x="5715000" y="8145470"/>
              <a:chExt cx="1908810" cy="19050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12B76DA-F8C3-5316-DA3C-CB592558F8EF}"/>
                  </a:ext>
                </a:extLst>
              </p:cNvPr>
              <p:cNvSpPr/>
              <p:nvPr/>
            </p:nvSpPr>
            <p:spPr>
              <a:xfrm>
                <a:off x="5715000" y="8145470"/>
                <a:ext cx="1905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CB6B8-BE5A-77DA-430F-BF0F6FDEB8A4}"/>
                  </a:ext>
                </a:extLst>
              </p:cNvPr>
              <p:cNvSpPr txBox="1"/>
              <p:nvPr/>
            </p:nvSpPr>
            <p:spPr>
              <a:xfrm>
                <a:off x="5718810" y="8826384"/>
                <a:ext cx="1905000" cy="598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800" dirty="0"/>
                  <a:t>m=0.1</a:t>
                </a:r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123770-A0B6-F88F-1A45-F5BB17B0BE2E}"/>
                </a:ext>
              </a:extLst>
            </p:cNvPr>
            <p:cNvSpPr txBox="1"/>
            <p:nvPr/>
          </p:nvSpPr>
          <p:spPr>
            <a:xfrm>
              <a:off x="6667499" y="6383980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x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B0DEEE-C61A-4B5B-2287-A41F85442A9B}"/>
                </a:ext>
              </a:extLst>
            </p:cNvPr>
            <p:cNvSpPr txBox="1"/>
            <p:nvPr/>
          </p:nvSpPr>
          <p:spPr>
            <a:xfrm>
              <a:off x="2381249" y="6858000"/>
              <a:ext cx="270128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step_time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= 0.1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2997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 잘 구현해 보셨나요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동일 데이터에 지금까지 구현해 봤던 필터들을 적용해보고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필터들로 추정한 값을 아래 리스트에 저장하여 결과를 그려보세요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ex05_ComparingFilters.py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Comparing Filters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6684D1-E118-2180-2334-C00FBA8E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41" y="5633063"/>
            <a:ext cx="3328836" cy="24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7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구현한 시스템과 동일한 구성의 시스템에서 칼만필터를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ex06_TuningKalmanFilter.py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구현해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인풋과 모델 노이즈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노이즈 등을 튜닝하여 성능을 개선시켜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ex06_TuningKalmanFilter.py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Tuning Kalman Filters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B0195-10BA-D198-F610-329D07728DEC}"/>
              </a:ext>
            </a:extLst>
          </p:cNvPr>
          <p:cNvGrpSpPr/>
          <p:nvPr/>
        </p:nvGrpSpPr>
        <p:grpSpPr>
          <a:xfrm>
            <a:off x="2381249" y="6383980"/>
            <a:ext cx="12950191" cy="4885690"/>
            <a:chOff x="2381249" y="6383980"/>
            <a:chExt cx="12950191" cy="48856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C140A-2A78-4247-71FE-BD9FD8BFF3C6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E5A185E-C1AF-A287-F221-9E6D30DE32F9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620000" y="9097970"/>
              <a:ext cx="2423160" cy="2286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242161-CCCA-136D-BF3A-F9F6DBED7595}"/>
                </a:ext>
              </a:extLst>
            </p:cNvPr>
            <p:cNvSpPr txBox="1"/>
            <p:nvPr/>
          </p:nvSpPr>
          <p:spPr>
            <a:xfrm>
              <a:off x="7804221" y="8499488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u = f(t)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2BEBB5-57B5-D449-0857-6C8F299449E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667500" y="6865310"/>
              <a:ext cx="0" cy="128016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9310FD0-F414-BCBC-6AA7-557A019FF89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6865310"/>
              <a:ext cx="1973580" cy="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BDB52A8-A482-45AF-6479-FF0DFD4CDD82}"/>
                </a:ext>
              </a:extLst>
            </p:cNvPr>
            <p:cNvGrpSpPr/>
            <p:nvPr/>
          </p:nvGrpSpPr>
          <p:grpSpPr>
            <a:xfrm>
              <a:off x="5715000" y="8145470"/>
              <a:ext cx="1908810" cy="1905000"/>
              <a:chOff x="5715000" y="8145470"/>
              <a:chExt cx="1908810" cy="1905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A0705CD-E617-77D7-F164-042D79B9761D}"/>
                  </a:ext>
                </a:extLst>
              </p:cNvPr>
              <p:cNvSpPr/>
              <p:nvPr/>
            </p:nvSpPr>
            <p:spPr>
              <a:xfrm>
                <a:off x="5715000" y="8145470"/>
                <a:ext cx="1905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D1867-144D-C4A4-BE94-CEFA0A042BC0}"/>
                  </a:ext>
                </a:extLst>
              </p:cNvPr>
              <p:cNvSpPr txBox="1"/>
              <p:nvPr/>
            </p:nvSpPr>
            <p:spPr>
              <a:xfrm>
                <a:off x="5718810" y="8826384"/>
                <a:ext cx="1905000" cy="598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800" dirty="0"/>
                  <a:t>m=0.1</a:t>
                </a:r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C7DFA-C8F6-3857-38A7-F0247EC27D4C}"/>
                </a:ext>
              </a:extLst>
            </p:cNvPr>
            <p:cNvSpPr txBox="1"/>
            <p:nvPr/>
          </p:nvSpPr>
          <p:spPr>
            <a:xfrm>
              <a:off x="6667499" y="6383980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x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FA5B9-CBC0-C315-5B74-B5A242EBF5AC}"/>
                </a:ext>
              </a:extLst>
            </p:cNvPr>
            <p:cNvSpPr txBox="1"/>
            <p:nvPr/>
          </p:nvSpPr>
          <p:spPr>
            <a:xfrm>
              <a:off x="2381249" y="6858000"/>
              <a:ext cx="270128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step_time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= 0.1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2722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시스템에서 이번에는 속도가 아닌 물체의 위치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측정했습니다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측정값을 추정하는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ex07_KalmanFilter_StateSpace1.py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작성해보세요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ex07_KalmanFilter_StateSpace1.py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Kalman Filter(State Space Equation, 1)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B0195-10BA-D198-F610-329D07728DEC}"/>
              </a:ext>
            </a:extLst>
          </p:cNvPr>
          <p:cNvGrpSpPr/>
          <p:nvPr/>
        </p:nvGrpSpPr>
        <p:grpSpPr>
          <a:xfrm>
            <a:off x="2381249" y="6383980"/>
            <a:ext cx="12950191" cy="4885690"/>
            <a:chOff x="2381249" y="6383980"/>
            <a:chExt cx="12950191" cy="48856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C140A-2A78-4247-71FE-BD9FD8BFF3C6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E5A185E-C1AF-A287-F221-9E6D30DE32F9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620000" y="9097970"/>
              <a:ext cx="2423160" cy="2286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242161-CCCA-136D-BF3A-F9F6DBED7595}"/>
                </a:ext>
              </a:extLst>
            </p:cNvPr>
            <p:cNvSpPr txBox="1"/>
            <p:nvPr/>
          </p:nvSpPr>
          <p:spPr>
            <a:xfrm>
              <a:off x="7804221" y="8499488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u = f(t)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2BEBB5-57B5-D449-0857-6C8F299449E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667500" y="6865310"/>
              <a:ext cx="0" cy="128016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9310FD0-F414-BCBC-6AA7-557A019FF89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6865310"/>
              <a:ext cx="1973580" cy="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BDB52A8-A482-45AF-6479-FF0DFD4CDD82}"/>
                </a:ext>
              </a:extLst>
            </p:cNvPr>
            <p:cNvGrpSpPr/>
            <p:nvPr/>
          </p:nvGrpSpPr>
          <p:grpSpPr>
            <a:xfrm>
              <a:off x="5715000" y="8145470"/>
              <a:ext cx="1908810" cy="1905000"/>
              <a:chOff x="5715000" y="8145470"/>
              <a:chExt cx="1908810" cy="1905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A0705CD-E617-77D7-F164-042D79B9761D}"/>
                  </a:ext>
                </a:extLst>
              </p:cNvPr>
              <p:cNvSpPr/>
              <p:nvPr/>
            </p:nvSpPr>
            <p:spPr>
              <a:xfrm>
                <a:off x="5715000" y="8145470"/>
                <a:ext cx="1905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D1867-144D-C4A4-BE94-CEFA0A042BC0}"/>
                  </a:ext>
                </a:extLst>
              </p:cNvPr>
              <p:cNvSpPr txBox="1"/>
              <p:nvPr/>
            </p:nvSpPr>
            <p:spPr>
              <a:xfrm>
                <a:off x="5718810" y="8826384"/>
                <a:ext cx="1905000" cy="598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800" dirty="0"/>
                  <a:t>m=1</a:t>
                </a:r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C7DFA-C8F6-3857-38A7-F0247EC27D4C}"/>
                </a:ext>
              </a:extLst>
            </p:cNvPr>
            <p:cNvSpPr txBox="1"/>
            <p:nvPr/>
          </p:nvSpPr>
          <p:spPr>
            <a:xfrm>
              <a:off x="6667499" y="6383980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x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FA5B9-CBC0-C315-5B74-B5A242EBF5AC}"/>
                </a:ext>
              </a:extLst>
            </p:cNvPr>
            <p:cNvSpPr txBox="1"/>
            <p:nvPr/>
          </p:nvSpPr>
          <p:spPr>
            <a:xfrm>
              <a:off x="2381249" y="6858000"/>
              <a:ext cx="270128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step_time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= 0.1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1959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3565BDA8-43BF-CFFE-9E8A-0B3E24A1D11B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746553" y="3098748"/>
                <a:ext cx="16764414" cy="133543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아래와 같은 시스템에서 물체의 위치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(x)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측정했습니다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측정값을 추정하는 코드를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ex08_KalmanFilter_StateSpace2.py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작성해보세요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분산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노이즈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튜닝해가며 필터 성능을 개선시켜보세요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스프링과 </a:t>
                </a:r>
                <a:r>
                  <a:rPr lang="ko-KR" altLang="en-US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뎀퍼가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가하는 힘은 각각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𝑘𝑥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,  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3565BDA8-43BF-CFFE-9E8A-0B3E24A1D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746553" y="3098748"/>
                <a:ext cx="16764414" cy="1335430"/>
              </a:xfrm>
              <a:blipFill>
                <a:blip r:embed="rId2"/>
                <a:stretch>
                  <a:fillRect l="-909" t="-5936" b="-10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ex08_KalmanFilter_StateSpace2.py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Kalman Filter(State Space Equation, 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5A185E-C1AF-A287-F221-9E6D30DE32F9}"/>
              </a:ext>
            </a:extLst>
          </p:cNvPr>
          <p:cNvCxnSpPr>
            <a:stCxn id="13" idx="3"/>
          </p:cNvCxnSpPr>
          <p:nvPr/>
        </p:nvCxnSpPr>
        <p:spPr>
          <a:xfrm>
            <a:off x="7620000" y="9097970"/>
            <a:ext cx="2423160" cy="2286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242161-CCCA-136D-BF3A-F9F6DBED7595}"/>
              </a:ext>
            </a:extLst>
          </p:cNvPr>
          <p:cNvSpPr txBox="1"/>
          <p:nvPr/>
        </p:nvSpPr>
        <p:spPr>
          <a:xfrm>
            <a:off x="7804221" y="8499488"/>
            <a:ext cx="1905000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u = f(t)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2BEBB5-57B5-D449-0857-6C8F299449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667500" y="6865310"/>
            <a:ext cx="0" cy="128016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310FD0-F414-BCBC-6AA7-557A019FF894}"/>
              </a:ext>
            </a:extLst>
          </p:cNvPr>
          <p:cNvCxnSpPr>
            <a:cxnSpLocks/>
          </p:cNvCxnSpPr>
          <p:nvPr/>
        </p:nvCxnSpPr>
        <p:spPr>
          <a:xfrm>
            <a:off x="6667500" y="6865310"/>
            <a:ext cx="1973580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DB52A8-A482-45AF-6479-FF0DFD4CDD82}"/>
              </a:ext>
            </a:extLst>
          </p:cNvPr>
          <p:cNvGrpSpPr/>
          <p:nvPr/>
        </p:nvGrpSpPr>
        <p:grpSpPr>
          <a:xfrm>
            <a:off x="5715000" y="8145470"/>
            <a:ext cx="1908810" cy="1905000"/>
            <a:chOff x="5715000" y="8145470"/>
            <a:chExt cx="1908810" cy="1905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0705CD-E617-77D7-F164-042D79B9761D}"/>
                </a:ext>
              </a:extLst>
            </p:cNvPr>
            <p:cNvSpPr/>
            <p:nvPr/>
          </p:nvSpPr>
          <p:spPr>
            <a:xfrm>
              <a:off x="5715000" y="8145470"/>
              <a:ext cx="1905000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D1867-144D-C4A4-BE94-CEFA0A042BC0}"/>
                </a:ext>
              </a:extLst>
            </p:cNvPr>
            <p:cNvSpPr txBox="1"/>
            <p:nvPr/>
          </p:nvSpPr>
          <p:spPr>
            <a:xfrm>
              <a:off x="5718810" y="8826384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m=10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0C7DFA-C8F6-3857-38A7-F0247EC27D4C}"/>
              </a:ext>
            </a:extLst>
          </p:cNvPr>
          <p:cNvSpPr txBox="1"/>
          <p:nvPr/>
        </p:nvSpPr>
        <p:spPr>
          <a:xfrm>
            <a:off x="6667499" y="6383980"/>
            <a:ext cx="1905000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x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FA5B9-CBC0-C315-5B74-B5A242EBF5AC}"/>
              </a:ext>
            </a:extLst>
          </p:cNvPr>
          <p:cNvSpPr txBox="1"/>
          <p:nvPr/>
        </p:nvSpPr>
        <p:spPr>
          <a:xfrm>
            <a:off x="2381249" y="6858000"/>
            <a:ext cx="2701289" cy="4753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step_time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0.1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66ACD3-8DE9-6BF8-6D61-91712D4BF340}"/>
              </a:ext>
            </a:extLst>
          </p:cNvPr>
          <p:cNvGrpSpPr/>
          <p:nvPr/>
        </p:nvGrpSpPr>
        <p:grpSpPr>
          <a:xfrm>
            <a:off x="2503169" y="7833360"/>
            <a:ext cx="12828271" cy="3436310"/>
            <a:chOff x="2503169" y="7833360"/>
            <a:chExt cx="12828271" cy="34363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C140A-2A78-4247-71FE-BD9FD8BFF3C6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0E867B-97EB-CB13-16A0-F592043C27BE}"/>
                </a:ext>
              </a:extLst>
            </p:cNvPr>
            <p:cNvSpPr/>
            <p:nvPr/>
          </p:nvSpPr>
          <p:spPr>
            <a:xfrm>
              <a:off x="2503169" y="7833360"/>
              <a:ext cx="1112521" cy="3436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6DC000-1B20-6832-5184-5632B94A5664}"/>
              </a:ext>
            </a:extLst>
          </p:cNvPr>
          <p:cNvGrpSpPr/>
          <p:nvPr/>
        </p:nvGrpSpPr>
        <p:grpSpPr>
          <a:xfrm>
            <a:off x="3610286" y="8209654"/>
            <a:ext cx="2108523" cy="841131"/>
            <a:chOff x="1051560" y="5516880"/>
            <a:chExt cx="3294953" cy="8671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DE50C78-F431-B6C8-36A6-96705273D3BA}"/>
                </a:ext>
              </a:extLst>
            </p:cNvPr>
            <p:cNvCxnSpPr/>
            <p:nvPr/>
          </p:nvCxnSpPr>
          <p:spPr>
            <a:xfrm>
              <a:off x="1051560" y="5955673"/>
              <a:ext cx="8839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4B6D994-9EB4-35F0-020E-49EBE51B9CCE}"/>
                </a:ext>
              </a:extLst>
            </p:cNvPr>
            <p:cNvCxnSpPr/>
            <p:nvPr/>
          </p:nvCxnSpPr>
          <p:spPr>
            <a:xfrm>
              <a:off x="2087880" y="5516880"/>
              <a:ext cx="415289" cy="867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21C9735-8888-1AD9-CEC4-740DEEDA1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9840" y="5516880"/>
              <a:ext cx="364369" cy="867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2BD58B2-4D34-5E88-A156-85DFF94EC2C3}"/>
                </a:ext>
              </a:extLst>
            </p:cNvPr>
            <p:cNvCxnSpPr/>
            <p:nvPr/>
          </p:nvCxnSpPr>
          <p:spPr>
            <a:xfrm>
              <a:off x="2865120" y="5516880"/>
              <a:ext cx="415289" cy="867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38D1C54-ADB0-B505-D897-2990765F2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9" y="5928360"/>
              <a:ext cx="191459" cy="455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DBEF442-FDFC-41FA-887D-E051CACB3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455" y="5516880"/>
              <a:ext cx="196034" cy="4665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E5308C2-31F5-D4C0-C584-30AD46E53E6B}"/>
                </a:ext>
              </a:extLst>
            </p:cNvPr>
            <p:cNvCxnSpPr/>
            <p:nvPr/>
          </p:nvCxnSpPr>
          <p:spPr>
            <a:xfrm>
              <a:off x="3462593" y="5955673"/>
              <a:ext cx="8839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644211A-8EC3-3C29-8684-03DD297D6D26}"/>
              </a:ext>
            </a:extLst>
          </p:cNvPr>
          <p:cNvGrpSpPr/>
          <p:nvPr/>
        </p:nvGrpSpPr>
        <p:grpSpPr>
          <a:xfrm>
            <a:off x="3619500" y="9135295"/>
            <a:ext cx="2091690" cy="741657"/>
            <a:chOff x="1706880" y="5196840"/>
            <a:chExt cx="2406326" cy="95982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E15312-2DD9-E38A-EECD-64A7BE65AEE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5715000"/>
              <a:ext cx="1099185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48CC7B-73CD-D05A-3D6E-7F79370A3B3B}"/>
                </a:ext>
              </a:extLst>
            </p:cNvPr>
            <p:cNvSpPr/>
            <p:nvPr/>
          </p:nvSpPr>
          <p:spPr>
            <a:xfrm>
              <a:off x="2503169" y="5196840"/>
              <a:ext cx="605791" cy="959827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746A78-FB6E-09F1-8769-8F791110BABC}"/>
                </a:ext>
              </a:extLst>
            </p:cNvPr>
            <p:cNvCxnSpPr>
              <a:stCxn id="37" idx="0"/>
              <a:endCxn id="37" idx="2"/>
            </p:cNvCxnSpPr>
            <p:nvPr/>
          </p:nvCxnSpPr>
          <p:spPr>
            <a:xfrm>
              <a:off x="2806065" y="5196840"/>
              <a:ext cx="0" cy="95982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27A305A-3706-4328-BAFE-5899CEFFAF77}"/>
                </a:ext>
              </a:extLst>
            </p:cNvPr>
            <p:cNvCxnSpPr/>
            <p:nvPr/>
          </p:nvCxnSpPr>
          <p:spPr>
            <a:xfrm>
              <a:off x="3107366" y="5715000"/>
              <a:ext cx="100584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F690AB6-CC19-6DD7-C0E7-9F5E5FF3B7C9}"/>
              </a:ext>
            </a:extLst>
          </p:cNvPr>
          <p:cNvSpPr txBox="1"/>
          <p:nvPr/>
        </p:nvSpPr>
        <p:spPr>
          <a:xfrm>
            <a:off x="1779394" y="8458538"/>
            <a:ext cx="2701289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 = 100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BA69BA-633A-E8D5-85A5-AA0097B6901B}"/>
              </a:ext>
            </a:extLst>
          </p:cNvPr>
          <p:cNvSpPr txBox="1"/>
          <p:nvPr/>
        </p:nvSpPr>
        <p:spPr>
          <a:xfrm>
            <a:off x="1787587" y="9333514"/>
            <a:ext cx="2701289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 =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6585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</TotalTime>
  <Words>589</Words>
  <Application>Microsoft Office PowerPoint</Application>
  <PresentationFormat>사용자 지정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 Bold</vt:lpstr>
      <vt:lpstr>Noto Sans KR Regular</vt:lpstr>
      <vt:lpstr>Calibri</vt:lpstr>
      <vt:lpstr>Cambria Math</vt:lpstr>
      <vt:lpstr>맑은 고딕</vt:lpstr>
      <vt:lpstr>programmers-theme-1</vt:lpstr>
      <vt:lpstr>1. Average Filter</vt:lpstr>
      <vt:lpstr>2. Moving Average Filter</vt:lpstr>
      <vt:lpstr>3. Low Pass Filter</vt:lpstr>
      <vt:lpstr>4. Kalman Filter</vt:lpstr>
      <vt:lpstr>5. Comparing Filters</vt:lpstr>
      <vt:lpstr>6. Tuning Kalman Filters</vt:lpstr>
      <vt:lpstr>7. Kalman Filter(State Space Equation, 1)</vt:lpstr>
      <vt:lpstr>8. Kalman Filter(State Space Equation,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seungmok song</cp:lastModifiedBy>
  <cp:revision>102</cp:revision>
  <dcterms:modified xsi:type="dcterms:W3CDTF">2024-03-19T17:02:37Z</dcterms:modified>
</cp:coreProperties>
</file>