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67" r:id="rId5"/>
    <p:sldId id="258" r:id="rId6"/>
    <p:sldId id="268" r:id="rId7"/>
    <p:sldId id="269" r:id="rId8"/>
    <p:sldId id="270" r:id="rId9"/>
    <p:sldId id="271" r:id="rId10"/>
    <p:sldId id="275" r:id="rId11"/>
    <p:sldId id="276" r:id="rId12"/>
    <p:sldId id="273" r:id="rId13"/>
    <p:sldId id="277" r:id="rId14"/>
    <p:sldId id="278" r:id="rId15"/>
    <p:sldId id="279" r:id="rId16"/>
    <p:sldId id="280" r:id="rId17"/>
    <p:sldId id="282" r:id="rId18"/>
    <p:sldId id="281" r:id="rId19"/>
    <p:sldId id="284" r:id="rId20"/>
    <p:sldId id="286" r:id="rId21"/>
    <p:sldId id="287" r:id="rId22"/>
    <p:sldId id="288" r:id="rId23"/>
    <p:sldId id="289" r:id="rId24"/>
    <p:sldId id="290" r:id="rId2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7"/>
    </p:embeddedFont>
    <p:embeddedFont>
      <p:font typeface="나눔손글씨 붓" panose="020B0600000101010101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000"/>
    <a:srgbClr val="5F5F5F"/>
    <a:srgbClr val="CCECFF"/>
    <a:srgbClr val="6600FF"/>
    <a:srgbClr val="3333CC"/>
    <a:srgbClr val="050408"/>
    <a:srgbClr val="FD583D"/>
    <a:srgbClr val="6CCEF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531" autoAdjust="0"/>
  </p:normalViewPr>
  <p:slideViewPr>
    <p:cSldViewPr>
      <p:cViewPr varScale="1">
        <p:scale>
          <a:sx n="102" d="100"/>
          <a:sy n="102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6C7A1-9DB1-47E3-87B9-6F2F5998DDD7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B3B2-E0D5-4575-9BBA-B5AA61853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7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7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4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28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6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72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12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15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73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5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6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7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3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5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6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1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B3B2-E0D5-4575-9BBA-B5AA618532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94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3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95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3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9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5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09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58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69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98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88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9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9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4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8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1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NOP\Desktop\개발자들\heade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 userDrawn="1"/>
        </p:nvSpPr>
        <p:spPr>
          <a:xfrm>
            <a:off x="9730" y="-21664"/>
            <a:ext cx="9144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359160" y="6163448"/>
            <a:ext cx="1661090" cy="577920"/>
            <a:chOff x="7359160" y="6163448"/>
            <a:chExt cx="1661090" cy="577920"/>
          </a:xfrm>
        </p:grpSpPr>
        <p:pic>
          <p:nvPicPr>
            <p:cNvPr id="8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160" y="616530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NOP\Desktop\개발자들\로고문자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3" y="6163448"/>
              <a:ext cx="991867" cy="572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 userDrawn="1"/>
        </p:nvSpPr>
        <p:spPr>
          <a:xfrm rot="5400000">
            <a:off x="-2612194" y="2604469"/>
            <a:ext cx="6836335" cy="162739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3" name="Picture 5" descr="C:\Users\NOP\Desktop\개발자들\동그란로고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48" y="116632"/>
            <a:ext cx="1482849" cy="148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866F-5CBB-401B-8E48-C607AC56608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88B3C-A32C-4BEC-B27A-7BF8A0ED7A4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359160" y="6163448"/>
            <a:ext cx="1661090" cy="577920"/>
            <a:chOff x="7359160" y="6163448"/>
            <a:chExt cx="1661090" cy="577920"/>
          </a:xfrm>
        </p:grpSpPr>
        <p:pic>
          <p:nvPicPr>
            <p:cNvPr id="8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160" y="616530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NOP\Desktop\개발자들\로고문자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3" y="6163448"/>
              <a:ext cx="991867" cy="572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151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755576" y="1628800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NOP\Desktop\개발자들\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084964"/>
            <a:ext cx="9144000" cy="468807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0696" y="2042847"/>
            <a:ext cx="6702609" cy="2772307"/>
            <a:chOff x="1525360" y="2168861"/>
            <a:chExt cx="6093281" cy="2520279"/>
          </a:xfrm>
        </p:grpSpPr>
        <p:pic>
          <p:nvPicPr>
            <p:cNvPr id="1029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360" y="2168861"/>
              <a:ext cx="2520279" cy="2520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NOP\Desktop\개발자들\로고문자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566" y="2486026"/>
              <a:ext cx="3267075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766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Response </a:t>
            </a:r>
            <a:r>
              <a:rPr lang="ko-KR" altLang="en-US" dirty="0">
                <a:solidFill>
                  <a:srgbClr val="FFFF00"/>
                </a:solidFill>
              </a:rPr>
              <a:t>이해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endParaRPr lang="ko-KR" altLang="en-US" sz="1600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C822FF0E-9B76-42B4-B97E-DF8033FE94E5}"/>
              </a:ext>
            </a:extLst>
          </p:cNvPr>
          <p:cNvSpPr txBox="1">
            <a:spLocks/>
          </p:cNvSpPr>
          <p:nvPr/>
        </p:nvSpPr>
        <p:spPr>
          <a:xfrm>
            <a:off x="1731396" y="867945"/>
            <a:ext cx="8229600" cy="45259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&lt;%@page </a:t>
            </a:r>
            <a:r>
              <a:rPr lang="en-US" altLang="ko-KR" sz="1600" dirty="0" err="1">
                <a:solidFill>
                  <a:schemeClr val="bg1"/>
                </a:solidFill>
              </a:rPr>
              <a:t>contentType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"text/html; charset=</a:t>
            </a:r>
            <a:r>
              <a:rPr lang="en-US" altLang="ko-KR" sz="1600" i="1" dirty="0" err="1">
                <a:solidFill>
                  <a:schemeClr val="bg1"/>
                </a:solidFill>
              </a:rPr>
              <a:t>euc-kr</a:t>
            </a:r>
            <a:r>
              <a:rPr lang="en-US" altLang="ko-KR" sz="1600" i="1" dirty="0">
                <a:solidFill>
                  <a:schemeClr val="bg1"/>
                </a:solidFill>
              </a:rPr>
              <a:t>"%&gt;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&lt;HEAD&gt;&lt;TITLE&gt;</a:t>
            </a:r>
            <a:r>
              <a:rPr lang="ko-KR" altLang="en-US" sz="1600" dirty="0">
                <a:solidFill>
                  <a:schemeClr val="bg1"/>
                </a:solidFill>
              </a:rPr>
              <a:t>게시판 글쓰기 </a:t>
            </a:r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결과 화면</a:t>
            </a:r>
            <a:r>
              <a:rPr lang="en-US" altLang="ko-KR" sz="1600" dirty="0">
                <a:solidFill>
                  <a:schemeClr val="bg1"/>
                </a:solidFill>
              </a:rPr>
              <a:t>&lt;/TITLE&gt;&lt;/HEAD&gt;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&lt;BODY&gt;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&lt;H2&gt;</a:t>
            </a:r>
            <a:r>
              <a:rPr lang="ko-KR" altLang="en-US" sz="1600" dirty="0">
                <a:solidFill>
                  <a:schemeClr val="bg1"/>
                </a:solidFill>
              </a:rPr>
              <a:t>글쓰기</a:t>
            </a:r>
            <a:r>
              <a:rPr lang="en-US" altLang="ko-KR" sz="1600" dirty="0">
                <a:solidFill>
                  <a:schemeClr val="bg1"/>
                </a:solidFill>
              </a:rPr>
              <a:t>&lt;/H2&gt;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&lt;%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request.getParameter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("RESULT"); 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if (</a:t>
            </a:r>
            <a:r>
              <a:rPr lang="en-US" altLang="ko-KR" sz="1600" b="1" dirty="0" err="1">
                <a:solidFill>
                  <a:schemeClr val="bg1"/>
                </a:solidFill>
              </a:rPr>
              <a:t>str.equals</a:t>
            </a:r>
            <a:r>
              <a:rPr lang="en-US" altLang="ko-KR" sz="1600" b="1" dirty="0">
                <a:solidFill>
                  <a:schemeClr val="bg1"/>
                </a:solidFill>
              </a:rPr>
              <a:t>("SUCCESS")){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저장되었습니다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else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파일에 데이터를 쓸 수 없습니다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%&gt;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&lt;div class=</a:t>
            </a:r>
            <a:r>
              <a:rPr lang="en-US" altLang="ko-KR" sz="1600" i="1" dirty="0">
                <a:solidFill>
                  <a:schemeClr val="bg1"/>
                </a:solidFill>
              </a:rPr>
              <a:t>"pull-right"&gt;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&lt;/BODY&gt;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37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Response </a:t>
            </a:r>
            <a:r>
              <a:rPr lang="ko-KR" altLang="en-US" dirty="0">
                <a:solidFill>
                  <a:srgbClr val="FFFF00"/>
                </a:solidFill>
              </a:rPr>
              <a:t>이해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endParaRPr lang="ko-KR" altLang="en-US" sz="16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368FA-A86D-4795-92F4-4AB8743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54714"/>
            <a:ext cx="6120680" cy="1581371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5413450-B950-4B9B-9807-3C8D746CD991}"/>
              </a:ext>
            </a:extLst>
          </p:cNvPr>
          <p:cNvSpPr/>
          <p:nvPr/>
        </p:nvSpPr>
        <p:spPr>
          <a:xfrm>
            <a:off x="4186300" y="2851606"/>
            <a:ext cx="792088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2040A9-917C-4C40-8B05-30062E32F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65931"/>
            <a:ext cx="5112568" cy="20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9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&lt;%@page </a:t>
            </a:r>
            <a:r>
              <a:rPr lang="en-US" altLang="ko-KR" sz="1600" dirty="0" err="1">
                <a:solidFill>
                  <a:schemeClr val="bg1"/>
                </a:solidFill>
              </a:rPr>
              <a:t>contentType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"text/html; charset=</a:t>
            </a:r>
            <a:r>
              <a:rPr lang="en-US" altLang="ko-KR" sz="1600" i="1" dirty="0" err="1">
                <a:solidFill>
                  <a:schemeClr val="bg1"/>
                </a:solidFill>
              </a:rPr>
              <a:t>euc-kr</a:t>
            </a:r>
            <a:r>
              <a:rPr lang="en-US" altLang="ko-KR" sz="1600" i="1" dirty="0">
                <a:solidFill>
                  <a:schemeClr val="bg1"/>
                </a:solidFill>
              </a:rPr>
              <a:t>"%&gt;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&lt;%@page import=</a:t>
            </a:r>
            <a:r>
              <a:rPr lang="en-US" altLang="ko-KR" sz="1600" i="1" dirty="0">
                <a:solidFill>
                  <a:schemeClr val="bg1"/>
                </a:solidFill>
              </a:rPr>
              <a:t>"java.io.*"%&gt;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&lt;TITLE&gt;</a:t>
            </a:r>
            <a:r>
              <a:rPr lang="ko-KR" altLang="en-US" sz="1600" dirty="0">
                <a:solidFill>
                  <a:schemeClr val="bg1"/>
                </a:solidFill>
              </a:rPr>
              <a:t>파일 목록</a:t>
            </a:r>
            <a:r>
              <a:rPr lang="en-US" altLang="ko-KR" sz="1600" dirty="0">
                <a:solidFill>
                  <a:schemeClr val="bg1"/>
                </a:solidFill>
              </a:rPr>
              <a:t>&lt;/TITLE&gt;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&lt;BODY&gt;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BufferedReader</a:t>
            </a:r>
            <a:r>
              <a:rPr lang="en-US" altLang="ko-KR" sz="1600" dirty="0">
                <a:solidFill>
                  <a:schemeClr val="bg1"/>
                </a:solidFill>
              </a:rPr>
              <a:t> reader = </a:t>
            </a:r>
            <a:r>
              <a:rPr lang="en-US" altLang="ko-KR" sz="1600" b="1" dirty="0">
                <a:solidFill>
                  <a:schemeClr val="bg1"/>
                </a:solidFill>
              </a:rPr>
              <a:t>null;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String p =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"C:\\Users\\wkdtn\\workspace\\.metadata\\.plugins\\org.eclipse.wst.server.core\\tmp0\\wtpwebapps\\pratice\\WEB-INF\\bbs";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String [] listing = </a:t>
            </a:r>
            <a:r>
              <a:rPr lang="en-US" altLang="ko-KR" sz="1600" b="1" dirty="0">
                <a:solidFill>
                  <a:schemeClr val="bg1"/>
                </a:solidFill>
              </a:rPr>
              <a:t>new File(p).list();</a:t>
            </a:r>
            <a:r>
              <a:rPr lang="ko-KR" altLang="en-US" sz="1600" dirty="0">
                <a:solidFill>
                  <a:schemeClr val="bg1"/>
                </a:solidFill>
              </a:rPr>
              <a:t>                 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for(String </a:t>
            </a:r>
            <a:r>
              <a:rPr lang="en-US" altLang="ko-KR" sz="1600" b="1" dirty="0" err="1">
                <a:solidFill>
                  <a:schemeClr val="bg1"/>
                </a:solidFill>
              </a:rPr>
              <a:t>str</a:t>
            </a:r>
            <a:r>
              <a:rPr lang="en-US" altLang="ko-KR" sz="1600" b="1" dirty="0">
                <a:solidFill>
                  <a:schemeClr val="bg1"/>
                </a:solidFill>
              </a:rPr>
              <a:t> : listing){ </a:t>
            </a:r>
            <a:r>
              <a:rPr lang="ko-KR" altLang="en-US" sz="1600" dirty="0">
                <a:solidFill>
                  <a:schemeClr val="bg1"/>
                </a:solidFill>
              </a:rPr>
              <a:t>             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</a:t>
            </a:r>
            <a:r>
              <a:rPr lang="en-US" altLang="ko-KR" sz="1600" dirty="0">
                <a:solidFill>
                  <a:schemeClr val="bg1"/>
                </a:solidFill>
              </a:rPr>
              <a:t>%&gt;</a:t>
            </a:r>
            <a:r>
              <a:rPr lang="ko-KR" altLang="en-US" sz="1600" dirty="0">
                <a:solidFill>
                  <a:schemeClr val="bg1"/>
                </a:solidFill>
              </a:rPr>
              <a:t>     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</a:t>
            </a:r>
          </a:p>
          <a:p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&lt;a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  <a:highlight>
                  <a:srgbClr val="0000FF"/>
                </a:highlight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  <a:highlight>
                  <a:srgbClr val="0000FF"/>
                </a:highlight>
              </a:rPr>
              <a:t>fileRead_new.jsp?text</a:t>
            </a:r>
            <a:r>
              <a:rPr lang="en-US" altLang="ko-KR" sz="1600" i="1" dirty="0">
                <a:solidFill>
                  <a:schemeClr val="bg1"/>
                </a:solidFill>
                <a:highlight>
                  <a:srgbClr val="0000FF"/>
                </a:highlight>
              </a:rPr>
              <a:t>=&lt;%=</a:t>
            </a:r>
            <a:r>
              <a:rPr lang="en-US" altLang="ko-KR" sz="1600" i="1" dirty="0" err="1">
                <a:solidFill>
                  <a:schemeClr val="bg1"/>
                </a:solidFill>
                <a:highlight>
                  <a:srgbClr val="0000FF"/>
                </a:highlight>
              </a:rPr>
              <a:t>str</a:t>
            </a:r>
            <a:r>
              <a:rPr lang="en-US" altLang="ko-KR" sz="1600" i="1" dirty="0">
                <a:solidFill>
                  <a:schemeClr val="bg1"/>
                </a:solidFill>
                <a:highlight>
                  <a:srgbClr val="0000FF"/>
                </a:highlight>
              </a:rPr>
              <a:t> %&gt;" class="</a:t>
            </a:r>
            <a:r>
              <a:rPr lang="en-US" altLang="ko-KR" sz="1600" i="1" dirty="0" err="1">
                <a:solidFill>
                  <a:schemeClr val="bg1"/>
                </a:solidFill>
                <a:highlight>
                  <a:srgbClr val="0000FF"/>
                </a:highlight>
              </a:rPr>
              <a:t>btn</a:t>
            </a:r>
            <a:r>
              <a:rPr lang="en-US" altLang="ko-KR" sz="1600" i="1" dirty="0">
                <a:solidFill>
                  <a:schemeClr val="bg1"/>
                </a:solidFill>
                <a:highlight>
                  <a:srgbClr val="0000FF"/>
                </a:highlight>
              </a:rPr>
              <a:t>"  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class=</a:t>
            </a:r>
            <a:r>
              <a:rPr lang="en-US" altLang="ko-KR" sz="1600" i="1" dirty="0">
                <a:solidFill>
                  <a:schemeClr val="bg1"/>
                </a:solidFill>
              </a:rPr>
              <a:t>"icon-plus"&gt;&lt;/</a:t>
            </a:r>
            <a:r>
              <a:rPr lang="en-US" altLang="ko-KR" sz="1600" i="1" dirty="0" err="1">
                <a:solidFill>
                  <a:schemeClr val="bg1"/>
                </a:solidFill>
              </a:rPr>
              <a:t>i</a:t>
            </a:r>
            <a:r>
              <a:rPr lang="en-US" altLang="ko-KR" sz="1600" i="1" dirty="0">
                <a:solidFill>
                  <a:schemeClr val="bg1"/>
                </a:solidFill>
              </a:rPr>
              <a:t>&gt; &lt;%= "</a:t>
            </a:r>
            <a:r>
              <a:rPr lang="ko-KR" altLang="en-US" sz="1600" i="1" dirty="0">
                <a:solidFill>
                  <a:schemeClr val="bg1"/>
                </a:solidFill>
              </a:rPr>
              <a:t>내용 </a:t>
            </a:r>
            <a:r>
              <a:rPr lang="en-US" altLang="ko-KR" sz="1600" i="1" dirty="0">
                <a:solidFill>
                  <a:schemeClr val="bg1"/>
                </a:solidFill>
              </a:rPr>
              <a:t>:"</a:t>
            </a:r>
            <a:r>
              <a:rPr lang="ko-KR" altLang="en-US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i="1" dirty="0">
                <a:solidFill>
                  <a:schemeClr val="bg1"/>
                </a:solidFill>
              </a:rPr>
              <a:t>+ </a:t>
            </a:r>
            <a:r>
              <a:rPr lang="en-US" altLang="ko-KR" sz="1600" i="1" dirty="0" err="1">
                <a:solidFill>
                  <a:schemeClr val="bg1"/>
                </a:solidFill>
              </a:rPr>
              <a:t>str</a:t>
            </a:r>
            <a:r>
              <a:rPr lang="en-US" altLang="ko-KR" sz="1600" i="1" dirty="0">
                <a:solidFill>
                  <a:schemeClr val="bg1"/>
                </a:solidFill>
              </a:rPr>
              <a:t> + "&lt;</a:t>
            </a:r>
            <a:r>
              <a:rPr lang="en-US" altLang="ko-KR" sz="1600" i="1" dirty="0" err="1">
                <a:solidFill>
                  <a:schemeClr val="bg1"/>
                </a:solidFill>
              </a:rPr>
              <a:t>br</a:t>
            </a:r>
            <a:r>
              <a:rPr lang="en-US" altLang="ko-KR" sz="1600" i="1" dirty="0">
                <a:solidFill>
                  <a:schemeClr val="bg1"/>
                </a:solidFill>
              </a:rPr>
              <a:t>&gt;"%&gt;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&lt;/a&gt;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u="sng" dirty="0">
                <a:solidFill>
                  <a:schemeClr val="bg1"/>
                </a:solidFill>
              </a:rPr>
              <a:t>&lt;/form&gt;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&lt;%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FileNotFoundException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fnfe</a:t>
            </a:r>
            <a:r>
              <a:rPr lang="en-US" altLang="ko-KR" sz="1600" b="1" dirty="0">
                <a:solidFill>
                  <a:schemeClr val="bg1"/>
                </a:solidFill>
              </a:rPr>
              <a:t>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파일이 존재하지 않습니다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IOException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ioe</a:t>
            </a:r>
            <a:r>
              <a:rPr lang="en-US" altLang="ko-KR" sz="1600" b="1" dirty="0">
                <a:solidFill>
                  <a:schemeClr val="bg1"/>
                </a:solidFill>
              </a:rPr>
              <a:t>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파일을 읽을 수 없습니다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finally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reader.close</a:t>
            </a:r>
            <a:r>
              <a:rPr lang="en-US" altLang="ko-KR" sz="1600" dirty="0">
                <a:solidFill>
                  <a:schemeClr val="bg1"/>
                </a:solidFill>
              </a:rPr>
              <a:t>();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>
                <a:solidFill>
                  <a:schemeClr val="bg1"/>
                </a:solidFill>
              </a:rPr>
              <a:t>}     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(Exception e)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76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u="sng" dirty="0">
                <a:solidFill>
                  <a:schemeClr val="bg1"/>
                </a:solidFill>
              </a:rPr>
              <a:t>&lt;/form&gt;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&lt;%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  <a:r>
              <a:rPr lang="ko-KR" altLang="en-US" sz="1600" dirty="0">
                <a:solidFill>
                  <a:schemeClr val="bg1"/>
                </a:solidFill>
              </a:rPr>
              <a:t>                                    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FileNotFoundException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fnfe</a:t>
            </a:r>
            <a:r>
              <a:rPr lang="en-US" altLang="ko-KR" sz="1600" b="1" dirty="0">
                <a:solidFill>
                  <a:schemeClr val="bg1"/>
                </a:solidFill>
              </a:rPr>
              <a:t>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파일이 존재하지 않습니다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IOException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ioe</a:t>
            </a:r>
            <a:r>
              <a:rPr lang="en-US" altLang="ko-KR" sz="1600" b="1" dirty="0">
                <a:solidFill>
                  <a:schemeClr val="bg1"/>
                </a:solidFill>
              </a:rPr>
              <a:t>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파일을 읽을 수 없습니다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finally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reader.close</a:t>
            </a:r>
            <a:r>
              <a:rPr lang="en-US" altLang="ko-KR" sz="1600" dirty="0">
                <a:solidFill>
                  <a:schemeClr val="bg1"/>
                </a:solidFill>
              </a:rPr>
              <a:t>();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>
                <a:solidFill>
                  <a:schemeClr val="bg1"/>
                </a:solidFill>
              </a:rPr>
              <a:t>}     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(Exception e)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57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76E6E-B409-4576-81FE-3D2A277F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896798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&lt;%@page </a:t>
            </a:r>
            <a:r>
              <a:rPr lang="en-US" altLang="ko-KR" sz="1600" dirty="0" err="1">
                <a:solidFill>
                  <a:schemeClr val="bg1"/>
                </a:solidFill>
              </a:rPr>
              <a:t>contentType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"text/html; charset=</a:t>
            </a:r>
            <a:r>
              <a:rPr lang="en-US" altLang="ko-KR" sz="1600" i="1" dirty="0" err="1">
                <a:solidFill>
                  <a:schemeClr val="bg1"/>
                </a:solidFill>
              </a:rPr>
              <a:t>euc-kr</a:t>
            </a:r>
            <a:r>
              <a:rPr lang="en-US" altLang="ko-KR" sz="1600" i="1" dirty="0">
                <a:solidFill>
                  <a:schemeClr val="bg1"/>
                </a:solidFill>
              </a:rPr>
              <a:t>" 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&lt;%@page import=</a:t>
            </a:r>
            <a:r>
              <a:rPr lang="en-US" altLang="ko-KR" sz="1600" i="1" dirty="0">
                <a:solidFill>
                  <a:schemeClr val="bg1"/>
                </a:solidFill>
              </a:rPr>
              <a:t>"java.io.*" 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&lt;HEAD&gt;&lt;TITLE&gt; </a:t>
            </a:r>
            <a:r>
              <a:rPr lang="ko-KR" altLang="en-US" sz="1600" dirty="0">
                <a:solidFill>
                  <a:schemeClr val="bg1"/>
                </a:solidFill>
              </a:rPr>
              <a:t>파일 읽기</a:t>
            </a:r>
            <a:r>
              <a:rPr lang="en-US" altLang="ko-KR" sz="1600" dirty="0">
                <a:solidFill>
                  <a:schemeClr val="bg1"/>
                </a:solidFill>
              </a:rPr>
              <a:t>&lt;/TITLE&gt;&lt;/HEAD&gt;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&lt;BODY&gt;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BufferedReader</a:t>
            </a:r>
            <a:r>
              <a:rPr lang="en-US" altLang="ko-KR" sz="1600" dirty="0">
                <a:solidFill>
                  <a:schemeClr val="bg1"/>
                </a:solidFill>
              </a:rPr>
              <a:t> reader = </a:t>
            </a:r>
            <a:r>
              <a:rPr lang="en-US" altLang="ko-KR" sz="1600" b="1" dirty="0">
                <a:solidFill>
                  <a:schemeClr val="bg1"/>
                </a:solidFill>
              </a:rPr>
              <a:t>null;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String s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="/WEB-INF/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bbs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/";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String t= </a:t>
            </a:r>
            <a:r>
              <a:rPr lang="en-US" altLang="ko-KR" sz="1600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dirty="0">
                <a:solidFill>
                  <a:schemeClr val="bg1"/>
                </a:solidFill>
              </a:rPr>
              <a:t>("text");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String </a:t>
            </a:r>
            <a:r>
              <a:rPr lang="en-US" altLang="ko-KR" sz="1600" dirty="0" err="1">
                <a:solidFill>
                  <a:schemeClr val="bg1"/>
                </a:solidFill>
              </a:rPr>
              <a:t>st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dirty="0" err="1">
                <a:solidFill>
                  <a:schemeClr val="bg1"/>
                </a:solidFill>
              </a:rPr>
              <a:t>s+t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String </a:t>
            </a:r>
            <a:r>
              <a:rPr lang="en-US" altLang="ko-KR" sz="1600" dirty="0" err="1">
                <a:solidFill>
                  <a:schemeClr val="bg1"/>
                </a:solidFill>
              </a:rPr>
              <a:t>filePath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application.getRealPath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st</a:t>
            </a:r>
            <a:r>
              <a:rPr lang="en-US" altLang="ko-KR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reader = </a:t>
            </a:r>
            <a:r>
              <a:rPr lang="en-US" altLang="ko-KR" sz="1600" b="1" dirty="0">
                <a:solidFill>
                  <a:schemeClr val="bg1"/>
                </a:solidFill>
              </a:rPr>
              <a:t>new </a:t>
            </a:r>
            <a:r>
              <a:rPr lang="en-US" altLang="ko-KR" sz="1600" b="1" dirty="0" err="1">
                <a:solidFill>
                  <a:schemeClr val="bg1"/>
                </a:solidFill>
              </a:rPr>
              <a:t>BufferedReader</a:t>
            </a:r>
            <a:r>
              <a:rPr lang="en-US" altLang="ko-KR" sz="1600" b="1" dirty="0">
                <a:solidFill>
                  <a:schemeClr val="bg1"/>
                </a:solidFill>
              </a:rPr>
              <a:t>(new </a:t>
            </a:r>
            <a:r>
              <a:rPr lang="en-US" altLang="ko-KR" sz="1600" b="1" dirty="0" err="1">
                <a:solidFill>
                  <a:schemeClr val="bg1"/>
                </a:solidFill>
              </a:rPr>
              <a:t>FileReader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</a:rPr>
              <a:t>filePath</a:t>
            </a:r>
            <a:r>
              <a:rPr lang="en-US" altLang="ko-KR" sz="1600" b="1" dirty="0">
                <a:solidFill>
                  <a:schemeClr val="bg1"/>
                </a:solidFill>
              </a:rPr>
              <a:t>));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while (true)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    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reader.readLine</a:t>
            </a:r>
            <a:r>
              <a:rPr lang="en-US" altLang="ko-KR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if (</a:t>
            </a:r>
            <a:r>
              <a:rPr lang="en-US" altLang="ko-KR" sz="1600" b="1" dirty="0" err="1">
                <a:solidFill>
                  <a:schemeClr val="bg1"/>
                </a:solidFill>
              </a:rPr>
              <a:t>str</a:t>
            </a:r>
            <a:r>
              <a:rPr lang="en-US" altLang="ko-KR" sz="1600" b="1" dirty="0">
                <a:solidFill>
                  <a:schemeClr val="bg1"/>
                </a:solidFill>
              </a:rPr>
              <a:t> == null)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break;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+ "&lt;BR&gt;");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50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FileNotFoundException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fnfe</a:t>
            </a:r>
            <a:r>
              <a:rPr lang="en-US" altLang="ko-KR" sz="1600" b="1" dirty="0">
                <a:solidFill>
                  <a:schemeClr val="bg1"/>
                </a:solidFill>
              </a:rPr>
              <a:t>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파일이 존재하지 않습니다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String t= </a:t>
            </a:r>
            <a:r>
              <a:rPr lang="en-US" altLang="ko-KR" sz="1600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dirty="0">
                <a:solidFill>
                  <a:schemeClr val="bg1"/>
                </a:solidFill>
              </a:rPr>
              <a:t>("text");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(t);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IOException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ioe</a:t>
            </a:r>
            <a:r>
              <a:rPr lang="en-US" altLang="ko-KR" sz="1600" b="1" dirty="0">
                <a:solidFill>
                  <a:schemeClr val="bg1"/>
                </a:solidFill>
              </a:rPr>
              <a:t>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파일을 읽을 수 없습니다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b="1" dirty="0">
                <a:solidFill>
                  <a:schemeClr val="bg1"/>
                </a:solidFill>
              </a:rPr>
              <a:t>finally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reader.close</a:t>
            </a:r>
            <a:r>
              <a:rPr lang="en-US" altLang="ko-KR" sz="1600" dirty="0">
                <a:solidFill>
                  <a:schemeClr val="bg1"/>
                </a:solidFill>
              </a:rPr>
              <a:t>();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>
                <a:solidFill>
                  <a:schemeClr val="bg1"/>
                </a:solidFill>
              </a:rPr>
              <a:t>}     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(Exception e)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&lt;/BODY&gt;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24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586F22-24EF-4F16-BD6E-70829F9B4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35" y="4725144"/>
            <a:ext cx="5616624" cy="165618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CE0DE3-1E78-444E-9E58-BADD2F32B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08720"/>
            <a:ext cx="5761669" cy="1763768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67246AE-8B83-40AD-8B03-534D8F97AE42}"/>
              </a:ext>
            </a:extLst>
          </p:cNvPr>
          <p:cNvSpPr/>
          <p:nvPr/>
        </p:nvSpPr>
        <p:spPr>
          <a:xfrm>
            <a:off x="3888438" y="3353050"/>
            <a:ext cx="2088232" cy="9361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3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 보완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&lt;%@page </a:t>
            </a:r>
            <a:r>
              <a:rPr lang="en-US" altLang="ko-KR" sz="1600" dirty="0" err="1">
                <a:solidFill>
                  <a:schemeClr val="bg1"/>
                </a:solidFill>
              </a:rPr>
              <a:t>contentType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"text/html; charset=UTF-8"%&gt;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&lt;%@page import=</a:t>
            </a:r>
            <a:r>
              <a:rPr lang="en-US" altLang="ko-KR" sz="1600" i="1" dirty="0">
                <a:solidFill>
                  <a:schemeClr val="bg1"/>
                </a:solidFill>
              </a:rPr>
              <a:t>"java.io.*"%&gt;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&lt;meta http-</a:t>
            </a:r>
            <a:r>
              <a:rPr lang="en-US" altLang="ko-KR" sz="1600" dirty="0" err="1">
                <a:solidFill>
                  <a:schemeClr val="bg1"/>
                </a:solidFill>
              </a:rPr>
              <a:t>equiv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"Content-Type" content="text/html; charset=utf-8"&gt;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&lt;meta name=</a:t>
            </a:r>
            <a:r>
              <a:rPr lang="en-US" altLang="ko-KR" sz="1600" i="1" dirty="0">
                <a:solidFill>
                  <a:schemeClr val="bg1"/>
                </a:solidFill>
              </a:rPr>
              <a:t>"viewport" content="width=device-width, initial-scale=1"&gt;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&lt;link </a:t>
            </a:r>
            <a:r>
              <a:rPr lang="en-US" altLang="ko-KR" sz="1600" dirty="0" err="1">
                <a:solidFill>
                  <a:schemeClr val="bg1"/>
                </a:solidFill>
              </a:rPr>
              <a:t>rel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"stylesheet"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"https://maxcdn.bootstrapcdn.com/bootstrap/3.3.7/</a:t>
            </a:r>
            <a:r>
              <a:rPr lang="en-US" altLang="ko-KR" sz="1600" i="1" dirty="0" err="1">
                <a:solidFill>
                  <a:schemeClr val="bg1"/>
                </a:solidFill>
              </a:rPr>
              <a:t>css</a:t>
            </a:r>
            <a:r>
              <a:rPr lang="en-US" altLang="ko-KR" sz="1600" i="1" dirty="0">
                <a:solidFill>
                  <a:schemeClr val="bg1"/>
                </a:solidFill>
              </a:rPr>
              <a:t>/bootstrap.min.css"&gt;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&lt;script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src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"https://ajax.googleapis.com/ajax/libs/</a:t>
            </a:r>
            <a:r>
              <a:rPr lang="en-US" altLang="ko-KR" sz="1600" i="1" dirty="0" err="1">
                <a:solidFill>
                  <a:schemeClr val="bg1"/>
                </a:solidFill>
              </a:rPr>
              <a:t>jquery</a:t>
            </a:r>
            <a:r>
              <a:rPr lang="en-US" altLang="ko-KR" sz="1600" i="1" dirty="0">
                <a:solidFill>
                  <a:schemeClr val="bg1"/>
                </a:solidFill>
              </a:rPr>
              <a:t>/3.1.1/jquery.min.js"&gt;&lt;/script&gt;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&lt;script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src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"https://maxcdn.bootstrapcdn.com/bootstrap/3.3.7/</a:t>
            </a:r>
            <a:r>
              <a:rPr lang="en-US" altLang="ko-KR" sz="1600" i="1" dirty="0" err="1">
                <a:solidFill>
                  <a:schemeClr val="bg1"/>
                </a:solidFill>
              </a:rPr>
              <a:t>js</a:t>
            </a:r>
            <a:r>
              <a:rPr lang="en-US" altLang="ko-KR" sz="1600" i="1" dirty="0">
                <a:solidFill>
                  <a:schemeClr val="bg1"/>
                </a:solidFill>
              </a:rPr>
              <a:t>/bootstrap.min.js"&gt;&lt;/script&gt;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&lt;style&gt;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body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font-family: </a:t>
            </a:r>
            <a:r>
              <a:rPr lang="ko-KR" altLang="en-US" sz="1600" i="1" dirty="0">
                <a:solidFill>
                  <a:schemeClr val="bg1"/>
                </a:solidFill>
              </a:rPr>
              <a:t>굴림체</a:t>
            </a:r>
            <a:r>
              <a:rPr lang="en-US" altLang="ko-KR" sz="1600" i="1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1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 보완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 err="1">
                <a:solidFill>
                  <a:schemeClr val="bg1"/>
                </a:solidFill>
              </a:rPr>
              <a:t>thead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th</a:t>
            </a:r>
            <a:r>
              <a:rPr lang="en-US" altLang="ko-KR" sz="1600" b="1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background-color: </a:t>
            </a:r>
            <a:r>
              <a:rPr lang="en-US" altLang="ko-KR" sz="1600" i="1" dirty="0">
                <a:solidFill>
                  <a:schemeClr val="bg1"/>
                </a:solidFill>
              </a:rPr>
              <a:t>#</a:t>
            </a:r>
            <a:r>
              <a:rPr lang="en-US" altLang="ko-KR" sz="1600" i="1" dirty="0" err="1">
                <a:solidFill>
                  <a:schemeClr val="bg1"/>
                </a:solidFill>
              </a:rPr>
              <a:t>eee</a:t>
            </a:r>
            <a:r>
              <a:rPr lang="en-US" altLang="ko-KR" sz="1600" i="1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b="1" dirty="0" err="1">
                <a:solidFill>
                  <a:schemeClr val="bg1"/>
                </a:solidFill>
              </a:rPr>
              <a:t>tbody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tr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:hover</a:t>
            </a:r>
            <a:r>
              <a:rPr lang="en-US" altLang="ko-KR" sz="1600" b="1" i="1" dirty="0">
                <a:solidFill>
                  <a:schemeClr val="bg1"/>
                </a:solidFill>
              </a:rPr>
              <a:t> td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background-color: </a:t>
            </a:r>
            <a:r>
              <a:rPr lang="en-US" altLang="ko-KR" sz="1600" i="1" dirty="0">
                <a:solidFill>
                  <a:schemeClr val="bg1"/>
                </a:solidFill>
              </a:rPr>
              <a:t>#</a:t>
            </a:r>
            <a:r>
              <a:rPr lang="en-US" altLang="ko-KR" sz="1600" i="1" dirty="0" err="1">
                <a:solidFill>
                  <a:schemeClr val="bg1"/>
                </a:solidFill>
              </a:rPr>
              <a:t>ffe</a:t>
            </a:r>
            <a:r>
              <a:rPr lang="en-US" altLang="ko-KR" sz="1600" i="1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cursor: </a:t>
            </a:r>
            <a:r>
              <a:rPr lang="en-US" altLang="ko-KR" sz="1600" i="1" dirty="0">
                <a:solidFill>
                  <a:schemeClr val="bg1"/>
                </a:solidFill>
              </a:rPr>
              <a:t>pointer;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div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margin-left: </a:t>
            </a:r>
            <a:r>
              <a:rPr lang="en-US" altLang="ko-KR" sz="1600" i="1" dirty="0">
                <a:solidFill>
                  <a:schemeClr val="bg1"/>
                </a:solidFill>
              </a:rPr>
              <a:t>auto;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margin-right: </a:t>
            </a:r>
            <a:r>
              <a:rPr lang="en-US" altLang="ko-KR" sz="1600" i="1" dirty="0">
                <a:solidFill>
                  <a:schemeClr val="bg1"/>
                </a:solidFill>
              </a:rPr>
              <a:t>auto;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i="1" dirty="0">
                <a:solidFill>
                  <a:schemeClr val="bg1"/>
                </a:solidFill>
              </a:rPr>
              <a:t>#</a:t>
            </a:r>
            <a:r>
              <a:rPr lang="en-US" altLang="ko-KR" sz="1600" i="1" dirty="0" err="1">
                <a:solidFill>
                  <a:schemeClr val="bg1"/>
                </a:solidFill>
              </a:rPr>
              <a:t>createButton</a:t>
            </a:r>
            <a:r>
              <a:rPr lang="en-US" altLang="ko-KR" sz="1600" i="1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margin-right: </a:t>
            </a:r>
            <a:r>
              <a:rPr lang="en-US" altLang="ko-KR" sz="1600" i="1" dirty="0">
                <a:solidFill>
                  <a:schemeClr val="bg1"/>
                </a:solidFill>
              </a:rPr>
              <a:t>auto;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margin-bottom: </a:t>
            </a:r>
            <a:r>
              <a:rPr lang="en-US" altLang="ko-KR" sz="1600" i="1" dirty="0">
                <a:solidFill>
                  <a:schemeClr val="bg1"/>
                </a:solidFill>
              </a:rPr>
              <a:t>4px;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&lt;/style&gt;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&lt;BODY&gt;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5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NOP\Desktop\개발자들\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796136" y="0"/>
            <a:ext cx="3347864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0152" y="1218818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Contents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" y="404664"/>
            <a:ext cx="5917281" cy="623454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999181" y="2259493"/>
            <a:ext cx="3435489" cy="3326229"/>
            <a:chOff x="6374532" y="2125653"/>
            <a:chExt cx="2896870" cy="3326229"/>
          </a:xfrm>
        </p:grpSpPr>
        <p:pic>
          <p:nvPicPr>
            <p:cNvPr id="8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532" y="2230197"/>
              <a:ext cx="498625" cy="4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9430" y="2125653"/>
              <a:ext cx="2016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REQUSET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73267" y="2987442"/>
              <a:ext cx="21444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RESPONSE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5120" y="3865714"/>
              <a:ext cx="20427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궁서체" panose="02030609000101010101" pitchFamily="17" charset="-127"/>
                  <a:ea typeface="궁서체" panose="02030609000101010101" pitchFamily="17" charset="-127"/>
                </a:rPr>
                <a:t>게시판</a:t>
              </a:r>
              <a:endParaRPr lang="en-US" altLang="ko-KR" sz="4000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83682" y="4743996"/>
              <a:ext cx="2687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궁서체" panose="02030609000101010101" pitchFamily="17" charset="-127"/>
                  <a:ea typeface="궁서체" panose="02030609000101010101" pitchFamily="17" charset="-127"/>
                </a:rPr>
                <a:t>게시판보완</a:t>
              </a:r>
              <a:endParaRPr lang="en-US" altLang="ko-KR" sz="4000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endParaRPr>
            </a:p>
          </p:txBody>
        </p:sp>
        <p:pic>
          <p:nvPicPr>
            <p:cNvPr id="20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533" y="3090444"/>
              <a:ext cx="498625" cy="4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557" y="3982798"/>
              <a:ext cx="498625" cy="4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NOP\Desktop\개발자들\동그란로고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790" y="4848627"/>
              <a:ext cx="498625" cy="4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724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 보완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&lt;%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BufferedReader</a:t>
            </a:r>
            <a:r>
              <a:rPr lang="en-US" altLang="ko-KR" sz="1600" dirty="0">
                <a:solidFill>
                  <a:schemeClr val="bg1"/>
                </a:solidFill>
              </a:rPr>
              <a:t> reader = </a:t>
            </a:r>
            <a:r>
              <a:rPr lang="en-US" altLang="ko-KR" sz="1600" b="1" dirty="0">
                <a:solidFill>
                  <a:schemeClr val="bg1"/>
                </a:solidFill>
              </a:rPr>
              <a:t>null;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String p = "C:\\Users\\wkdtn\\workspace\\.metadata\\.plugins\\org.eclipse.wst.server.core\\tmp0\\wtpwebapps\\pratice\\WEB-INF\\bbs";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String[] listing = </a:t>
            </a:r>
            <a:r>
              <a:rPr lang="en-US" altLang="ko-KR" sz="1600" b="1" dirty="0">
                <a:solidFill>
                  <a:schemeClr val="bg1"/>
                </a:solidFill>
              </a:rPr>
              <a:t>new File(p).list();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%&gt;</a:t>
            </a:r>
          </a:p>
          <a:p>
            <a:r>
              <a:rPr lang="en-US" altLang="ko-KR" sz="1600" u="sng" dirty="0">
                <a:solidFill>
                  <a:schemeClr val="bg1"/>
                </a:solidFill>
              </a:rPr>
              <a:t>&lt;div class=</a:t>
            </a:r>
            <a:r>
              <a:rPr lang="en-US" altLang="ko-KR" sz="1600" i="1" u="sng" dirty="0">
                <a:solidFill>
                  <a:schemeClr val="bg1"/>
                </a:solidFill>
              </a:rPr>
              <a:t>"container"&gt;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&lt;h1&gt;</a:t>
            </a:r>
            <a:r>
              <a:rPr lang="ko-KR" altLang="en-US" sz="1600" dirty="0">
                <a:solidFill>
                  <a:schemeClr val="bg1"/>
                </a:solidFill>
              </a:rPr>
              <a:t>게시판 목록</a:t>
            </a:r>
            <a:r>
              <a:rPr lang="en-US" altLang="ko-KR" sz="1600" dirty="0">
                <a:solidFill>
                  <a:schemeClr val="bg1"/>
                </a:solidFill>
              </a:rPr>
              <a:t>&lt;/h1&gt;</a:t>
            </a:r>
          </a:p>
          <a:p>
            <a:r>
              <a:rPr lang="en-US" altLang="ko-KR" sz="1600" u="sng" dirty="0">
                <a:solidFill>
                  <a:schemeClr val="bg1"/>
                </a:solidFill>
              </a:rPr>
              <a:t>&lt;table class=</a:t>
            </a:r>
            <a:r>
              <a:rPr lang="en-US" altLang="ko-KR" sz="1600" i="1" u="sng" dirty="0">
                <a:solidFill>
                  <a:schemeClr val="bg1"/>
                </a:solidFill>
              </a:rPr>
              <a:t>"table table-bordered table-condensed"&gt;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thead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&lt;td&gt;</a:t>
            </a:r>
            <a:r>
              <a:rPr lang="ko-KR" altLang="en-US" sz="1600" dirty="0">
                <a:solidFill>
                  <a:schemeClr val="bg1"/>
                </a:solidFill>
              </a:rPr>
              <a:t>제목</a:t>
            </a:r>
            <a:r>
              <a:rPr lang="en-US" altLang="ko-KR" sz="1600" dirty="0">
                <a:solidFill>
                  <a:schemeClr val="bg1"/>
                </a:solidFill>
              </a:rPr>
              <a:t>&lt;/td&gt;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thead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tbody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&lt;%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for (String </a:t>
            </a:r>
            <a:r>
              <a:rPr lang="en-US" altLang="ko-KR" sz="1600" b="1" dirty="0" err="1">
                <a:solidFill>
                  <a:schemeClr val="bg1"/>
                </a:solidFill>
              </a:rPr>
              <a:t>str</a:t>
            </a:r>
            <a:r>
              <a:rPr lang="en-US" altLang="ko-KR" sz="1600" b="1" dirty="0">
                <a:solidFill>
                  <a:schemeClr val="bg1"/>
                </a:solidFill>
              </a:rPr>
              <a:t> : listing)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%&gt;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0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 보완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fileRead_new.jsp?text</a:t>
            </a:r>
            <a:r>
              <a:rPr lang="en-US" altLang="ko-KR" sz="1600" i="1" dirty="0">
                <a:solidFill>
                  <a:schemeClr val="bg1"/>
                </a:solidFill>
              </a:rPr>
              <a:t>=&lt;%=</a:t>
            </a:r>
            <a:r>
              <a:rPr lang="en-US" altLang="ko-KR" sz="1600" i="1" dirty="0" err="1">
                <a:solidFill>
                  <a:schemeClr val="bg1"/>
                </a:solidFill>
              </a:rPr>
              <a:t>str</a:t>
            </a:r>
            <a:r>
              <a:rPr lang="en-US" altLang="ko-KR" sz="1600" i="1" dirty="0">
                <a:solidFill>
                  <a:schemeClr val="bg1"/>
                </a:solidFill>
              </a:rPr>
              <a:t>%&gt;" class="</a:t>
            </a:r>
            <a:r>
              <a:rPr lang="en-US" altLang="ko-KR" sz="1600" i="1" dirty="0" err="1">
                <a:solidFill>
                  <a:schemeClr val="bg1"/>
                </a:solidFill>
              </a:rPr>
              <a:t>btn</a:t>
            </a:r>
            <a:r>
              <a:rPr lang="en-US" altLang="ko-KR" sz="1600" i="1" dirty="0">
                <a:solidFill>
                  <a:schemeClr val="bg1"/>
                </a:solidFill>
              </a:rPr>
              <a:t>"&gt; &lt;</a:t>
            </a:r>
            <a:r>
              <a:rPr lang="en-US" altLang="ko-KR" sz="1600" i="1" dirty="0" err="1">
                <a:solidFill>
                  <a:schemeClr val="bg1"/>
                </a:solidFill>
              </a:rPr>
              <a:t>i</a:t>
            </a:r>
            <a:endParaRPr lang="en-US" altLang="ko-KR" sz="1600" i="1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class=</a:t>
            </a:r>
            <a:r>
              <a:rPr lang="en-US" altLang="ko-KR" sz="1600" i="1" dirty="0">
                <a:solidFill>
                  <a:schemeClr val="bg1"/>
                </a:solidFill>
              </a:rPr>
              <a:t>"icon-plus"&gt;&lt;/</a:t>
            </a:r>
            <a:r>
              <a:rPr lang="en-US" altLang="ko-KR" sz="1600" i="1" dirty="0" err="1">
                <a:solidFill>
                  <a:schemeClr val="bg1"/>
                </a:solidFill>
              </a:rPr>
              <a:t>i</a:t>
            </a:r>
            <a:r>
              <a:rPr lang="en-US" altLang="ko-KR" sz="1600" i="1" dirty="0">
                <a:solidFill>
                  <a:schemeClr val="bg1"/>
                </a:solidFill>
              </a:rPr>
              <a:t>&gt; &lt;%=</a:t>
            </a:r>
            <a:r>
              <a:rPr lang="en-US" altLang="ko-KR" sz="1600" i="1" dirty="0" err="1">
                <a:solidFill>
                  <a:schemeClr val="bg1"/>
                </a:solidFill>
              </a:rPr>
              <a:t>str</a:t>
            </a:r>
            <a:r>
              <a:rPr lang="en-US" altLang="ko-KR" sz="1600" i="1" dirty="0">
                <a:solidFill>
                  <a:schemeClr val="bg1"/>
                </a:solidFill>
              </a:rPr>
              <a:t> + "&lt;</a:t>
            </a:r>
            <a:r>
              <a:rPr lang="en-US" altLang="ko-KR" sz="1600" i="1" dirty="0" err="1">
                <a:solidFill>
                  <a:schemeClr val="bg1"/>
                </a:solidFill>
              </a:rPr>
              <a:t>br</a:t>
            </a:r>
            <a:r>
              <a:rPr lang="en-US" altLang="ko-KR" sz="1600" i="1" dirty="0">
                <a:solidFill>
                  <a:schemeClr val="bg1"/>
                </a:solidFill>
              </a:rPr>
              <a:t>&gt;"%&gt;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&lt;/a&gt;&lt;/td&gt;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tbody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600" u="sng" dirty="0">
                <a:solidFill>
                  <a:schemeClr val="bg1"/>
                </a:solidFill>
              </a:rPr>
              <a:t>&lt;form&gt;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&lt;a id=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createButton</a:t>
            </a:r>
            <a:r>
              <a:rPr lang="en-US" altLang="ko-KR" sz="1600" i="1" dirty="0">
                <a:solidFill>
                  <a:schemeClr val="bg1"/>
                </a:solidFill>
              </a:rPr>
              <a:t>" class="</a:t>
            </a:r>
            <a:r>
              <a:rPr lang="en-US" altLang="ko-KR" sz="1600" i="1" dirty="0" err="1">
                <a:solidFill>
                  <a:schemeClr val="bg1"/>
                </a:solidFill>
              </a:rPr>
              <a:t>btn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i="1" dirty="0" err="1">
                <a:solidFill>
                  <a:schemeClr val="bg1"/>
                </a:solidFill>
              </a:rPr>
              <a:t>btn</a:t>
            </a:r>
            <a:r>
              <a:rPr lang="en-US" altLang="ko-KR" sz="1600" i="1" dirty="0">
                <a:solidFill>
                  <a:schemeClr val="bg1"/>
                </a:solidFill>
              </a:rPr>
              <a:t>-primary" </a:t>
            </a:r>
            <a:r>
              <a:rPr lang="en-US" altLang="ko-KR" sz="1600" i="1" dirty="0" err="1">
                <a:solidFill>
                  <a:schemeClr val="bg1"/>
                </a:solidFill>
              </a:rPr>
              <a:t>href</a:t>
            </a:r>
            <a:r>
              <a:rPr lang="en-US" altLang="ko-KR" sz="1600" i="1" dirty="0">
                <a:solidFill>
                  <a:schemeClr val="bg1"/>
                </a:solidFill>
              </a:rPr>
              <a:t>="BBSInput.html"&gt;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class=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glyphicon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i="1" dirty="0" err="1">
                <a:solidFill>
                  <a:schemeClr val="bg1"/>
                </a:solidFill>
              </a:rPr>
              <a:t>glyphicon</a:t>
            </a:r>
            <a:r>
              <a:rPr lang="en-US" altLang="ko-KR" sz="1600" i="1" dirty="0">
                <a:solidFill>
                  <a:schemeClr val="bg1"/>
                </a:solidFill>
              </a:rPr>
              <a:t>-plus"&gt;&lt;/</a:t>
            </a:r>
            <a:r>
              <a:rPr lang="en-US" altLang="ko-KR" sz="1600" i="1" dirty="0" err="1">
                <a:solidFill>
                  <a:schemeClr val="bg1"/>
                </a:solidFill>
              </a:rPr>
              <a:t>i</a:t>
            </a:r>
            <a:r>
              <a:rPr lang="en-US" altLang="ko-KR" sz="1600" i="1" dirty="0">
                <a:solidFill>
                  <a:schemeClr val="bg1"/>
                </a:solidFill>
              </a:rPr>
              <a:t>&gt; </a:t>
            </a:r>
            <a:r>
              <a:rPr lang="ko-KR" altLang="en-US" sz="1600" i="1" dirty="0">
                <a:solidFill>
                  <a:schemeClr val="bg1"/>
                </a:solidFill>
              </a:rPr>
              <a:t>게시물 작성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&lt;/form&gt;</a:t>
            </a:r>
          </a:p>
          <a:p>
            <a:r>
              <a:rPr lang="en-US" altLang="ko-KR" sz="1600" u="sng" dirty="0">
                <a:solidFill>
                  <a:schemeClr val="bg1"/>
                </a:solidFill>
              </a:rPr>
              <a:t>&lt;/div&gt;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1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 보완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FileNotFoundException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fnfe</a:t>
            </a:r>
            <a:r>
              <a:rPr lang="en-US" altLang="ko-KR" sz="1600" b="1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파일이 존재하지 않습니다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IOException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ioe</a:t>
            </a:r>
            <a:r>
              <a:rPr lang="en-US" altLang="ko-KR" sz="1600" b="1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파일을 읽을 수 없습니다</a:t>
            </a:r>
            <a:r>
              <a:rPr lang="en-US" altLang="ko-KR" sz="1600" dirty="0">
                <a:solidFill>
                  <a:schemeClr val="bg1"/>
                </a:solidFill>
              </a:rPr>
              <a:t>.");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 </a:t>
            </a:r>
            <a:r>
              <a:rPr lang="en-US" altLang="ko-KR" sz="1600" b="1" dirty="0">
                <a:solidFill>
                  <a:schemeClr val="bg1"/>
                </a:solidFill>
              </a:rPr>
              <a:t>finally {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reader.close</a:t>
            </a:r>
            <a:r>
              <a:rPr lang="en-US" altLang="ko-KR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 </a:t>
            </a:r>
            <a:r>
              <a:rPr lang="en-US" altLang="ko-KR" sz="1600" b="1" dirty="0">
                <a:solidFill>
                  <a:schemeClr val="bg1"/>
                </a:solidFill>
              </a:rPr>
              <a:t>catch (Exception e)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%&gt;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&lt;/HTML&gt;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2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게시판 보완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230EE33-BAC8-4E23-A8C1-7CC630272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6552728" cy="3096344"/>
          </a:xfrm>
        </p:spPr>
      </p:pic>
    </p:spTree>
    <p:extLst>
      <p:ext uri="{BB962C8B-B14F-4D97-AF65-F5344CB8AC3E}">
        <p14:creationId xmlns:p14="http://schemas.microsoft.com/office/powerpoint/2010/main" val="276994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F9F2-2B47-4DB9-AB86-26A40CD8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FF00"/>
                </a:solidFill>
              </a:rPr>
              <a:t>Requset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이해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59C53-642E-4E56-BF39-5E85AB56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124744"/>
            <a:ext cx="8229600" cy="4032448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&lt;%@ page language=</a:t>
            </a:r>
            <a:r>
              <a:rPr lang="en-US" altLang="ko-KR" sz="1600" i="1" dirty="0">
                <a:solidFill>
                  <a:schemeClr val="bg1"/>
                </a:solidFill>
              </a:rPr>
              <a:t>"java" </a:t>
            </a:r>
            <a:r>
              <a:rPr lang="en-US" altLang="ko-KR" sz="1600" i="1" dirty="0" err="1">
                <a:solidFill>
                  <a:schemeClr val="bg1"/>
                </a:solidFill>
              </a:rPr>
              <a:t>contentType</a:t>
            </a:r>
            <a:r>
              <a:rPr lang="en-US" altLang="ko-KR" sz="1600" i="1" dirty="0">
                <a:solidFill>
                  <a:schemeClr val="bg1"/>
                </a:solidFill>
              </a:rPr>
              <a:t>="text/html; charset=UTF-8" </a:t>
            </a:r>
            <a:r>
              <a:rPr lang="en-US" altLang="ko-KR" sz="1600" i="1" dirty="0" err="1">
                <a:solidFill>
                  <a:schemeClr val="bg1"/>
                </a:solidFill>
              </a:rPr>
              <a:t>pageEncoding</a:t>
            </a:r>
            <a:r>
              <a:rPr lang="en-US" altLang="ko-KR" sz="1600" i="1" dirty="0">
                <a:solidFill>
                  <a:schemeClr val="bg1"/>
                </a:solidFill>
              </a:rPr>
              <a:t>="UTF-8"%&gt;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&lt;TITLE&gt;</a:t>
            </a:r>
            <a:r>
              <a:rPr lang="ko-KR" altLang="en-US" sz="1600" dirty="0">
                <a:solidFill>
                  <a:schemeClr val="bg1"/>
                </a:solidFill>
              </a:rPr>
              <a:t>이름 입력</a:t>
            </a:r>
            <a:r>
              <a:rPr lang="en-US" altLang="ko-KR" sz="1600" dirty="0">
                <a:solidFill>
                  <a:schemeClr val="bg1"/>
                </a:solidFill>
              </a:rPr>
              <a:t>&lt;/TITLE&gt;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&lt;/HEAD&gt;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&lt;BODY&gt;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당신의 이름을 입력하십시오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&lt;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FORM ACTION=</a:t>
            </a:r>
            <a:r>
              <a:rPr lang="en-US" altLang="ko-KR" sz="1600" i="1" dirty="0" err="1">
                <a:solidFill>
                  <a:schemeClr val="bg1"/>
                </a:solidFill>
                <a:highlight>
                  <a:srgbClr val="0000FF"/>
                </a:highlight>
              </a:rPr>
              <a:t>hi.jsp</a:t>
            </a:r>
            <a:r>
              <a:rPr lang="en-US" altLang="ko-KR" sz="1600" i="1" dirty="0">
                <a:solidFill>
                  <a:schemeClr val="bg1"/>
                </a:solidFill>
                <a:highlight>
                  <a:srgbClr val="0000FF"/>
                </a:highlight>
              </a:rPr>
              <a:t> METHOD=GET&gt;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이름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&lt;INPUT TYPE=</a:t>
            </a:r>
            <a:r>
              <a:rPr lang="en-US" altLang="ko-KR" sz="1600" i="1" dirty="0">
                <a:solidFill>
                  <a:schemeClr val="bg1"/>
                </a:solidFill>
                <a:highlight>
                  <a:srgbClr val="0000FF"/>
                </a:highlight>
              </a:rPr>
              <a:t>TEXT NAME=YOURNAME&gt;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&lt;INPUT TYPE=</a:t>
            </a:r>
            <a:r>
              <a:rPr lang="en-US" altLang="ko-KR" sz="1600" i="1" dirty="0">
                <a:solidFill>
                  <a:schemeClr val="bg1"/>
                </a:solidFill>
              </a:rPr>
              <a:t>SUBMIT VALUE='</a:t>
            </a:r>
            <a:r>
              <a:rPr lang="ko-KR" altLang="en-US" sz="1600" i="1" dirty="0">
                <a:solidFill>
                  <a:schemeClr val="bg1"/>
                </a:solidFill>
              </a:rPr>
              <a:t>확인</a:t>
            </a:r>
            <a:r>
              <a:rPr lang="en-US" altLang="ko-KR" sz="1600" i="1" dirty="0">
                <a:solidFill>
                  <a:schemeClr val="bg1"/>
                </a:solidFill>
              </a:rPr>
              <a:t>'&gt;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&lt;/FORM&gt;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&lt;/BODY&gt;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E950B5-852D-47E4-8B75-7EFC70866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63" y="5526218"/>
            <a:ext cx="515627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9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FF00"/>
                </a:solidFill>
              </a:rPr>
              <a:t>Requset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이해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628800"/>
            <a:ext cx="8229600" cy="4525963"/>
          </a:xfrm>
        </p:spPr>
        <p:txBody>
          <a:bodyPr/>
          <a:lstStyle/>
          <a:p>
            <a:r>
              <a:rPr lang="en-US" altLang="ko-KR" sz="1700" dirty="0">
                <a:solidFill>
                  <a:schemeClr val="bg1"/>
                </a:solidFill>
              </a:rPr>
              <a:t> &lt;%@ page language=</a:t>
            </a:r>
            <a:r>
              <a:rPr lang="en-US" altLang="ko-KR" sz="1700" i="1" dirty="0">
                <a:solidFill>
                  <a:schemeClr val="bg1"/>
                </a:solidFill>
              </a:rPr>
              <a:t>"java" </a:t>
            </a:r>
            <a:r>
              <a:rPr lang="en-US" altLang="ko-KR" sz="1700" i="1" dirty="0" err="1">
                <a:solidFill>
                  <a:schemeClr val="bg1"/>
                </a:solidFill>
              </a:rPr>
              <a:t>contentType</a:t>
            </a:r>
            <a:r>
              <a:rPr lang="en-US" altLang="ko-KR" sz="1700" i="1" dirty="0">
                <a:solidFill>
                  <a:schemeClr val="bg1"/>
                </a:solidFill>
              </a:rPr>
              <a:t>="text/html; charset=UTF-8" </a:t>
            </a:r>
            <a:r>
              <a:rPr lang="en-US" altLang="ko-KR" sz="1700" i="1" dirty="0" err="1">
                <a:solidFill>
                  <a:schemeClr val="bg1"/>
                </a:solidFill>
              </a:rPr>
              <a:t>pageEncoding</a:t>
            </a:r>
            <a:r>
              <a:rPr lang="en-US" altLang="ko-KR" sz="1700" i="1" dirty="0">
                <a:solidFill>
                  <a:schemeClr val="bg1"/>
                </a:solidFill>
              </a:rPr>
              <a:t>="UTF-8"%&gt;</a:t>
            </a:r>
          </a:p>
          <a:p>
            <a:r>
              <a:rPr lang="en-US" altLang="ko-KR" sz="17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700" dirty="0">
                <a:solidFill>
                  <a:schemeClr val="bg1"/>
                </a:solidFill>
              </a:rPr>
              <a:t>    &lt;HEAD&gt;&lt;TITLE&gt;</a:t>
            </a:r>
            <a:r>
              <a:rPr lang="ko-KR" altLang="en-US" sz="1700" dirty="0">
                <a:solidFill>
                  <a:schemeClr val="bg1"/>
                </a:solidFill>
              </a:rPr>
              <a:t>인사하기</a:t>
            </a:r>
            <a:r>
              <a:rPr lang="en-US" altLang="ko-KR" sz="1700" dirty="0">
                <a:solidFill>
                  <a:schemeClr val="bg1"/>
                </a:solidFill>
              </a:rPr>
              <a:t>&lt;/TITLE&gt;&lt;/HEAD&gt;</a:t>
            </a:r>
          </a:p>
          <a:p>
            <a:r>
              <a:rPr lang="en-US" altLang="ko-KR" sz="1700" dirty="0">
                <a:solidFill>
                  <a:schemeClr val="bg1"/>
                </a:solidFill>
              </a:rPr>
              <a:t>    &lt;BODY&gt;</a:t>
            </a:r>
          </a:p>
          <a:p>
            <a:r>
              <a:rPr lang="ko-KR" altLang="en-US" sz="1700" dirty="0">
                <a:solidFill>
                  <a:schemeClr val="bg1"/>
                </a:solidFill>
              </a:rPr>
              <a:t>        안녕하세요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en-US" altLang="ko-KR" sz="1700" dirty="0">
                <a:solidFill>
                  <a:schemeClr val="bg1"/>
                </a:solidFill>
                <a:highlight>
                  <a:srgbClr val="0000FF"/>
                </a:highlight>
              </a:rPr>
              <a:t>&lt;%=</a:t>
            </a:r>
            <a:r>
              <a:rPr lang="ko-KR" altLang="en-US" sz="1700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highlight>
                  <a:srgbClr val="0000FF"/>
                </a:highlight>
              </a:rPr>
              <a:t>request.getParameter</a:t>
            </a:r>
            <a:r>
              <a:rPr lang="en-US" altLang="ko-KR" sz="1700" dirty="0">
                <a:solidFill>
                  <a:schemeClr val="bg1"/>
                </a:solidFill>
                <a:highlight>
                  <a:srgbClr val="0000FF"/>
                </a:highlight>
              </a:rPr>
              <a:t>("YOURNAME") </a:t>
            </a:r>
            <a:r>
              <a:rPr lang="en-US" altLang="ko-KR" sz="1700" dirty="0">
                <a:solidFill>
                  <a:schemeClr val="bg1"/>
                </a:solidFill>
              </a:rPr>
              <a:t>%&gt;</a:t>
            </a:r>
            <a:r>
              <a:rPr lang="ko-KR" altLang="en-US" sz="1700" dirty="0">
                <a:solidFill>
                  <a:schemeClr val="bg1"/>
                </a:solidFill>
              </a:rPr>
              <a:t>님</a:t>
            </a:r>
          </a:p>
          <a:p>
            <a:r>
              <a:rPr lang="en-US" altLang="ko-KR" sz="1700" dirty="0">
                <a:solidFill>
                  <a:schemeClr val="bg1"/>
                </a:solidFill>
              </a:rPr>
              <a:t>    &lt;/BODY&gt;</a:t>
            </a:r>
          </a:p>
          <a:p>
            <a:r>
              <a:rPr lang="en-US" altLang="ko-KR" sz="17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BDAF58-767D-46AF-8B3C-1C49D9E9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515746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F9F2-2B47-4DB9-AB86-26A40CD8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FF00"/>
                </a:solidFill>
              </a:rPr>
              <a:t>Requset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이해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59C53-642E-4E56-BF39-5E85AB56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124744"/>
            <a:ext cx="8229600" cy="4032448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&lt;%@ page language=</a:t>
            </a:r>
            <a:r>
              <a:rPr lang="en-US" altLang="ko-KR" sz="1600" i="1" dirty="0">
                <a:solidFill>
                  <a:schemeClr val="bg1"/>
                </a:solidFill>
              </a:rPr>
              <a:t>"java" </a:t>
            </a:r>
            <a:r>
              <a:rPr lang="en-US" altLang="ko-KR" sz="1600" i="1" dirty="0" err="1">
                <a:solidFill>
                  <a:schemeClr val="bg1"/>
                </a:solidFill>
              </a:rPr>
              <a:t>contentType</a:t>
            </a:r>
            <a:r>
              <a:rPr lang="en-US" altLang="ko-KR" sz="1600" i="1" dirty="0">
                <a:solidFill>
                  <a:schemeClr val="bg1"/>
                </a:solidFill>
              </a:rPr>
              <a:t>="text/html; charset=UTF-8" </a:t>
            </a:r>
            <a:r>
              <a:rPr lang="en-US" altLang="ko-KR" sz="1600" i="1" dirty="0" err="1">
                <a:solidFill>
                  <a:schemeClr val="bg1"/>
                </a:solidFill>
              </a:rPr>
              <a:t>pageEncoding</a:t>
            </a:r>
            <a:r>
              <a:rPr lang="en-US" altLang="ko-KR" sz="1600" i="1" dirty="0">
                <a:solidFill>
                  <a:schemeClr val="bg1"/>
                </a:solidFill>
              </a:rPr>
              <a:t>="UTF-8"%&gt;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&lt;TITLE&gt;</a:t>
            </a:r>
            <a:r>
              <a:rPr lang="ko-KR" altLang="en-US" sz="1600" dirty="0">
                <a:solidFill>
                  <a:schemeClr val="bg1"/>
                </a:solidFill>
              </a:rPr>
              <a:t>이름 입력</a:t>
            </a:r>
            <a:r>
              <a:rPr lang="en-US" altLang="ko-KR" sz="1600" dirty="0">
                <a:solidFill>
                  <a:schemeClr val="bg1"/>
                </a:solidFill>
              </a:rPr>
              <a:t>&lt;/TITLE&gt;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&lt;/HEAD&gt;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&lt;BODY&gt;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당신의 이름을 입력하십시오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&lt;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FORM ACTION=</a:t>
            </a:r>
            <a:r>
              <a:rPr lang="en-US" altLang="ko-KR" sz="1600" i="1" dirty="0" err="1">
                <a:solidFill>
                  <a:schemeClr val="bg1"/>
                </a:solidFill>
                <a:highlight>
                  <a:srgbClr val="0000FF"/>
                </a:highlight>
              </a:rPr>
              <a:t>hi.jsp</a:t>
            </a:r>
            <a:r>
              <a:rPr lang="en-US" altLang="ko-KR" sz="1600" i="1" dirty="0">
                <a:solidFill>
                  <a:schemeClr val="bg1"/>
                </a:solidFill>
                <a:highlight>
                  <a:srgbClr val="0000FF"/>
                </a:highlight>
              </a:rPr>
              <a:t> METHOD=GET&gt;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    이름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&lt;INPUT TYPE=</a:t>
            </a:r>
            <a:r>
              <a:rPr lang="en-US" altLang="ko-KR" sz="1600" i="1" dirty="0">
                <a:solidFill>
                  <a:schemeClr val="bg1"/>
                </a:solidFill>
                <a:highlight>
                  <a:srgbClr val="0000FF"/>
                </a:highlight>
              </a:rPr>
              <a:t>TEXT NAME=YOURNAME&gt;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&lt;INPUT TYPE=</a:t>
            </a:r>
            <a:r>
              <a:rPr lang="en-US" altLang="ko-KR" sz="1600" i="1" dirty="0">
                <a:solidFill>
                  <a:schemeClr val="bg1"/>
                </a:solidFill>
              </a:rPr>
              <a:t>SUBMIT VALUE='</a:t>
            </a:r>
            <a:r>
              <a:rPr lang="ko-KR" altLang="en-US" sz="1600" i="1" dirty="0">
                <a:solidFill>
                  <a:schemeClr val="bg1"/>
                </a:solidFill>
              </a:rPr>
              <a:t>확인</a:t>
            </a:r>
            <a:r>
              <a:rPr lang="en-US" altLang="ko-KR" sz="1600" i="1" dirty="0">
                <a:solidFill>
                  <a:schemeClr val="bg1"/>
                </a:solidFill>
              </a:rPr>
              <a:t>'&gt;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&lt;/FORM&gt;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&lt;/BODY&gt;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E950B5-852D-47E4-8B75-7EFC70866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63" y="5526218"/>
            <a:ext cx="515627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FF00"/>
                </a:solidFill>
              </a:rPr>
              <a:t>Requset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이해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873785"/>
            <a:ext cx="8229600" cy="4211400"/>
          </a:xfrm>
        </p:spPr>
        <p:txBody>
          <a:bodyPr/>
          <a:lstStyle/>
          <a:p>
            <a:r>
              <a:rPr lang="en-US" altLang="ko-KR" sz="15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&lt;HEAD&gt;</a:t>
            </a:r>
          </a:p>
          <a:p>
            <a:r>
              <a:rPr lang="fr-FR" altLang="ko-KR" sz="1500" dirty="0">
                <a:solidFill>
                  <a:schemeClr val="bg1"/>
                </a:solidFill>
              </a:rPr>
              <a:t>        &lt;META http-equiv=</a:t>
            </a:r>
            <a:r>
              <a:rPr lang="fr-FR" altLang="ko-KR" sz="1500" i="1" dirty="0">
                <a:solidFill>
                  <a:schemeClr val="bg1"/>
                </a:solidFill>
              </a:rPr>
              <a:t>"Content-Type" content="text/html;charset=euc-kr"&gt;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  </a:t>
            </a:r>
            <a:r>
              <a:rPr lang="en-US" altLang="ko-KR" sz="1500" dirty="0">
                <a:solidFill>
                  <a:schemeClr val="bg1"/>
                </a:solidFill>
              </a:rPr>
              <a:t>&lt;TITLE&gt;</a:t>
            </a:r>
            <a:r>
              <a:rPr lang="ko-KR" altLang="en-US" sz="1500" dirty="0">
                <a:solidFill>
                  <a:schemeClr val="bg1"/>
                </a:solidFill>
              </a:rPr>
              <a:t>게시판 글쓰기 </a:t>
            </a:r>
            <a:r>
              <a:rPr lang="en-US" altLang="ko-KR" sz="1500" dirty="0">
                <a:solidFill>
                  <a:schemeClr val="bg1"/>
                </a:solidFill>
              </a:rPr>
              <a:t>- </a:t>
            </a:r>
            <a:r>
              <a:rPr lang="ko-KR" altLang="en-US" sz="1500" dirty="0">
                <a:solidFill>
                  <a:schemeClr val="bg1"/>
                </a:solidFill>
              </a:rPr>
              <a:t>입력 화면</a:t>
            </a:r>
            <a:r>
              <a:rPr lang="en-US" altLang="ko-KR" sz="1500" dirty="0">
                <a:solidFill>
                  <a:schemeClr val="bg1"/>
                </a:solidFill>
              </a:rPr>
              <a:t>&lt;/TITLE&gt;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&lt;/HEAD&gt;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&lt;BODY&gt;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  &lt;H2&gt;</a:t>
            </a:r>
            <a:r>
              <a:rPr lang="ko-KR" altLang="en-US" sz="1500" dirty="0">
                <a:solidFill>
                  <a:schemeClr val="bg1"/>
                </a:solidFill>
              </a:rPr>
              <a:t>글쓰기</a:t>
            </a:r>
            <a:r>
              <a:rPr lang="en-US" altLang="ko-KR" sz="1500" dirty="0">
                <a:solidFill>
                  <a:schemeClr val="bg1"/>
                </a:solidFill>
              </a:rPr>
              <a:t>&lt;/H2&gt;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  </a:t>
            </a:r>
            <a:r>
              <a:rPr lang="en-US" altLang="ko-KR" sz="1500" dirty="0">
                <a:solidFill>
                  <a:schemeClr val="bg1"/>
                </a:solidFill>
                <a:highlight>
                  <a:srgbClr val="0000FF"/>
                </a:highlight>
              </a:rPr>
              <a:t>&lt;FORM ACTION=</a:t>
            </a:r>
            <a:r>
              <a:rPr lang="en-US" altLang="ko-KR" sz="1500" i="1" dirty="0" err="1">
                <a:solidFill>
                  <a:schemeClr val="bg1"/>
                </a:solidFill>
                <a:highlight>
                  <a:srgbClr val="0000FF"/>
                </a:highlight>
              </a:rPr>
              <a:t>BBSPost_new.jsp</a:t>
            </a:r>
            <a:r>
              <a:rPr lang="en-US" altLang="ko-KR" sz="1500" i="1" dirty="0">
                <a:solidFill>
                  <a:schemeClr val="bg1"/>
                </a:solidFill>
                <a:highlight>
                  <a:srgbClr val="0000FF"/>
                </a:highlight>
              </a:rPr>
              <a:t> METHOD=POST&gt;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      이름</a:t>
            </a:r>
            <a:r>
              <a:rPr lang="en-US" altLang="ko-KR" sz="1500" dirty="0">
                <a:solidFill>
                  <a:schemeClr val="bg1"/>
                </a:solidFill>
              </a:rPr>
              <a:t>: &lt;INPUT TYPE=</a:t>
            </a:r>
            <a:r>
              <a:rPr lang="en-US" altLang="ko-KR" sz="1500" i="1" dirty="0">
                <a:solidFill>
                  <a:schemeClr val="bg1"/>
                </a:solidFill>
              </a:rPr>
              <a:t>TEXT NAME=NAME&gt;&lt;BR&gt;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      제목</a:t>
            </a:r>
            <a:r>
              <a:rPr lang="en-US" altLang="ko-KR" sz="1500" dirty="0">
                <a:solidFill>
                  <a:schemeClr val="bg1"/>
                </a:solidFill>
              </a:rPr>
              <a:t>: &lt;INPUT TYPE=</a:t>
            </a:r>
            <a:r>
              <a:rPr lang="en-US" altLang="ko-KR" sz="1500" i="1" dirty="0">
                <a:solidFill>
                  <a:schemeClr val="bg1"/>
                </a:solidFill>
              </a:rPr>
              <a:t>TEXT NAME=TITLE&gt;&lt;BR&gt;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      &lt;TEXTAREA COLS=</a:t>
            </a:r>
            <a:r>
              <a:rPr lang="en-US" altLang="ko-KR" sz="1500" i="1" dirty="0">
                <a:solidFill>
                  <a:schemeClr val="bg1"/>
                </a:solidFill>
              </a:rPr>
              <a:t>30 ROWS=5 NAME=CONTENT&gt;&lt;/TEXTAREA&gt;&lt;BR&gt;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      &lt;INPUT TYPE=</a:t>
            </a:r>
            <a:r>
              <a:rPr lang="en-US" altLang="ko-KR" sz="1500" i="1" dirty="0">
                <a:solidFill>
                  <a:schemeClr val="bg1"/>
                </a:solidFill>
              </a:rPr>
              <a:t>SUBMIT VALUE='</a:t>
            </a:r>
            <a:r>
              <a:rPr lang="ko-KR" altLang="en-US" sz="1500" i="1" dirty="0">
                <a:solidFill>
                  <a:schemeClr val="bg1"/>
                </a:solidFill>
              </a:rPr>
              <a:t>저장</a:t>
            </a:r>
            <a:r>
              <a:rPr lang="en-US" altLang="ko-KR" sz="1500" i="1" dirty="0">
                <a:solidFill>
                  <a:schemeClr val="bg1"/>
                </a:solidFill>
              </a:rPr>
              <a:t>'&gt;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  &lt;/FORM&gt;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&lt;/BODY&gt;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40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F9F2-2B47-4DB9-AB86-26A40CD8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FF00"/>
                </a:solidFill>
              </a:rPr>
              <a:t>Requset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이해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DE2725-3FBB-4BC3-A788-85E4CD21A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4" y="1628800"/>
            <a:ext cx="3323863" cy="273630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E121DA-39DC-4105-AD64-57587A09203D}"/>
              </a:ext>
            </a:extLst>
          </p:cNvPr>
          <p:cNvSpPr/>
          <p:nvPr/>
        </p:nvSpPr>
        <p:spPr>
          <a:xfrm>
            <a:off x="4085138" y="2348880"/>
            <a:ext cx="720080" cy="11881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884BC5-DF5D-4D35-A5D5-25B0ED0F3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59" y="1610996"/>
            <a:ext cx="3734350" cy="2736304"/>
          </a:xfrm>
          <a:prstGeom prst="rect">
            <a:avLst/>
          </a:prstGeom>
        </p:spPr>
      </p:pic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223CC0B-0F7A-4532-A60D-9F6545F7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4417245"/>
            <a:ext cx="7770014" cy="24643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NAME</a:t>
            </a:r>
            <a:r>
              <a:rPr lang="ko-KR" altLang="en-US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에는 </a:t>
            </a:r>
            <a:r>
              <a:rPr lang="ko-KR" altLang="en-US" dirty="0" err="1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장승훈</a:t>
            </a:r>
            <a:r>
              <a:rPr lang="ko-KR" altLang="en-US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TITLE</a:t>
            </a:r>
            <a:r>
              <a:rPr lang="ko-KR" altLang="en-US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에는 안녕하세요</a:t>
            </a:r>
            <a:endParaRPr lang="en-US" altLang="ko-KR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내용에는 </a:t>
            </a:r>
            <a:r>
              <a:rPr lang="ko-KR" altLang="en-US" dirty="0" err="1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ㅎㅇ</a:t>
            </a:r>
            <a:r>
              <a:rPr lang="ko-KR" altLang="en-US" dirty="0" err="1">
                <a:solidFill>
                  <a:schemeClr val="bg1"/>
                </a:solidFill>
              </a:rPr>
              <a:t>가</a:t>
            </a:r>
            <a:r>
              <a:rPr lang="ko-KR" altLang="en-US" dirty="0">
                <a:solidFill>
                  <a:schemeClr val="bg1"/>
                </a:solidFill>
              </a:rPr>
              <a:t> 저장된다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1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FF00"/>
                </a:solidFill>
              </a:rPr>
              <a:t>Requset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이해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124744"/>
            <a:ext cx="8229600" cy="4525963"/>
          </a:xfrm>
        </p:spPr>
        <p:txBody>
          <a:bodyPr/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&lt;%@page </a:t>
            </a:r>
            <a:r>
              <a:rPr lang="en-US" altLang="ko-KR" sz="1600" dirty="0" err="1">
                <a:solidFill>
                  <a:schemeClr val="bg1"/>
                </a:solidFill>
              </a:rPr>
              <a:t>contentType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"text/html; charset=</a:t>
            </a:r>
            <a:r>
              <a:rPr lang="en-US" altLang="ko-KR" sz="1600" i="1" dirty="0" err="1">
                <a:solidFill>
                  <a:schemeClr val="bg1"/>
                </a:solidFill>
              </a:rPr>
              <a:t>euc-kr</a:t>
            </a:r>
            <a:r>
              <a:rPr lang="en-US" altLang="ko-KR" sz="1600" i="1" dirty="0">
                <a:solidFill>
                  <a:schemeClr val="bg1"/>
                </a:solidFill>
              </a:rPr>
              <a:t>"%&gt;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&lt;%@page import=</a:t>
            </a:r>
            <a:r>
              <a:rPr lang="en-US" altLang="ko-KR" sz="1600" i="1" dirty="0">
                <a:solidFill>
                  <a:schemeClr val="bg1"/>
                </a:solidFill>
              </a:rPr>
              <a:t>"java.io.*, </a:t>
            </a:r>
            <a:r>
              <a:rPr lang="en-US" altLang="ko-KR" sz="1600" i="1" dirty="0" err="1">
                <a:solidFill>
                  <a:schemeClr val="bg1"/>
                </a:solidFill>
              </a:rPr>
              <a:t>java.util.Date</a:t>
            </a:r>
            <a:r>
              <a:rPr lang="en-US" altLang="ko-KR" sz="1600" i="1" dirty="0">
                <a:solidFill>
                  <a:schemeClr val="bg1"/>
                </a:solidFill>
              </a:rPr>
              <a:t>"%&gt;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request.setCharacterEncoding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en-US" altLang="ko-KR" sz="1600" dirty="0" err="1">
                <a:solidFill>
                  <a:schemeClr val="bg1"/>
                </a:solidFill>
              </a:rPr>
              <a:t>euc-kr</a:t>
            </a:r>
            <a:r>
              <a:rPr lang="en-US" altLang="ko-KR" sz="16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String name =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request.getParameter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("NAME");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String title =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request.getParameter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("TITLE");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String content =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request.getParameter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("CONTENT");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Date </a:t>
            </a:r>
            <a:r>
              <a:rPr lang="en-US" altLang="ko-KR" sz="1600" dirty="0" err="1">
                <a:solidFill>
                  <a:schemeClr val="bg1"/>
                </a:solidFill>
              </a:rPr>
              <a:t>date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b="1" dirty="0">
                <a:solidFill>
                  <a:schemeClr val="bg1"/>
                </a:solidFill>
              </a:rPr>
              <a:t>new Date();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Long time = </a:t>
            </a:r>
            <a:r>
              <a:rPr lang="en-US" altLang="ko-KR" sz="1600" dirty="0" err="1">
                <a:solidFill>
                  <a:schemeClr val="bg1"/>
                </a:solidFill>
              </a:rPr>
              <a:t>date.getTime</a:t>
            </a:r>
            <a:r>
              <a:rPr lang="en-US" altLang="ko-KR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String filename = time + ".txt";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String result;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PrintWriter</a:t>
            </a:r>
            <a:r>
              <a:rPr lang="en-US" altLang="ko-KR" sz="1600" dirty="0">
                <a:solidFill>
                  <a:schemeClr val="bg1"/>
                </a:solidFill>
              </a:rPr>
              <a:t> writer = </a:t>
            </a:r>
            <a:r>
              <a:rPr lang="en-US" altLang="ko-KR" sz="1600" b="1" dirty="0">
                <a:solidFill>
                  <a:schemeClr val="bg1"/>
                </a:solidFill>
              </a:rPr>
              <a:t>null;</a:t>
            </a:r>
          </a:p>
          <a:p>
            <a:endParaRPr lang="ko-KR" altLang="en-US" sz="1600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3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4" y="2060848"/>
            <a:ext cx="1107996" cy="4464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Start</a:t>
            </a:r>
            <a:endParaRPr lang="ko-KR" altLang="en-US" sz="6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19A813-51D6-4FC8-A150-11589F9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Response </a:t>
            </a:r>
            <a:r>
              <a:rPr lang="ko-KR" altLang="en-US" dirty="0">
                <a:solidFill>
                  <a:srgbClr val="FFFF00"/>
                </a:solidFill>
              </a:rPr>
              <a:t>이해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32998-07A3-4213-BA10-3A5B972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67946"/>
            <a:ext cx="8229600" cy="4525963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filePath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application.getRealPath</a:t>
            </a:r>
            <a:r>
              <a:rPr lang="en-US" altLang="ko-KR" sz="1600" dirty="0">
                <a:solidFill>
                  <a:schemeClr val="bg1"/>
                </a:solidFill>
              </a:rPr>
              <a:t>("/WEB-INF/</a:t>
            </a:r>
            <a:r>
              <a:rPr lang="en-US" altLang="ko-KR" sz="1600" dirty="0" err="1">
                <a:solidFill>
                  <a:schemeClr val="bg1"/>
                </a:solidFill>
              </a:rPr>
              <a:t>bbs</a:t>
            </a:r>
            <a:r>
              <a:rPr lang="en-US" altLang="ko-KR" sz="1600" dirty="0">
                <a:solidFill>
                  <a:schemeClr val="bg1"/>
                </a:solidFill>
              </a:rPr>
              <a:t>/" + filename);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writer = </a:t>
            </a:r>
            <a:r>
              <a:rPr lang="en-US" altLang="ko-KR" sz="1600" b="1" dirty="0">
                <a:solidFill>
                  <a:schemeClr val="bg1"/>
                </a:solidFill>
              </a:rPr>
              <a:t>new </a:t>
            </a:r>
            <a:r>
              <a:rPr lang="en-US" altLang="ko-KR" sz="1600" b="1" dirty="0" err="1">
                <a:solidFill>
                  <a:schemeClr val="bg1"/>
                </a:solidFill>
              </a:rPr>
              <a:t>PrintWriter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</a:rPr>
              <a:t>filePath</a:t>
            </a:r>
            <a:r>
              <a:rPr lang="en-US" altLang="ko-KR" sz="1600" b="1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 err="1">
                <a:solidFill>
                  <a:schemeClr val="bg1"/>
                </a:solidFill>
              </a:rPr>
              <a:t>writer.printf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제목</a:t>
            </a:r>
            <a:r>
              <a:rPr lang="en-US" altLang="ko-KR" sz="1600" dirty="0">
                <a:solidFill>
                  <a:schemeClr val="bg1"/>
                </a:solidFill>
              </a:rPr>
              <a:t>: %s %n", title);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 err="1">
                <a:solidFill>
                  <a:schemeClr val="bg1"/>
                </a:solidFill>
              </a:rPr>
              <a:t>writer.printf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글쓴이</a:t>
            </a:r>
            <a:r>
              <a:rPr lang="en-US" altLang="ko-KR" sz="1600" dirty="0">
                <a:solidFill>
                  <a:schemeClr val="bg1"/>
                </a:solidFill>
              </a:rPr>
              <a:t>: %s %n", name);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 err="1">
                <a:solidFill>
                  <a:schemeClr val="bg1"/>
                </a:solidFill>
              </a:rPr>
              <a:t>writer.println</a:t>
            </a:r>
            <a:r>
              <a:rPr lang="en-US" altLang="ko-KR" sz="1600" dirty="0">
                <a:solidFill>
                  <a:schemeClr val="bg1"/>
                </a:solidFill>
              </a:rPr>
              <a:t>(content);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filePath</a:t>
            </a:r>
            <a:r>
              <a:rPr lang="en-US" altLang="ko-KR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result = "SUCCESS";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IOException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ioe</a:t>
            </a:r>
            <a:r>
              <a:rPr lang="en-US" altLang="ko-KR" sz="1600" b="1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result = "FAIL";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b="1" dirty="0">
                <a:solidFill>
                  <a:schemeClr val="bg1"/>
                </a:solidFill>
              </a:rPr>
              <a:t>finally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 err="1">
                <a:solidFill>
                  <a:schemeClr val="bg1"/>
                </a:solidFill>
              </a:rPr>
              <a:t>writer.close</a:t>
            </a:r>
            <a:r>
              <a:rPr lang="en-US" altLang="ko-KR" sz="1600" dirty="0">
                <a:solidFill>
                  <a:schemeClr val="bg1"/>
                </a:solidFill>
              </a:rPr>
              <a:t>();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}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b="1" dirty="0">
                <a:solidFill>
                  <a:schemeClr val="bg1"/>
                </a:solidFill>
              </a:rPr>
              <a:t>catch (Exception e) {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>
                <a:solidFill>
                  <a:schemeClr val="bg1"/>
                </a:solidFill>
              </a:rPr>
              <a:t>}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response.sendRedirect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("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BBSPostResult.jsp?RESULT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FF"/>
                </a:highlight>
              </a:rPr>
              <a:t>=" + result);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%&gt;</a:t>
            </a:r>
          </a:p>
          <a:p>
            <a:endParaRPr lang="ko-KR" altLang="en-US" sz="1600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931223-F3D6-4C8C-8AA3-1D5161076F6D}"/>
              </a:ext>
            </a:extLst>
          </p:cNvPr>
          <p:cNvSpPr/>
          <p:nvPr/>
        </p:nvSpPr>
        <p:spPr>
          <a:xfrm>
            <a:off x="5662464" y="3861048"/>
            <a:ext cx="338437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BBSPostResult.jsp</a:t>
            </a:r>
            <a:r>
              <a:rPr lang="ko-KR" altLang="en-US" dirty="0">
                <a:solidFill>
                  <a:schemeClr val="tx1"/>
                </a:solidFill>
              </a:rPr>
              <a:t>페이지로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전송할 데이터 </a:t>
            </a:r>
            <a:r>
              <a:rPr lang="en-US" altLang="ko-KR" dirty="0">
                <a:solidFill>
                  <a:schemeClr val="tx1"/>
                </a:solidFill>
              </a:rPr>
              <a:t>RESULT=+result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6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6632</TotalTime>
  <Words>1810</Words>
  <Application>Microsoft Office PowerPoint</Application>
  <PresentationFormat>화면 슬라이드 쇼(4:3)</PresentationFormat>
  <Paragraphs>371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Arial Black</vt:lpstr>
      <vt:lpstr>나눔고딕 ExtraBold</vt:lpstr>
      <vt:lpstr>나눔손글씨 붓</vt:lpstr>
      <vt:lpstr>궁서체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Requset 이해 </vt:lpstr>
      <vt:lpstr>Requset 이해 </vt:lpstr>
      <vt:lpstr>Requset 이해 </vt:lpstr>
      <vt:lpstr>Requset 이해 </vt:lpstr>
      <vt:lpstr>Requset 이해 </vt:lpstr>
      <vt:lpstr>Requset 이해  </vt:lpstr>
      <vt:lpstr>Response 이해 </vt:lpstr>
      <vt:lpstr>Response 이해 </vt:lpstr>
      <vt:lpstr>Response 이해 </vt:lpstr>
      <vt:lpstr>게시판</vt:lpstr>
      <vt:lpstr>게시판</vt:lpstr>
      <vt:lpstr>게시판</vt:lpstr>
      <vt:lpstr>게시판</vt:lpstr>
      <vt:lpstr>게시판</vt:lpstr>
      <vt:lpstr>게시판</vt:lpstr>
      <vt:lpstr>게시판 보완</vt:lpstr>
      <vt:lpstr>게시판 보완</vt:lpstr>
      <vt:lpstr>게시판 보완</vt:lpstr>
      <vt:lpstr>게시판 보완</vt:lpstr>
      <vt:lpstr>게시판 보완</vt:lpstr>
      <vt:lpstr>게시판 보완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NOP</dc:creator>
  <cp:lastModifiedBy>wkdtn</cp:lastModifiedBy>
  <cp:revision>165</cp:revision>
  <dcterms:created xsi:type="dcterms:W3CDTF">2016-10-28T09:42:21Z</dcterms:created>
  <dcterms:modified xsi:type="dcterms:W3CDTF">2017-05-24T14:42:55Z</dcterms:modified>
</cp:coreProperties>
</file>