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손글씨 붓" panose="020B0600000101010101" charset="-127"/>
      <p:regular r:id="rId16"/>
    </p:embeddedFont>
    <p:embeddedFont>
      <p:font typeface="Arial Black" panose="020B0A04020102020204" pitchFamily="34" charset="0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F5F5F"/>
    <a:srgbClr val="0000FF"/>
    <a:srgbClr val="CCECFF"/>
    <a:srgbClr val="6600FF"/>
    <a:srgbClr val="3333CC"/>
    <a:srgbClr val="050408"/>
    <a:srgbClr val="FD583D"/>
    <a:srgbClr val="6CCEF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531" autoAdjust="0"/>
  </p:normalViewPr>
  <p:slideViewPr>
    <p:cSldViewPr>
      <p:cViewPr>
        <p:scale>
          <a:sx n="66" d="100"/>
          <a:sy n="66" d="100"/>
        </p:scale>
        <p:origin x="15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7A1-9DB1-47E3-87B9-6F2F5998DDD7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B3B2-E0D5-4575-9BBA-B5AA61853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7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9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9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5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69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8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88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9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9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NOP\Desktop\개발자들\heade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9730" y="-21664"/>
            <a:ext cx="9144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359160" y="6163448"/>
            <a:ext cx="1661090" cy="577920"/>
            <a:chOff x="7359160" y="6163448"/>
            <a:chExt cx="1661090" cy="577920"/>
          </a:xfrm>
        </p:grpSpPr>
        <p:pic>
          <p:nvPicPr>
            <p:cNvPr id="8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0" y="616530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NOP\Desktop\개발자들\로고문자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3" y="6163448"/>
              <a:ext cx="991867" cy="57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 userDrawn="1"/>
        </p:nvSpPr>
        <p:spPr>
          <a:xfrm rot="5400000">
            <a:off x="-2612194" y="2604469"/>
            <a:ext cx="6836335" cy="162739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Picture 5" descr="C:\Users\NOP\Desktop\개발자들\동그란로고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48" y="116632"/>
            <a:ext cx="1482849" cy="148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866F-5CBB-401B-8E48-C607AC566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359160" y="6163448"/>
            <a:ext cx="1661090" cy="577920"/>
            <a:chOff x="7359160" y="6163448"/>
            <a:chExt cx="1661090" cy="577920"/>
          </a:xfrm>
        </p:grpSpPr>
        <p:pic>
          <p:nvPicPr>
            <p:cNvPr id="8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0" y="616530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NOP\Desktop\개발자들\로고문자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3" y="6163448"/>
              <a:ext cx="991867" cy="57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151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755576" y="1628800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NOP\Desktop\개발자들\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084964"/>
            <a:ext cx="9144000" cy="468807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0696" y="2042847"/>
            <a:ext cx="6702609" cy="2772307"/>
            <a:chOff x="1525360" y="2168861"/>
            <a:chExt cx="6093281" cy="2520279"/>
          </a:xfrm>
        </p:grpSpPr>
        <p:pic>
          <p:nvPicPr>
            <p:cNvPr id="1029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360" y="2168861"/>
              <a:ext cx="2520279" cy="2520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NOP\Desktop\개발자들\로고문자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566" y="2486026"/>
              <a:ext cx="326707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76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984D-B3BA-47DC-BDA7-A60BEC4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▶ JSP</a:t>
            </a:r>
            <a:r>
              <a:rPr lang="ko-KR" altLang="en-US" dirty="0">
                <a:solidFill>
                  <a:srgbClr val="FFC000"/>
                </a:solidFill>
              </a:rPr>
              <a:t>와 비교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4AF72-9ED3-44E5-8FBE-CB50F7B4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- JSP </a:t>
            </a:r>
            <a:r>
              <a:rPr lang="ko-KR" altLang="en-US" dirty="0">
                <a:solidFill>
                  <a:srgbClr val="FFC000"/>
                </a:solidFill>
              </a:rPr>
              <a:t>기술 </a:t>
            </a:r>
            <a:r>
              <a:rPr lang="en-US" altLang="ko-KR" dirty="0">
                <a:solidFill>
                  <a:srgbClr val="FFC000"/>
                </a:solidFill>
              </a:rPr>
              <a:t>: HTML </a:t>
            </a:r>
            <a:r>
              <a:rPr lang="ko-KR" altLang="en-US" dirty="0">
                <a:solidFill>
                  <a:srgbClr val="FFC000"/>
                </a:solidFill>
              </a:rPr>
              <a:t>중심의 코드 구조이므로 디자인 작업에 바로 사용할 수 있다</a:t>
            </a:r>
            <a:r>
              <a:rPr lang="en-US" altLang="ko-KR" dirty="0">
                <a:solidFill>
                  <a:srgbClr val="FFC000"/>
                </a:solidFill>
              </a:rPr>
              <a:t>. </a:t>
            </a:r>
            <a:r>
              <a:rPr lang="ko-KR" altLang="en-US" dirty="0">
                <a:solidFill>
                  <a:srgbClr val="FFC000"/>
                </a:solidFill>
              </a:rPr>
              <a:t>그러나 프로그램 로직이 복잡할 경우 자바코드의 논리적 구조를 알아보기 힘들어진다</a:t>
            </a:r>
            <a:r>
              <a:rPr lang="en-US" altLang="ko-KR" dirty="0">
                <a:solidFill>
                  <a:srgbClr val="FFC000"/>
                </a:solidFill>
              </a:rPr>
              <a:t>. </a:t>
            </a:r>
            <a:r>
              <a:rPr lang="ko-KR" altLang="en-US" dirty="0">
                <a:solidFill>
                  <a:srgbClr val="FFC000"/>
                </a:solidFill>
              </a:rPr>
              <a:t>소스코드가 공개된다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  -&gt; </a:t>
            </a:r>
            <a:r>
              <a:rPr lang="ko-KR" altLang="en-US" dirty="0">
                <a:solidFill>
                  <a:srgbClr val="FFC000"/>
                </a:solidFill>
              </a:rPr>
              <a:t>따라서 섞어서 사용</a:t>
            </a:r>
            <a:r>
              <a:rPr lang="en-US" altLang="ko-KR" dirty="0">
                <a:solidFill>
                  <a:srgbClr val="FFC000"/>
                </a:solidFill>
              </a:rPr>
              <a:t>! </a:t>
            </a:r>
            <a:r>
              <a:rPr lang="ko-KR" altLang="en-US" dirty="0">
                <a:solidFill>
                  <a:srgbClr val="FFC000"/>
                </a:solidFill>
              </a:rPr>
              <a:t>복잡한 로직을 구사하는 코드는 </a:t>
            </a:r>
            <a:r>
              <a:rPr lang="ko-KR" altLang="en-US" dirty="0" err="1">
                <a:solidFill>
                  <a:srgbClr val="FFC000"/>
                </a:solidFill>
              </a:rPr>
              <a:t>서블릿</a:t>
            </a:r>
            <a:r>
              <a:rPr lang="ko-KR" altLang="en-US" dirty="0">
                <a:solidFill>
                  <a:srgbClr val="FFC000"/>
                </a:solidFill>
              </a:rPr>
              <a:t> 클래스안에 기술하고 프로그램의 결과를 보여주는 </a:t>
            </a:r>
            <a:r>
              <a:rPr lang="en-US" altLang="ko-KR" dirty="0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중심의 코드만 </a:t>
            </a:r>
            <a:r>
              <a:rPr lang="en-US" altLang="ko-KR" dirty="0">
                <a:solidFill>
                  <a:srgbClr val="FFC000"/>
                </a:solidFill>
              </a:rPr>
              <a:t>JSP</a:t>
            </a:r>
            <a:r>
              <a:rPr lang="ko-KR" altLang="en-US" dirty="0">
                <a:solidFill>
                  <a:srgbClr val="FFC000"/>
                </a:solidFill>
              </a:rPr>
              <a:t>페이지 안에 기술</a:t>
            </a:r>
          </a:p>
        </p:txBody>
      </p:sp>
    </p:spTree>
    <p:extLst>
      <p:ext uri="{BB962C8B-B14F-4D97-AF65-F5344CB8AC3E}">
        <p14:creationId xmlns:p14="http://schemas.microsoft.com/office/powerpoint/2010/main" val="28798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NOP\Desktop\개발자들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796136" y="0"/>
            <a:ext cx="3347864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1218818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Contents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" y="404664"/>
            <a:ext cx="5917281" cy="623454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999181" y="2243011"/>
            <a:ext cx="3134642" cy="3340079"/>
            <a:chOff x="6374532" y="2109171"/>
            <a:chExt cx="2643190" cy="3340079"/>
          </a:xfrm>
        </p:grpSpPr>
        <p:pic>
          <p:nvPicPr>
            <p:cNvPr id="8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532" y="2230197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68362" y="2109171"/>
              <a:ext cx="2016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FFC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73267" y="2987442"/>
              <a:ext cx="21444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FFC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5120" y="3865714"/>
              <a:ext cx="2042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FFC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5120" y="4741364"/>
              <a:ext cx="2016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FFC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4</a:t>
              </a:r>
            </a:p>
          </p:txBody>
        </p:sp>
        <p:pic>
          <p:nvPicPr>
            <p:cNvPr id="20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533" y="3090444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557" y="3982798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790" y="4848627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72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6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DE9D4-7DF9-4B20-ACFC-174F383D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기본적인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C000"/>
                </a:solidFill>
              </a:rPr>
              <a:t>jsp</a:t>
            </a:r>
            <a:r>
              <a:rPr lang="ko-KR" altLang="en-US" dirty="0">
                <a:solidFill>
                  <a:srgbClr val="FFC000"/>
                </a:solidFill>
              </a:rPr>
              <a:t>문법의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6CD87-DC95-40F2-B2D3-0E6412BA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47" y="1628800"/>
            <a:ext cx="8229600" cy="4525963"/>
          </a:xfrm>
        </p:spPr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&lt;%! %&gt; </a:t>
            </a:r>
            <a:r>
              <a:rPr lang="ko-KR" altLang="en-US" dirty="0">
                <a:solidFill>
                  <a:srgbClr val="FFC000"/>
                </a:solidFill>
              </a:rPr>
              <a:t>선언 태그 </a:t>
            </a:r>
            <a:r>
              <a:rPr lang="en-US" altLang="ko-KR" dirty="0">
                <a:solidFill>
                  <a:srgbClr val="FFC000"/>
                </a:solidFill>
              </a:rPr>
              <a:t>import </a:t>
            </a:r>
            <a:r>
              <a:rPr lang="ko-KR" altLang="en-US" dirty="0">
                <a:solidFill>
                  <a:srgbClr val="FFC000"/>
                </a:solidFill>
              </a:rPr>
              <a:t>해주는 부분</a:t>
            </a:r>
            <a:endParaRPr lang="en-US" altLang="ko-KR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altLang="ko-KR" dirty="0">
                <a:solidFill>
                  <a:srgbClr val="FFC000"/>
                </a:solidFill>
              </a:rPr>
              <a:t>&lt;%@ page language=</a:t>
            </a:r>
            <a:r>
              <a:rPr lang="fr-FR" altLang="ko-KR" i="1" dirty="0">
                <a:solidFill>
                  <a:srgbClr val="FFC000"/>
                </a:solidFill>
              </a:rPr>
              <a:t>"java" contentType="text/html; charset=UTF-8"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C000"/>
                </a:solidFill>
              </a:rPr>
              <a:t>pageEncoding</a:t>
            </a:r>
            <a:r>
              <a:rPr lang="en-US" altLang="ko-KR" dirty="0">
                <a:solidFill>
                  <a:srgbClr val="FFC000"/>
                </a:solidFill>
              </a:rPr>
              <a:t>=</a:t>
            </a:r>
            <a:r>
              <a:rPr lang="en-US" altLang="ko-KR" i="1" dirty="0">
                <a:solidFill>
                  <a:srgbClr val="FFC000"/>
                </a:solidFill>
              </a:rPr>
              <a:t>"UTF-8"%&gt;</a:t>
            </a:r>
            <a:r>
              <a:rPr lang="ko-KR" altLang="en-US" dirty="0">
                <a:solidFill>
                  <a:srgbClr val="FFC000"/>
                </a:solidFill>
              </a:rPr>
              <a:t>  제일 많이 쓰는 선언 태그  출력은 되지 않으며 이 부분을 추가 해야 한글이 </a:t>
            </a:r>
            <a:r>
              <a:rPr lang="ko-KR" altLang="en-US" dirty="0" err="1">
                <a:solidFill>
                  <a:srgbClr val="FFC000"/>
                </a:solidFill>
              </a:rPr>
              <a:t>꺠지지</a:t>
            </a:r>
            <a:r>
              <a:rPr lang="ko-KR" altLang="en-US" dirty="0">
                <a:solidFill>
                  <a:srgbClr val="FFC000"/>
                </a:solidFill>
              </a:rPr>
              <a:t> 않는다 </a:t>
            </a:r>
          </a:p>
        </p:txBody>
      </p:sp>
    </p:spTree>
    <p:extLst>
      <p:ext uri="{BB962C8B-B14F-4D97-AF65-F5344CB8AC3E}">
        <p14:creationId xmlns:p14="http://schemas.microsoft.com/office/powerpoint/2010/main" val="253678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63B5-7D86-441C-BD09-B50A059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기본적인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C000"/>
                </a:solidFill>
              </a:rPr>
              <a:t>jsp</a:t>
            </a:r>
            <a:r>
              <a:rPr lang="ko-KR" altLang="en-US" dirty="0">
                <a:solidFill>
                  <a:srgbClr val="FFC000"/>
                </a:solidFill>
              </a:rPr>
              <a:t>문법의 이해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EA079-8D48-46BE-9634-869E4FCB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&lt;% %&gt; script </a:t>
            </a:r>
            <a:r>
              <a:rPr lang="ko-KR" altLang="en-US" dirty="0">
                <a:solidFill>
                  <a:srgbClr val="FFC000"/>
                </a:solidFill>
              </a:rPr>
              <a:t>태그  이 부분 안에서 자바 문법을 실행 할 수 있으며 변수 선언과 </a:t>
            </a:r>
            <a:r>
              <a:rPr lang="ko-KR" altLang="en-US" dirty="0" err="1">
                <a:solidFill>
                  <a:srgbClr val="FFC000"/>
                </a:solidFill>
              </a:rPr>
              <a:t>반복문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  <a:r>
              <a:rPr lang="ko-KR" altLang="en-US" dirty="0">
                <a:solidFill>
                  <a:srgbClr val="FFC000"/>
                </a:solidFill>
              </a:rPr>
              <a:t> 대입문을 사용해 웹 브라우저에 전달 할 수 있다</a:t>
            </a:r>
            <a:r>
              <a:rPr lang="en-US" altLang="ko-KR" dirty="0">
                <a:solidFill>
                  <a:srgbClr val="FFC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&lt;% 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C000"/>
                </a:solidFill>
              </a:rPr>
              <a:t>int</a:t>
            </a:r>
            <a:r>
              <a:rPr lang="en-US" altLang="ko-KR" b="1" dirty="0">
                <a:solidFill>
                  <a:srgbClr val="FFC000"/>
                </a:solidFill>
              </a:rPr>
              <a:t> total =0; 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C000"/>
                </a:solidFill>
              </a:rPr>
              <a:t>for (int i=0; i&lt;10; i++)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total+=</a:t>
            </a:r>
            <a:r>
              <a:rPr lang="en-US" altLang="ko-KR" dirty="0" err="1">
                <a:solidFill>
                  <a:srgbClr val="FFC000"/>
                </a:solidFill>
              </a:rPr>
              <a:t>i</a:t>
            </a:r>
            <a:r>
              <a:rPr lang="en-US" altLang="ko-KR" dirty="0">
                <a:solidFill>
                  <a:srgbClr val="FFC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%&gt;</a:t>
            </a:r>
          </a:p>
          <a:p>
            <a:pPr marL="0" indent="0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C85D-C7BF-4920-B165-FB4BE9C1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기본적인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C000"/>
                </a:solidFill>
              </a:rPr>
              <a:t>jsp</a:t>
            </a:r>
            <a:r>
              <a:rPr lang="ko-KR" altLang="en-US" dirty="0">
                <a:solidFill>
                  <a:srgbClr val="FFC000"/>
                </a:solidFill>
              </a:rPr>
              <a:t>문법의 이해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AD572-8477-4B94-8C6A-50350E76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&lt;%=  %&gt; expression </a:t>
            </a:r>
            <a:r>
              <a:rPr lang="ko-KR" altLang="en-US" dirty="0">
                <a:solidFill>
                  <a:srgbClr val="FFC000"/>
                </a:solidFill>
              </a:rPr>
              <a:t>태그 선언한 변수나 상수 계산식 등을 웹 브라우저로 출력해 보여줄 수 있다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&lt;%= total %&gt; // </a:t>
            </a:r>
            <a:r>
              <a:rPr lang="ko-KR" altLang="en-US" dirty="0">
                <a:solidFill>
                  <a:srgbClr val="FFC000"/>
                </a:solidFill>
              </a:rPr>
              <a:t>위에서 </a:t>
            </a:r>
            <a:r>
              <a:rPr lang="en-US" altLang="ko-KR" dirty="0">
                <a:solidFill>
                  <a:srgbClr val="FFC000"/>
                </a:solidFill>
              </a:rPr>
              <a:t>1</a:t>
            </a:r>
            <a:r>
              <a:rPr lang="ko-KR" altLang="en-US" dirty="0">
                <a:solidFill>
                  <a:srgbClr val="FFC000"/>
                </a:solidFill>
              </a:rPr>
              <a:t>부터 </a:t>
            </a:r>
            <a:r>
              <a:rPr lang="en-US" altLang="ko-KR" dirty="0">
                <a:solidFill>
                  <a:srgbClr val="FFC000"/>
                </a:solidFill>
              </a:rPr>
              <a:t>10</a:t>
            </a:r>
            <a:r>
              <a:rPr lang="ko-KR" altLang="en-US" dirty="0">
                <a:solidFill>
                  <a:srgbClr val="FFC000"/>
                </a:solidFill>
              </a:rPr>
              <a:t>까지 더한 </a:t>
            </a:r>
            <a:r>
              <a:rPr lang="en-US" altLang="ko-KR" dirty="0">
                <a:solidFill>
                  <a:srgbClr val="FFC000"/>
                </a:solidFill>
              </a:rPr>
              <a:t>total </a:t>
            </a:r>
            <a:r>
              <a:rPr lang="ko-KR" altLang="en-US" dirty="0">
                <a:solidFill>
                  <a:srgbClr val="FFC000"/>
                </a:solidFill>
              </a:rPr>
              <a:t>변수가 웹 브라우저로 출력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2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01AE-A432-4C27-A5BF-B5693B04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▶ </a:t>
            </a:r>
            <a:r>
              <a:rPr lang="ko-KR" altLang="en-US" dirty="0" err="1">
                <a:solidFill>
                  <a:srgbClr val="FFC000"/>
                </a:solidFill>
              </a:rPr>
              <a:t>서블릿이란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?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C4BE8-0612-4FD9-AFD3-A1DF8F29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자바를 기반으로 하는 웹 애플리케이션 프로그래밍 기술</a:t>
            </a:r>
          </a:p>
          <a:p>
            <a:r>
              <a:rPr lang="ko-KR" altLang="en-US" dirty="0" err="1">
                <a:solidFill>
                  <a:srgbClr val="FFC000"/>
                </a:solidFill>
              </a:rPr>
              <a:t>서블릿</a:t>
            </a:r>
            <a:r>
              <a:rPr lang="ko-KR" altLang="en-US" dirty="0">
                <a:solidFill>
                  <a:srgbClr val="FFC000"/>
                </a:solidFill>
              </a:rPr>
              <a:t> 클래스를 인스턴스화 해서 </a:t>
            </a:r>
            <a:r>
              <a:rPr lang="ko-KR" altLang="en-US" dirty="0" err="1">
                <a:solidFill>
                  <a:srgbClr val="FFC000"/>
                </a:solidFill>
              </a:rPr>
              <a:t>서블릿</a:t>
            </a:r>
            <a:r>
              <a:rPr lang="ko-KR" altLang="en-US" dirty="0">
                <a:solidFill>
                  <a:srgbClr val="FFC000"/>
                </a:solidFill>
              </a:rPr>
              <a:t> 객체를 만들고 그걸 초기화해서 </a:t>
            </a:r>
            <a:r>
              <a:rPr lang="ko-KR" altLang="en-US" dirty="0" err="1">
                <a:solidFill>
                  <a:srgbClr val="FFC000"/>
                </a:solidFill>
              </a:rPr>
              <a:t>서블릿을</a:t>
            </a:r>
            <a:r>
              <a:rPr lang="ko-KR" altLang="en-US" dirty="0">
                <a:solidFill>
                  <a:srgbClr val="FFC000"/>
                </a:solidFill>
              </a:rPr>
              <a:t> 만든다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  </a:t>
            </a:r>
            <a:r>
              <a:rPr lang="ko-KR" altLang="en-US" dirty="0">
                <a:solidFill>
                  <a:srgbClr val="FFC000"/>
                </a:solidFill>
              </a:rPr>
              <a:t>로직을 자바로 작성하고 </a:t>
            </a:r>
            <a:r>
              <a:rPr lang="en-US" altLang="ko-KR" dirty="0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코드는 </a:t>
            </a:r>
            <a:r>
              <a:rPr lang="en-US" altLang="ko-KR" dirty="0" err="1">
                <a:solidFill>
                  <a:srgbClr val="FFC000"/>
                </a:solidFill>
              </a:rPr>
              <a:t>out.println</a:t>
            </a:r>
            <a:r>
              <a:rPr lang="ko-KR" altLang="en-US" dirty="0">
                <a:solidFill>
                  <a:srgbClr val="FFC000"/>
                </a:solidFill>
              </a:rPr>
              <a:t>으로 </a:t>
            </a:r>
            <a:r>
              <a:rPr lang="ko-KR" altLang="en-US" dirty="0" err="1">
                <a:solidFill>
                  <a:srgbClr val="FFC000"/>
                </a:solidFill>
              </a:rPr>
              <a:t>한땀한땀</a:t>
            </a:r>
            <a:r>
              <a:rPr lang="ko-KR" altLang="en-US" dirty="0">
                <a:solidFill>
                  <a:srgbClr val="FFC000"/>
                </a:solidFill>
              </a:rPr>
              <a:t> 출력해주는 방식</a:t>
            </a:r>
          </a:p>
        </p:txBody>
      </p:sp>
    </p:spTree>
    <p:extLst>
      <p:ext uri="{BB962C8B-B14F-4D97-AF65-F5344CB8AC3E}">
        <p14:creationId xmlns:p14="http://schemas.microsoft.com/office/powerpoint/2010/main" val="16267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5DDD-1949-4F7C-BD45-704F548D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C000"/>
                </a:solidFill>
              </a:rPr>
              <a:t>서블릿의</a:t>
            </a:r>
            <a:r>
              <a:rPr lang="ko-KR" altLang="en-US" dirty="0">
                <a:solidFill>
                  <a:srgbClr val="FFC000"/>
                </a:solidFill>
              </a:rPr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94BED-637F-4936-86E0-AF48E64F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C000"/>
                </a:solidFill>
              </a:rPr>
              <a:t>서블릿의</a:t>
            </a:r>
            <a:r>
              <a:rPr lang="ko-KR" altLang="en-US" dirty="0">
                <a:solidFill>
                  <a:srgbClr val="FFC000"/>
                </a:solidFill>
              </a:rPr>
              <a:t> 기본적인 개념은 자바 언어를 사용하였고 자바 확장자를 </a:t>
            </a:r>
            <a:r>
              <a:rPr lang="en-US" altLang="ko-KR" dirty="0">
                <a:solidFill>
                  <a:srgbClr val="FFC000"/>
                </a:solidFill>
              </a:rPr>
              <a:t>client </a:t>
            </a:r>
            <a:r>
              <a:rPr lang="ko-KR" altLang="en-US" dirty="0">
                <a:solidFill>
                  <a:srgbClr val="FFC000"/>
                </a:solidFill>
              </a:rPr>
              <a:t>요청에 동적으로 작동한다</a:t>
            </a:r>
            <a:r>
              <a:rPr lang="en-US" altLang="ko-KR" dirty="0">
                <a:solidFill>
                  <a:srgbClr val="FFC000"/>
                </a:solidFill>
              </a:rPr>
              <a:t> ex&gt; </a:t>
            </a:r>
          </a:p>
          <a:p>
            <a:r>
              <a:rPr lang="en-US" altLang="ko-KR" dirty="0" err="1">
                <a:solidFill>
                  <a:srgbClr val="FFC000"/>
                </a:solidFill>
              </a:rPr>
              <a:t>out.print</a:t>
            </a:r>
            <a:r>
              <a:rPr lang="en-US" altLang="ko-KR" dirty="0">
                <a:solidFill>
                  <a:srgbClr val="FFC000"/>
                </a:solidFill>
              </a:rPr>
              <a:t>("&lt;html&gt;");</a:t>
            </a:r>
          </a:p>
          <a:p>
            <a:r>
              <a:rPr lang="en-US" altLang="ko-KR" dirty="0" err="1">
                <a:solidFill>
                  <a:srgbClr val="FFC000"/>
                </a:solidFill>
              </a:rPr>
              <a:t>out.print</a:t>
            </a:r>
            <a:r>
              <a:rPr lang="en-US" altLang="ko-KR" dirty="0">
                <a:solidFill>
                  <a:srgbClr val="FFC000"/>
                </a:solidFill>
              </a:rPr>
              <a:t>("&lt;body&gt;");</a:t>
            </a:r>
          </a:p>
          <a:p>
            <a:r>
              <a:rPr lang="en-US" altLang="ko-KR" dirty="0" err="1">
                <a:solidFill>
                  <a:srgbClr val="FFC000"/>
                </a:solidFill>
              </a:rPr>
              <a:t>out.print</a:t>
            </a:r>
            <a:r>
              <a:rPr lang="en-US" altLang="ko-KR" dirty="0">
                <a:solidFill>
                  <a:srgbClr val="FFC000"/>
                </a:solidFill>
              </a:rPr>
              <a:t>("&lt;h1&gt;</a:t>
            </a:r>
            <a:r>
              <a:rPr lang="en-US" altLang="ko-KR" dirty="0" err="1">
                <a:solidFill>
                  <a:srgbClr val="FFC000"/>
                </a:solidFill>
              </a:rPr>
              <a:t>hellow</a:t>
            </a:r>
            <a:r>
              <a:rPr lang="en-US" altLang="ko-KR" dirty="0">
                <a:solidFill>
                  <a:srgbClr val="FFC000"/>
                </a:solidFill>
              </a:rPr>
              <a:t>&lt;/h1&gt;”);</a:t>
            </a:r>
          </a:p>
          <a:p>
            <a:r>
              <a:rPr lang="en-US" altLang="ko-KR" dirty="0" err="1">
                <a:solidFill>
                  <a:srgbClr val="FFC000"/>
                </a:solidFill>
              </a:rPr>
              <a:t>out.print</a:t>
            </a:r>
            <a:r>
              <a:rPr lang="en-US" altLang="ko-KR" dirty="0">
                <a:solidFill>
                  <a:srgbClr val="FFC000"/>
                </a:solidFill>
              </a:rPr>
              <a:t>("&lt;/body&gt;");</a:t>
            </a:r>
          </a:p>
          <a:p>
            <a:r>
              <a:rPr lang="en-US" altLang="ko-KR" dirty="0" err="1">
                <a:solidFill>
                  <a:srgbClr val="FFC000"/>
                </a:solidFill>
              </a:rPr>
              <a:t>out.print</a:t>
            </a:r>
            <a:r>
              <a:rPr lang="en-US" altLang="ko-KR" dirty="0">
                <a:solidFill>
                  <a:srgbClr val="FFC000"/>
                </a:solidFill>
              </a:rPr>
              <a:t>("&lt;/html&gt;");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1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D8F8-326A-4765-9A37-9FA6C37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▶ JSP</a:t>
            </a:r>
            <a:r>
              <a:rPr lang="ko-KR" altLang="en-US" dirty="0">
                <a:solidFill>
                  <a:srgbClr val="FFC000"/>
                </a:solidFill>
              </a:rPr>
              <a:t>와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B677F-9678-4E25-8FE8-2DEB2935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- </a:t>
            </a:r>
            <a:r>
              <a:rPr lang="ko-KR" altLang="en-US" dirty="0" err="1">
                <a:solidFill>
                  <a:srgbClr val="FFC000"/>
                </a:solidFill>
              </a:rPr>
              <a:t>서블릿</a:t>
            </a:r>
            <a:r>
              <a:rPr lang="ko-KR" altLang="en-US" dirty="0">
                <a:solidFill>
                  <a:srgbClr val="FFC000"/>
                </a:solidFill>
              </a:rPr>
              <a:t> 기술 </a:t>
            </a:r>
            <a:r>
              <a:rPr lang="en-US" altLang="ko-KR" dirty="0">
                <a:solidFill>
                  <a:srgbClr val="FFC000"/>
                </a:solidFill>
              </a:rPr>
              <a:t>: </a:t>
            </a:r>
            <a:r>
              <a:rPr lang="ko-KR" altLang="en-US" dirty="0">
                <a:solidFill>
                  <a:srgbClr val="FFC000"/>
                </a:solidFill>
              </a:rPr>
              <a:t>복잡한 프로그램 로직의 구현에 적합함</a:t>
            </a:r>
            <a:r>
              <a:rPr lang="en-US" altLang="ko-KR" dirty="0">
                <a:solidFill>
                  <a:srgbClr val="FFC000"/>
                </a:solidFill>
              </a:rPr>
              <a:t>. </a:t>
            </a:r>
            <a:r>
              <a:rPr lang="ko-KR" altLang="en-US" dirty="0">
                <a:solidFill>
                  <a:srgbClr val="FFC000"/>
                </a:solidFill>
              </a:rPr>
              <a:t>컴파일 결과만 설치해도 되므로 소스코드를 보호할 수 있음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C000"/>
                </a:solidFill>
              </a:rPr>
              <a:t>그러나 </a:t>
            </a:r>
            <a:r>
              <a:rPr lang="en-US" altLang="ko-KR" dirty="0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문서의 디자인이 </a:t>
            </a:r>
            <a:r>
              <a:rPr lang="ko-KR" altLang="en-US" dirty="0" err="1">
                <a:solidFill>
                  <a:srgbClr val="FFC000"/>
                </a:solidFill>
              </a:rPr>
              <a:t>바뀔때마다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FFC000"/>
                </a:solidFill>
              </a:rPr>
              <a:t>서블릿</a:t>
            </a:r>
            <a:r>
              <a:rPr lang="ko-KR" altLang="en-US" dirty="0">
                <a:solidFill>
                  <a:srgbClr val="FFC000"/>
                </a:solidFill>
              </a:rPr>
              <a:t> 클래스를 수정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  <a:r>
              <a:rPr lang="ko-KR" altLang="en-US" dirty="0">
                <a:solidFill>
                  <a:srgbClr val="FFC000"/>
                </a:solidFill>
              </a:rPr>
              <a:t>컴파일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  <a:r>
              <a:rPr lang="ko-KR" altLang="en-US" dirty="0" err="1">
                <a:solidFill>
                  <a:srgbClr val="FFC000"/>
                </a:solidFill>
              </a:rPr>
              <a:t>설치해야하고</a:t>
            </a:r>
            <a:r>
              <a:rPr lang="ko-KR" altLang="en-US" dirty="0">
                <a:solidFill>
                  <a:srgbClr val="FFC000"/>
                </a:solidFill>
              </a:rPr>
              <a:t> 서버 </a:t>
            </a:r>
            <a:r>
              <a:rPr lang="ko-KR" altLang="en-US" dirty="0" err="1">
                <a:solidFill>
                  <a:srgbClr val="FFC000"/>
                </a:solidFill>
              </a:rPr>
              <a:t>재기동해야함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1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325</Words>
  <Application>Microsoft Office PowerPoint</Application>
  <PresentationFormat>화면 슬라이드 쇼(4:3)</PresentationFormat>
  <Paragraphs>42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나눔고딕 ExtraBold</vt:lpstr>
      <vt:lpstr>Arial</vt:lpstr>
      <vt:lpstr>나눔손글씨 붓</vt:lpstr>
      <vt:lpstr>Arial Black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기본적인 jsp문법의 이해</vt:lpstr>
      <vt:lpstr>기본적인 jsp문법의 이해</vt:lpstr>
      <vt:lpstr>기본적인 jsp문법의 이해</vt:lpstr>
      <vt:lpstr>▶ 서블릿이란 ? </vt:lpstr>
      <vt:lpstr>서블릿의 개념</vt:lpstr>
      <vt:lpstr>▶ JSP와 비교</vt:lpstr>
      <vt:lpstr>▶ JSP와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NOP</dc:creator>
  <cp:lastModifiedBy>wkdtn</cp:lastModifiedBy>
  <cp:revision>156</cp:revision>
  <dcterms:created xsi:type="dcterms:W3CDTF">2016-10-28T09:42:21Z</dcterms:created>
  <dcterms:modified xsi:type="dcterms:W3CDTF">2017-05-10T11:16:55Z</dcterms:modified>
</cp:coreProperties>
</file>