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719" r:id="rId1"/>
  </p:sldMasterIdLst>
  <p:notesMasterIdLst>
    <p:notesMasterId r:id="rId11"/>
  </p:notesMasterIdLst>
  <p:handoutMasterIdLst>
    <p:handoutMasterId r:id="rId12"/>
  </p:handoutMasterIdLst>
  <p:sldIdLst>
    <p:sldId id="1205" r:id="rId2"/>
    <p:sldId id="1187" r:id="rId3"/>
    <p:sldId id="1207" r:id="rId4"/>
    <p:sldId id="1196" r:id="rId5"/>
    <p:sldId id="1202" r:id="rId6"/>
    <p:sldId id="1203" r:id="rId7"/>
    <p:sldId id="1209" r:id="rId8"/>
    <p:sldId id="1208" r:id="rId9"/>
    <p:sldId id="1192" r:id="rId10"/>
  </p:sldIdLst>
  <p:sldSz cx="9144000" cy="6858000" type="screen4x3"/>
  <p:notesSz cx="6797675" cy="9928225"/>
  <p:embeddedFontLst>
    <p:embeddedFont>
      <p:font typeface="Arial Black" panose="020B0A04020102020204" pitchFamily="34" charset="0"/>
      <p:regular r:id="rId13"/>
      <p:bold r:id="rId14"/>
      <p: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Wingdings 2" panose="05020102010507070707" pitchFamily="18" charset="2"/>
      <p:regular r:id="rId20"/>
    </p:embeddedFont>
    <p:embeddedFont>
      <p:font typeface="가는둥근제목체" panose="02030600000101010101" pitchFamily="18" charset="-127"/>
      <p:regular r:id="rId21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♥자영♥" initials="김♥" lastIdx="2" clrIdx="0">
    <p:extLst>
      <p:ext uri="{19B8F6BF-5375-455C-9EA6-DF929625EA0E}">
        <p15:presenceInfo xmlns:p15="http://schemas.microsoft.com/office/powerpoint/2012/main" userId="dc449c2f0cfa2d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0000"/>
    <a:srgbClr val="AF01A3"/>
    <a:srgbClr val="13009C"/>
    <a:srgbClr val="3792AB"/>
    <a:srgbClr val="777777"/>
    <a:srgbClr val="626262"/>
    <a:srgbClr val="79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4" autoAdjust="0"/>
    <p:restoredTop sz="94348" autoAdjust="0"/>
  </p:normalViewPr>
  <p:slideViewPr>
    <p:cSldViewPr>
      <p:cViewPr varScale="1">
        <p:scale>
          <a:sx n="97" d="100"/>
          <a:sy n="97" d="100"/>
        </p:scale>
        <p:origin x="1598" y="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0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4044" y="-102"/>
      </p:cViewPr>
      <p:guideLst>
        <p:guide orient="horz" pos="3127"/>
        <p:guide pos="21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굴림" pitchFamily="34" charset="-127"/>
                <a:cs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굴림" pitchFamily="34" charset="-127"/>
                <a:cs typeface="Arial" charset="0"/>
              </a:defRPr>
            </a:lvl1pPr>
          </a:lstStyle>
          <a:p>
            <a:pPr>
              <a:defRPr/>
            </a:pPr>
            <a:fld id="{8436EF09-4E33-4AB1-868B-53726C28BF8B}" type="datetimeFigureOut">
              <a:rPr lang="ko-KR" altLang="en-US"/>
              <a:pPr>
                <a:defRPr/>
              </a:pPr>
              <a:t>2018-12-04</a:t>
            </a:fld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굴림" pitchFamily="34" charset="-127"/>
                <a:cs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굴림" pitchFamily="34" charset="-127"/>
                <a:cs typeface="Arial" charset="0"/>
              </a:defRPr>
            </a:lvl1pPr>
          </a:lstStyle>
          <a:p>
            <a:pPr>
              <a:defRPr/>
            </a:pPr>
            <a:fld id="{850EA27C-A484-48A2-BDDA-B4072F06B03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8698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굴림" pitchFamily="34" charset="-127"/>
                <a:cs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굴림" pitchFamily="34" charset="-127"/>
                <a:cs typeface="Arial" charset="0"/>
              </a:defRPr>
            </a:lvl1pPr>
          </a:lstStyle>
          <a:p>
            <a:pPr>
              <a:defRPr/>
            </a:pPr>
            <a:fld id="{B2055354-96AD-4FF3-9617-CBDA8315F360}" type="datetimeFigureOut">
              <a:rPr lang="ko-KR" altLang="en-US"/>
              <a:pPr>
                <a:defRPr/>
              </a:pPr>
              <a:t>2018-12-04</a:t>
            </a:fld>
            <a:endParaRPr lang="en-US" alt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62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굴림" pitchFamily="34" charset="-127"/>
                <a:cs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굴림" pitchFamily="34" charset="-127"/>
                <a:cs typeface="Arial" charset="0"/>
              </a:defRPr>
            </a:lvl1pPr>
          </a:lstStyle>
          <a:p>
            <a:pPr>
              <a:defRPr/>
            </a:pPr>
            <a:fld id="{47CEB055-008D-4553-9108-A212755BC09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3403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6125"/>
            <a:ext cx="4962525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2F37B37-1233-4281-BF17-A90A9939165F}" type="slidenum">
              <a:rPr lang="en-US" altLang="ko-KR" smtClean="0">
                <a:latin typeface="굴림" charset="-127"/>
                <a:ea typeface="굴림" charset="-127"/>
              </a:rPr>
              <a:pPr eaLnBrk="1" hangingPunct="1"/>
              <a:t>1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6969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6125"/>
            <a:ext cx="4962525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2F37B37-1233-4281-BF17-A90A9939165F}" type="slidenum">
              <a:rPr lang="en-US" altLang="ko-KR" smtClean="0">
                <a:latin typeface="굴림" charset="-127"/>
                <a:ea typeface="굴림" charset="-127"/>
              </a:rPr>
              <a:pPr eaLnBrk="1" hangingPunct="1"/>
              <a:t>2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6796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6125"/>
            <a:ext cx="4962525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2F37B37-1233-4281-BF17-A90A9939165F}" type="slidenum">
              <a:rPr lang="en-US" altLang="ko-KR" smtClean="0">
                <a:latin typeface="굴림" charset="-127"/>
                <a:ea typeface="굴림" charset="-127"/>
              </a:rPr>
              <a:pPr eaLnBrk="1" hangingPunct="1"/>
              <a:t>3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0767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6125"/>
            <a:ext cx="4962525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2F37B37-1233-4281-BF17-A90A9939165F}" type="slidenum">
              <a:rPr lang="en-US" altLang="ko-KR" smtClean="0">
                <a:latin typeface="굴림" charset="-127"/>
                <a:ea typeface="굴림" charset="-127"/>
              </a:rPr>
              <a:pPr eaLnBrk="1" hangingPunct="1"/>
              <a:t>4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6607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6125"/>
            <a:ext cx="4962525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2F37B37-1233-4281-BF17-A90A9939165F}" type="slidenum">
              <a:rPr lang="en-US" altLang="ko-KR" smtClean="0">
                <a:latin typeface="굴림" charset="-127"/>
                <a:ea typeface="굴림" charset="-127"/>
              </a:rPr>
              <a:pPr eaLnBrk="1" hangingPunct="1"/>
              <a:t>5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4663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6125"/>
            <a:ext cx="4962525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2F37B37-1233-4281-BF17-A90A9939165F}" type="slidenum">
              <a:rPr lang="en-US" altLang="ko-KR" smtClean="0">
                <a:latin typeface="굴림" charset="-127"/>
                <a:ea typeface="굴림" charset="-127"/>
              </a:rPr>
              <a:pPr eaLnBrk="1" hangingPunct="1"/>
              <a:t>6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6493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6125"/>
            <a:ext cx="4962525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2F37B37-1233-4281-BF17-A90A9939165F}" type="slidenum">
              <a:rPr lang="en-US" altLang="ko-KR" smtClean="0">
                <a:latin typeface="굴림" charset="-127"/>
                <a:ea typeface="굴림" charset="-127"/>
              </a:rPr>
              <a:pPr eaLnBrk="1" hangingPunct="1"/>
              <a:t>7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1357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6125"/>
            <a:ext cx="4962525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2F37B37-1233-4281-BF17-A90A9939165F}" type="slidenum">
              <a:rPr lang="en-US" altLang="ko-KR" smtClean="0">
                <a:latin typeface="굴림" charset="-127"/>
                <a:ea typeface="굴림" charset="-127"/>
              </a:rPr>
              <a:pPr eaLnBrk="1" hangingPunct="1"/>
              <a:t>8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0551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6125"/>
            <a:ext cx="4962525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2F37B37-1233-4281-BF17-A90A9939165F}" type="slidenum">
              <a:rPr lang="en-US" altLang="ko-KR" smtClean="0">
                <a:latin typeface="굴림" charset="-127"/>
                <a:ea typeface="굴림" charset="-127"/>
              </a:rPr>
              <a:pPr eaLnBrk="1" hangingPunct="1"/>
              <a:t>9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466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 flipV="1">
            <a:off x="0" y="8"/>
            <a:ext cx="8496300" cy="36513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1"/>
            <a:endParaRPr lang="en-US" altLang="ko-KR">
              <a:latin typeface="Calibri" pitchFamily="34" charset="0"/>
              <a:ea typeface="굴림" charset="-127"/>
            </a:endParaRPr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auto">
          <a:xfrm flipV="1">
            <a:off x="0" y="115888"/>
            <a:ext cx="8496300" cy="36512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1"/>
            <a:endParaRPr lang="en-US" altLang="ko-KR">
              <a:latin typeface="Calibri" pitchFamily="34" charset="0"/>
              <a:ea typeface="굴림" charset="-127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 flipV="1">
            <a:off x="0" y="231779"/>
            <a:ext cx="8496300" cy="36513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1"/>
            <a:endParaRPr lang="en-US" altLang="ko-KR">
              <a:latin typeface="Calibri" pitchFamily="34" charset="0"/>
              <a:ea typeface="굴림" charset="-127"/>
            </a:endParaRPr>
          </a:p>
        </p:txBody>
      </p:sp>
      <p:sp>
        <p:nvSpPr>
          <p:cNvPr id="7" name="Rectangle 27"/>
          <p:cNvSpPr>
            <a:spLocks noChangeArrowheads="1"/>
          </p:cNvSpPr>
          <p:nvPr/>
        </p:nvSpPr>
        <p:spPr bwMode="auto">
          <a:xfrm flipV="1">
            <a:off x="0" y="347663"/>
            <a:ext cx="8496300" cy="36512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1"/>
            <a:endParaRPr lang="en-US" altLang="ko-KR">
              <a:latin typeface="Calibri" pitchFamily="34" charset="0"/>
              <a:ea typeface="굴림" charset="-127"/>
            </a:endParaRPr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 flipV="1">
            <a:off x="0" y="463553"/>
            <a:ext cx="8496300" cy="36513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1"/>
            <a:endParaRPr lang="en-US" altLang="ko-KR">
              <a:latin typeface="Calibri" pitchFamily="34" charset="0"/>
              <a:ea typeface="굴림" charset="-127"/>
            </a:endParaRPr>
          </a:p>
        </p:txBody>
      </p:sp>
      <p:sp>
        <p:nvSpPr>
          <p:cNvPr id="9" name="Rectangle 29"/>
          <p:cNvSpPr>
            <a:spLocks noChangeArrowheads="1"/>
          </p:cNvSpPr>
          <p:nvPr/>
        </p:nvSpPr>
        <p:spPr bwMode="auto">
          <a:xfrm flipV="1">
            <a:off x="0" y="579438"/>
            <a:ext cx="8496300" cy="36512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1"/>
            <a:endParaRPr lang="en-US" altLang="ko-KR">
              <a:latin typeface="Calibri" pitchFamily="34" charset="0"/>
              <a:ea typeface="굴림" charset="-127"/>
            </a:endParaRPr>
          </a:p>
        </p:txBody>
      </p:sp>
      <p:sp>
        <p:nvSpPr>
          <p:cNvPr id="10" name="Rectangle 30"/>
          <p:cNvSpPr>
            <a:spLocks noChangeArrowheads="1"/>
          </p:cNvSpPr>
          <p:nvPr/>
        </p:nvSpPr>
        <p:spPr bwMode="auto">
          <a:xfrm flipV="1">
            <a:off x="0" y="695333"/>
            <a:ext cx="8496300" cy="36513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1"/>
            <a:endParaRPr lang="en-US" altLang="ko-KR">
              <a:latin typeface="Calibri" pitchFamily="34" charset="0"/>
              <a:ea typeface="굴림" charset="-127"/>
            </a:endParaRPr>
          </a:p>
        </p:txBody>
      </p:sp>
      <p:sp>
        <p:nvSpPr>
          <p:cNvPr id="11" name="Rectangle 31"/>
          <p:cNvSpPr>
            <a:spLocks noChangeArrowheads="1"/>
          </p:cNvSpPr>
          <p:nvPr/>
        </p:nvSpPr>
        <p:spPr bwMode="auto">
          <a:xfrm flipV="1">
            <a:off x="0" y="811213"/>
            <a:ext cx="8496300" cy="36512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1"/>
            <a:endParaRPr lang="en-US" altLang="ko-KR">
              <a:latin typeface="Calibri" pitchFamily="34" charset="0"/>
              <a:ea typeface="굴림" charset="-127"/>
            </a:endParaRPr>
          </a:p>
        </p:txBody>
      </p:sp>
      <p:sp>
        <p:nvSpPr>
          <p:cNvPr id="12" name="Rectangle 32"/>
          <p:cNvSpPr>
            <a:spLocks noChangeArrowheads="1"/>
          </p:cNvSpPr>
          <p:nvPr/>
        </p:nvSpPr>
        <p:spPr bwMode="auto">
          <a:xfrm flipV="1">
            <a:off x="0" y="927101"/>
            <a:ext cx="8496300" cy="36513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1"/>
            <a:endParaRPr lang="en-US" altLang="ko-KR">
              <a:latin typeface="Calibri" pitchFamily="34" charset="0"/>
              <a:ea typeface="굴림" charset="-127"/>
            </a:endParaRPr>
          </a:p>
        </p:txBody>
      </p:sp>
      <p:sp>
        <p:nvSpPr>
          <p:cNvPr id="13" name="Rectangle 33"/>
          <p:cNvSpPr>
            <a:spLocks noChangeArrowheads="1"/>
          </p:cNvSpPr>
          <p:nvPr/>
        </p:nvSpPr>
        <p:spPr bwMode="auto">
          <a:xfrm flipV="1">
            <a:off x="0" y="1042988"/>
            <a:ext cx="8496300" cy="36512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1"/>
            <a:endParaRPr lang="en-US" altLang="ko-KR">
              <a:latin typeface="Calibri" pitchFamily="34" charset="0"/>
              <a:ea typeface="굴림" charset="-127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 flipV="1">
            <a:off x="0" y="1158883"/>
            <a:ext cx="8496300" cy="36513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1"/>
            <a:endParaRPr lang="en-US" altLang="ko-KR">
              <a:latin typeface="Calibri" pitchFamily="34" charset="0"/>
              <a:ea typeface="굴림" charset="-127"/>
            </a:endParaRPr>
          </a:p>
        </p:txBody>
      </p:sp>
      <p:pic>
        <p:nvPicPr>
          <p:cNvPr id="15" name="Picture 18" descr="Emblem_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4" t="14815" r="16049" b="14992"/>
          <a:stretch>
            <a:fillRect/>
          </a:stretch>
        </p:blipFill>
        <p:spPr bwMode="auto">
          <a:xfrm>
            <a:off x="8251829" y="134946"/>
            <a:ext cx="8921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4787904" y="393701"/>
            <a:ext cx="34560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i="1" dirty="0">
                <a:solidFill>
                  <a:srgbClr val="29292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굴림" pitchFamily="50" charset="-127"/>
                <a:cs typeface="+mn-cs"/>
              </a:rPr>
              <a:t>Sungkyunkwan University</a:t>
            </a:r>
          </a:p>
        </p:txBody>
      </p:sp>
      <p:sp>
        <p:nvSpPr>
          <p:cNvPr id="17" name="Rectangle 27"/>
          <p:cNvSpPr>
            <a:spLocks noChangeArrowheads="1"/>
          </p:cNvSpPr>
          <p:nvPr/>
        </p:nvSpPr>
        <p:spPr bwMode="auto">
          <a:xfrm>
            <a:off x="0" y="6564321"/>
            <a:ext cx="9144000" cy="293687"/>
          </a:xfrm>
          <a:prstGeom prst="rect">
            <a:avLst/>
          </a:prstGeom>
          <a:gradFill rotWithShape="1">
            <a:gsLst>
              <a:gs pos="0">
                <a:srgbClr val="6666FF"/>
              </a:gs>
              <a:gs pos="100000">
                <a:srgbClr val="2F2F7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 latinLnBrk="1"/>
            <a:r>
              <a:rPr lang="en-US" altLang="ko-KR" sz="1500" b="1" i="1" dirty="0">
                <a:solidFill>
                  <a:schemeClr val="bg1"/>
                </a:solidFill>
                <a:latin typeface="Calibri" pitchFamily="34" charset="0"/>
              </a:rPr>
              <a:t>Copyright 2000-2017 Networking Laboratory    </a:t>
            </a:r>
            <a:r>
              <a:rPr lang="en-US" altLang="ko-KR" sz="1500" b="1" i="1" dirty="0">
                <a:solidFill>
                  <a:srgbClr val="FFFFFF"/>
                </a:solidFill>
                <a:latin typeface="Calibri" pitchFamily="34" charset="0"/>
              </a:rPr>
              <a:t>      </a:t>
            </a:r>
            <a:endParaRPr lang="en-US" altLang="ko-KR" sz="1500" b="1" i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8" name="Rectangle 37"/>
          <p:cNvSpPr>
            <a:spLocks noChangeArrowheads="1"/>
          </p:cNvSpPr>
          <p:nvPr/>
        </p:nvSpPr>
        <p:spPr bwMode="auto">
          <a:xfrm flipV="1">
            <a:off x="0" y="3652838"/>
            <a:ext cx="9144000" cy="1746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altLang="ko-KR">
              <a:latin typeface="Calibri" pitchFamily="34" charset="0"/>
              <a:ea typeface="굴림" pitchFamily="34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676400"/>
            <a:ext cx="8001000" cy="1524000"/>
          </a:xfrm>
        </p:spPr>
        <p:txBody>
          <a:bodyPr anchor="ctr"/>
          <a:lstStyle>
            <a:lvl1pPr algn="ctr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114800"/>
            <a:ext cx="7239000" cy="2057400"/>
          </a:xfrm>
        </p:spPr>
        <p:txBody>
          <a:bodyPr>
            <a:normAutofit/>
          </a:bodyPr>
          <a:lstStyle>
            <a:lvl1pPr marL="0" indent="0" algn="ctr">
              <a:buNone/>
              <a:defRPr sz="180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035245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7"/>
          <p:cNvSpPr>
            <a:spLocks noChangeArrowheads="1"/>
          </p:cNvSpPr>
          <p:nvPr/>
        </p:nvSpPr>
        <p:spPr bwMode="auto">
          <a:xfrm>
            <a:off x="0" y="6564321"/>
            <a:ext cx="9144000" cy="293687"/>
          </a:xfrm>
          <a:prstGeom prst="rect">
            <a:avLst/>
          </a:prstGeom>
          <a:gradFill rotWithShape="1">
            <a:gsLst>
              <a:gs pos="0">
                <a:srgbClr val="6666FF"/>
              </a:gs>
              <a:gs pos="100000">
                <a:srgbClr val="2F2F7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1">
              <a:tabLst>
                <a:tab pos="8742363" algn="r"/>
              </a:tabLst>
            </a:pPr>
            <a:r>
              <a:rPr lang="en-US" altLang="ko-KR" sz="1600" b="1" i="1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	 Undergraduate Students Meeting                                                                              Networking Laboratory </a:t>
            </a:r>
            <a:fld id="{428D0CA2-10EA-4370-BC65-C202E7525EDF}" type="slidenum">
              <a:rPr lang="en-US" altLang="ko-KR" sz="1600" smtClean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pPr latinLnBrk="1">
                <a:tabLst>
                  <a:tab pos="8742363" algn="r"/>
                </a:tabLst>
              </a:pPr>
              <a:t>‹#›</a:t>
            </a:fld>
            <a:r>
              <a:rPr lang="en-US" altLang="ko-KR" sz="1600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/20</a:t>
            </a:r>
          </a:p>
        </p:txBody>
      </p:sp>
      <p:pic>
        <p:nvPicPr>
          <p:cNvPr id="5" name="Picture 17" descr="n_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1" t="20917" r="14311" b="21204"/>
          <a:stretch>
            <a:fillRect/>
          </a:stretch>
        </p:blipFill>
        <p:spPr bwMode="auto">
          <a:xfrm>
            <a:off x="4" y="0"/>
            <a:ext cx="154781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1"/>
          <p:cNvSpPr>
            <a:spLocks noChangeArrowheads="1"/>
          </p:cNvSpPr>
          <p:nvPr/>
        </p:nvSpPr>
        <p:spPr bwMode="auto">
          <a:xfrm flipV="1">
            <a:off x="0" y="6553208"/>
            <a:ext cx="9144000" cy="1746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>
                  <a:alpha val="50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1">
              <a:defRPr/>
            </a:pPr>
            <a:endParaRPr lang="en-US" altLang="ko-KR">
              <a:latin typeface="Calibri" pitchFamily="34" charset="0"/>
              <a:ea typeface="굴림" pitchFamily="34" charset="-127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 flipV="1">
            <a:off x="323850" y="1295408"/>
            <a:ext cx="8820150" cy="36513"/>
          </a:xfrm>
          <a:prstGeom prst="rect">
            <a:avLst/>
          </a:prstGeom>
          <a:gradFill rotWithShape="1">
            <a:gsLst>
              <a:gs pos="0">
                <a:srgbClr val="66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1"/>
            <a:endParaRPr lang="en-US" altLang="ko-KR">
              <a:latin typeface="Calibri" pitchFamily="34" charset="0"/>
              <a:ea typeface="굴림" charset="-127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 flipV="1">
            <a:off x="323850" y="1295408"/>
            <a:ext cx="8820150" cy="36513"/>
          </a:xfrm>
          <a:prstGeom prst="rect">
            <a:avLst/>
          </a:prstGeom>
          <a:gradFill rotWithShape="1">
            <a:gsLst>
              <a:gs pos="0">
                <a:srgbClr val="66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1"/>
            <a:endParaRPr lang="en-US" altLang="ko-KR">
              <a:latin typeface="Calibri" pitchFamily="34" charset="0"/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buSzPct val="85000"/>
              <a:defRPr sz="1800"/>
            </a:lvl2pPr>
            <a:lvl3pPr>
              <a:buSzPct val="100000"/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6753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6764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ea typeface="굴림" pitchFamily="34" charset="-127"/>
                <a:cs typeface="Arial" charset="0"/>
              </a:defRPr>
            </a:lvl1pPr>
          </a:lstStyle>
          <a:p>
            <a:pPr>
              <a:defRPr/>
            </a:pPr>
            <a:fld id="{DE2B2E59-4ED4-445D-BAAA-31D75A4FD88C}" type="datetimeFigureOut">
              <a:rPr lang="ko-KR" altLang="en-US"/>
              <a:pPr>
                <a:defRPr/>
              </a:pPr>
              <a:t>2018-12-04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  <a:ea typeface="굴림" pitchFamily="34" charset="-127"/>
                <a:cs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ea typeface="굴림" pitchFamily="34" charset="-127"/>
                <a:cs typeface="Arial" charset="0"/>
              </a:defRPr>
            </a:lvl1pPr>
          </a:lstStyle>
          <a:p>
            <a:pPr>
              <a:defRPr/>
            </a:pPr>
            <a:fld id="{4C67D2C7-5E55-4E6F-88E5-73118F2E92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1" name="Rectangle 27"/>
          <p:cNvSpPr>
            <a:spLocks noChangeArrowheads="1"/>
          </p:cNvSpPr>
          <p:nvPr/>
        </p:nvSpPr>
        <p:spPr bwMode="auto">
          <a:xfrm>
            <a:off x="0" y="6564321"/>
            <a:ext cx="9144000" cy="293687"/>
          </a:xfrm>
          <a:prstGeom prst="rect">
            <a:avLst/>
          </a:prstGeom>
          <a:gradFill rotWithShape="1">
            <a:gsLst>
              <a:gs pos="0">
                <a:srgbClr val="6666FF"/>
              </a:gs>
              <a:gs pos="100000">
                <a:srgbClr val="2F2F7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1">
              <a:tabLst>
                <a:tab pos="8742363" algn="r"/>
              </a:tabLst>
            </a:pPr>
            <a:r>
              <a:rPr lang="en-US" altLang="ko-KR" sz="1200" b="1" i="1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	</a:t>
            </a:r>
            <a:r>
              <a:rPr lang="en-US" altLang="ko-KR" sz="1600" b="1" i="1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Networking Laboratory </a:t>
            </a:r>
            <a:fld id="{BC7827BE-5577-4E83-A41A-26D072FF380B}" type="slidenum">
              <a:rPr lang="en-US" altLang="ko-KR" sz="1600" smtClean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pPr latinLnBrk="1">
                <a:tabLst>
                  <a:tab pos="8742363" algn="r"/>
                </a:tabLst>
              </a:pPr>
              <a:t>‹#›</a:t>
            </a:fld>
            <a:r>
              <a:rPr lang="en-US" altLang="ko-KR" sz="1600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/8</a:t>
            </a:r>
          </a:p>
        </p:txBody>
      </p:sp>
      <p:pic>
        <p:nvPicPr>
          <p:cNvPr id="1032" name="Picture 17" descr="n_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1" t="20917" r="14311" b="21204"/>
          <a:stretch>
            <a:fillRect/>
          </a:stretch>
        </p:blipFill>
        <p:spPr bwMode="auto">
          <a:xfrm>
            <a:off x="4" y="0"/>
            <a:ext cx="154781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Rectangle 21"/>
          <p:cNvSpPr>
            <a:spLocks noChangeArrowheads="1"/>
          </p:cNvSpPr>
          <p:nvPr/>
        </p:nvSpPr>
        <p:spPr bwMode="auto">
          <a:xfrm flipV="1">
            <a:off x="0" y="6553208"/>
            <a:ext cx="9144000" cy="1746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>
                  <a:alpha val="50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1">
              <a:defRPr/>
            </a:pPr>
            <a:endParaRPr lang="en-US" altLang="ko-KR">
              <a:latin typeface="Calibri" pitchFamily="34" charset="0"/>
              <a:ea typeface="굴림" pitchFamily="34" charset="-127"/>
            </a:endParaRPr>
          </a:p>
        </p:txBody>
      </p:sp>
      <p:sp>
        <p:nvSpPr>
          <p:cNvPr id="1034" name="Rectangle 20"/>
          <p:cNvSpPr>
            <a:spLocks noChangeArrowheads="1"/>
          </p:cNvSpPr>
          <p:nvPr/>
        </p:nvSpPr>
        <p:spPr bwMode="auto">
          <a:xfrm flipV="1">
            <a:off x="323850" y="1295408"/>
            <a:ext cx="8820150" cy="36513"/>
          </a:xfrm>
          <a:prstGeom prst="rect">
            <a:avLst/>
          </a:prstGeom>
          <a:gradFill rotWithShape="1">
            <a:gsLst>
              <a:gs pos="0">
                <a:srgbClr val="66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1"/>
            <a:endParaRPr lang="en-US" altLang="ko-KR">
              <a:latin typeface="Calibri" pitchFamily="34" charset="0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16" r:id="rId1"/>
    <p:sldLayoutId id="2147484817" r:id="rId2"/>
  </p:sldLayoutIdLst>
  <p:transition>
    <p:fade thruBlk="1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 i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 i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 i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 i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 i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 b="1" i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 b="1" i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 b="1" i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 b="1" i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Font typeface="Wingdings 2" pitchFamily="18" charset="2"/>
        <a:buChar char="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50000"/>
        <a:buFont typeface="Arial" charset="0"/>
        <a:buChar char="►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itchFamily="2" charset="2"/>
        <a:buChar char="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58ED5"/>
        </a:buClr>
        <a:buFont typeface="Wingdings 2" pitchFamily="18" charset="2"/>
        <a:buChar char="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6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  <a:cs typeface="Arial" charset="0"/>
              </a:rPr>
              <a:t>NETWORK DRONE (1/9)</a:t>
            </a:r>
            <a:endParaRPr lang="en-US" altLang="ko-KR" i="0" dirty="0">
              <a:latin typeface="가는둥근제목체" panose="02030600000101010101" pitchFamily="18" charset="-127"/>
              <a:ea typeface="가는둥근제목체" panose="02030600000101010101" pitchFamily="18" charset="-127"/>
              <a:cs typeface="Arial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310354-6509-42C1-B599-3422DAB02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4495800"/>
          </a:xfrm>
        </p:spPr>
        <p:txBody>
          <a:bodyPr/>
          <a:lstStyle/>
          <a:p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이전 세미나 전달 사항</a:t>
            </a:r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lvl="1"/>
            <a:r>
              <a:rPr lang="ko-KR" altLang="en-US" dirty="0" err="1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드론이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촬영한 영상을 이용하여 사람의 얼굴을 탐지하고 특정 사람의 얼굴을 인식하여 추적이 가능하도록 진행</a:t>
            </a:r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lvl="1"/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얼굴 인식 프로그램들의 인식율을 확인 및 비교</a:t>
            </a:r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lvl="1"/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세미나 발표 자료에 이전 진행 사항을 첨부</a:t>
            </a:r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lvl="3"/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marL="1371600" lvl="3" indent="0">
              <a:buNone/>
            </a:pPr>
            <a:endParaRPr lang="en-US" altLang="ko-KR" sz="1600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marL="1371600" lvl="3" indent="0">
              <a:buNone/>
            </a:pPr>
            <a:endParaRPr lang="en-US" altLang="ko-KR" sz="1600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lvl="3"/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marL="914400" lvl="2" indent="0">
              <a:buNone/>
            </a:pPr>
            <a:endParaRPr lang="en-US" altLang="ko-KR" sz="1800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lvl="2"/>
            <a:endParaRPr lang="en-US" altLang="ko-KR" sz="1800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3045798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6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  <a:cs typeface="Arial" charset="0"/>
              </a:rPr>
              <a:t>NETWORK DRONE (2/9)</a:t>
            </a:r>
            <a:endParaRPr lang="en-US" altLang="ko-KR" i="0" dirty="0">
              <a:latin typeface="가는둥근제목체" panose="02030600000101010101" pitchFamily="18" charset="-127"/>
              <a:ea typeface="가는둥근제목체" panose="02030600000101010101" pitchFamily="18" charset="-127"/>
              <a:cs typeface="Arial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310354-6509-42C1-B599-3422DAB02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4495800"/>
          </a:xfrm>
        </p:spPr>
        <p:txBody>
          <a:bodyPr/>
          <a:lstStyle/>
          <a:p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이전 세미나 발표 내용 </a:t>
            </a:r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lvl="1"/>
            <a:r>
              <a:rPr lang="en-US" altLang="ko-KR" dirty="0" err="1">
                <a:ea typeface="가는둥근제목체" panose="02030600000101010101" pitchFamily="18" charset="-127"/>
              </a:rPr>
              <a:t>takePhoto</a:t>
            </a:r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() 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함수 </a:t>
            </a:r>
            <a:r>
              <a:rPr lang="en-US" altLang="ko-KR" sz="14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–</a:t>
            </a:r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</a:t>
            </a:r>
            <a:r>
              <a:rPr lang="en-US" altLang="ko-KR" sz="1400" dirty="0">
                <a:ea typeface="가는둥근제목체" panose="02030600000101010101" pitchFamily="18" charset="-127"/>
              </a:rPr>
              <a:t>APPENDIX</a:t>
            </a:r>
            <a:r>
              <a:rPr lang="en-US" altLang="ko-KR" sz="14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_1</a:t>
            </a:r>
            <a:r>
              <a:rPr lang="ko-KR" altLang="en-US" sz="14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참고</a:t>
            </a:r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lvl="2"/>
            <a:r>
              <a:rPr lang="en-US" altLang="ko-KR" sz="1800" dirty="0" err="1">
                <a:ea typeface="가는둥근제목체" panose="02030600000101010101" pitchFamily="18" charset="-127"/>
              </a:rPr>
              <a:t>nodejs</a:t>
            </a:r>
            <a:r>
              <a:rPr lang="en-US" altLang="ko-KR" sz="18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</a:t>
            </a:r>
            <a:r>
              <a:rPr lang="ko-KR" altLang="en-US" sz="18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기반</a:t>
            </a:r>
            <a:endParaRPr lang="en-US" altLang="ko-KR" sz="1800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lvl="2"/>
            <a:r>
              <a:rPr lang="ko-KR" altLang="en-US" sz="1800" dirty="0" err="1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드론이</a:t>
            </a:r>
            <a:r>
              <a:rPr lang="ko-KR" altLang="en-US" sz="18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실시간으로 촬영하는 영상을 이미지로 저장</a:t>
            </a:r>
            <a:endParaRPr lang="en-US" altLang="ko-KR" sz="1800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lvl="3"/>
            <a:r>
              <a:rPr lang="ko-KR" altLang="en-US" sz="1600" dirty="0">
                <a:ea typeface="가는둥근제목체" panose="02030600000101010101" pitchFamily="18" charset="-127"/>
              </a:rPr>
              <a:t>파일명 </a:t>
            </a:r>
            <a:r>
              <a:rPr lang="en-US" altLang="ko-KR" sz="1600" dirty="0">
                <a:ea typeface="가는둥근제목체" panose="02030600000101010101" pitchFamily="18" charset="-127"/>
              </a:rPr>
              <a:t>: image1.png</a:t>
            </a:r>
            <a:endParaRPr lang="en-US" altLang="ko-KR" sz="1800" dirty="0">
              <a:ea typeface="가는둥근제목체" panose="02030600000101010101" pitchFamily="18" charset="-127"/>
            </a:endParaRPr>
          </a:p>
          <a:p>
            <a:pPr lvl="1"/>
            <a:r>
              <a:rPr lang="en-US" altLang="ko-KR" sz="2000" dirty="0" err="1">
                <a:ea typeface="가는둥근제목체" panose="02030600000101010101" pitchFamily="18" charset="-127"/>
              </a:rPr>
              <a:t>face_recognition</a:t>
            </a:r>
            <a:endParaRPr lang="en-US" altLang="ko-KR" sz="1800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lvl="2"/>
            <a:r>
              <a:rPr lang="en-US" altLang="ko-KR" dirty="0" err="1"/>
              <a:t>face_recognition.face_locations</a:t>
            </a:r>
            <a:r>
              <a:rPr lang="en-US" altLang="ko-KR" dirty="0"/>
              <a:t> </a:t>
            </a:r>
            <a:r>
              <a:rPr lang="ko-KR" altLang="en-US" dirty="0"/>
              <a:t>함수는 감지된 얼굴의 좌표를 출력</a:t>
            </a:r>
            <a:endParaRPr lang="en-US" altLang="ko-KR" dirty="0"/>
          </a:p>
          <a:p>
            <a:pPr lvl="3"/>
            <a:r>
              <a:rPr lang="en-US" altLang="ko-KR" dirty="0"/>
              <a:t>65,215,169,112  : (top, right, bottom, left) </a:t>
            </a:r>
          </a:p>
          <a:p>
            <a:pPr lvl="3"/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marL="1371600" lvl="3" indent="0">
              <a:buNone/>
            </a:pPr>
            <a:endParaRPr lang="en-US" altLang="ko-KR" sz="1600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marL="1371600" lvl="3" indent="0">
              <a:buNone/>
            </a:pPr>
            <a:endParaRPr lang="en-US" altLang="ko-KR" sz="1600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lvl="3"/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marL="914400" lvl="2" indent="0">
              <a:buNone/>
            </a:pPr>
            <a:endParaRPr lang="en-US" altLang="ko-KR" sz="1800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lvl="2"/>
            <a:endParaRPr lang="en-US" altLang="ko-KR" sz="1800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FBBDD5-A405-4F66-99B3-2C79338CFC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120727"/>
            <a:ext cx="5181600" cy="243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698634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6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  <a:cs typeface="Arial" charset="0"/>
              </a:rPr>
              <a:t>NETWORK DRONE (3/9)</a:t>
            </a:r>
            <a:endParaRPr lang="en-US" altLang="ko-KR" i="0" dirty="0">
              <a:latin typeface="가는둥근제목체" panose="02030600000101010101" pitchFamily="18" charset="-127"/>
              <a:ea typeface="가는둥근제목체" panose="02030600000101010101" pitchFamily="18" charset="-127"/>
              <a:cs typeface="Arial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310354-6509-42C1-B599-3422DAB02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4495800"/>
          </a:xfrm>
        </p:spPr>
        <p:txBody>
          <a:bodyPr/>
          <a:lstStyle/>
          <a:p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이전 세미나 발표 내용 </a:t>
            </a:r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lvl="1"/>
            <a:r>
              <a:rPr lang="ko-KR" altLang="en-US" dirty="0" err="1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드론의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카메라를 통해 사진을 촬영하고 이를 </a:t>
            </a:r>
            <a:r>
              <a:rPr lang="en-US" altLang="ko-KR" dirty="0" err="1">
                <a:ea typeface="가는둥근제목체" panose="02030600000101010101" pitchFamily="18" charset="-127"/>
              </a:rPr>
              <a:t>png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파일로 저장 </a:t>
            </a:r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(</a:t>
            </a:r>
            <a:r>
              <a:rPr lang="en-US" altLang="ko-KR" dirty="0">
                <a:ea typeface="가는둥근제목체" panose="02030600000101010101" pitchFamily="18" charset="-127"/>
              </a:rPr>
              <a:t>script.js</a:t>
            </a:r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)</a:t>
            </a:r>
          </a:p>
          <a:p>
            <a:pPr lvl="2"/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사용된 모듈 </a:t>
            </a:r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: </a:t>
            </a:r>
            <a:r>
              <a:rPr lang="en-US" altLang="ko-KR" dirty="0" err="1">
                <a:ea typeface="가는둥근제목체" panose="02030600000101010101" pitchFamily="18" charset="-127"/>
              </a:rPr>
              <a:t>ar</a:t>
            </a:r>
            <a:r>
              <a:rPr lang="en-US" altLang="ko-KR" dirty="0">
                <a:ea typeface="가는둥근제목체" panose="02030600000101010101" pitchFamily="18" charset="-127"/>
              </a:rPr>
              <a:t>-drone, fs, </a:t>
            </a:r>
            <a:r>
              <a:rPr lang="en-US" altLang="ko-KR" dirty="0" err="1">
                <a:ea typeface="가는둥근제목체" panose="02030600000101010101" pitchFamily="18" charset="-127"/>
              </a:rPr>
              <a:t>dateFormat</a:t>
            </a:r>
            <a:endParaRPr lang="en-US" altLang="ko-KR" dirty="0">
              <a:ea typeface="가는둥근제목체" panose="02030600000101010101" pitchFamily="18" charset="-127"/>
            </a:endParaRPr>
          </a:p>
          <a:p>
            <a:pPr lvl="2"/>
            <a:r>
              <a:rPr lang="en-US" altLang="ko-KR" dirty="0" err="1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takePhoto</a:t>
            </a:r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() 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함수</a:t>
            </a:r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lvl="3"/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촬영된 사진을 </a:t>
            </a:r>
            <a:r>
              <a:rPr lang="en-US" altLang="ko-KR" dirty="0">
                <a:ea typeface="가는둥근제목체" panose="02030600000101010101" pitchFamily="18" charset="-127"/>
              </a:rPr>
              <a:t>data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라는 변수에 담는다</a:t>
            </a:r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.</a:t>
            </a:r>
          </a:p>
          <a:p>
            <a:pPr lvl="3"/>
            <a:r>
              <a:rPr lang="en-US" altLang="ko-KR" dirty="0" err="1">
                <a:ea typeface="가는둥근제목체" panose="02030600000101010101" pitchFamily="18" charset="-127"/>
              </a:rPr>
              <a:t>dateFormat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을 통해 얻은 현재 시간을 파일명으로 이용한다</a:t>
            </a:r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. </a:t>
            </a:r>
          </a:p>
          <a:p>
            <a:pPr lvl="3"/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해당 파일을 사진 파일</a:t>
            </a:r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(</a:t>
            </a:r>
            <a:r>
              <a:rPr lang="en-US" altLang="ko-KR" dirty="0" err="1">
                <a:ea typeface="가는둥근제목체" panose="02030600000101010101" pitchFamily="18" charset="-127"/>
              </a:rPr>
              <a:t>png</a:t>
            </a:r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)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로 현재 디렉토리에 저장한다</a:t>
            </a:r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.</a:t>
            </a:r>
          </a:p>
          <a:p>
            <a:pPr lvl="2"/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</a:t>
            </a:r>
            <a:r>
              <a:rPr lang="en-US" altLang="ko-KR" dirty="0" err="1">
                <a:ea typeface="가는둥근제목체" panose="02030600000101010101" pitchFamily="18" charset="-127"/>
              </a:rPr>
              <a:t>takePhoto</a:t>
            </a:r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()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함수를 이용하기 때문에 </a:t>
            </a:r>
            <a:r>
              <a:rPr lang="ko-KR" altLang="en-US" dirty="0" err="1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드론의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주행과 관련된 다양한 명령어</a:t>
            </a:r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(</a:t>
            </a:r>
            <a:r>
              <a:rPr lang="en-US" altLang="ko-KR" dirty="0">
                <a:ea typeface="가는둥근제목체" panose="02030600000101010101" pitchFamily="18" charset="-127"/>
              </a:rPr>
              <a:t>up, clockwise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등</a:t>
            </a:r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)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와 코드를 구성할 수 있다</a:t>
            </a:r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.</a:t>
            </a:r>
          </a:p>
          <a:p>
            <a:pPr lvl="2"/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테스트를 위해 작성한 </a:t>
            </a:r>
            <a:r>
              <a:rPr lang="en-US" altLang="ko-KR" dirty="0">
                <a:ea typeface="가는둥근제목체" panose="02030600000101010101" pitchFamily="18" charset="-127"/>
              </a:rPr>
              <a:t>script.js</a:t>
            </a:r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코드에는 회전 </a:t>
            </a:r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2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번과 높이를 변경했으며</a:t>
            </a:r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, 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각 실행마다 </a:t>
            </a:r>
            <a:r>
              <a:rPr lang="en-US" altLang="ko-KR" dirty="0" err="1">
                <a:ea typeface="가는둥근제목체" panose="02030600000101010101" pitchFamily="18" charset="-127"/>
              </a:rPr>
              <a:t>takePhoto</a:t>
            </a:r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()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함수를 실행시켜 총 </a:t>
            </a:r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3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개의 사진 파일이 저장된다</a:t>
            </a:r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.</a:t>
            </a:r>
          </a:p>
          <a:p>
            <a:pPr lvl="3"/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marL="1371600" lvl="3" indent="0">
              <a:buNone/>
            </a:pPr>
            <a:endParaRPr lang="en-US" altLang="ko-KR" sz="1600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marL="1371600" lvl="3" indent="0">
              <a:buNone/>
            </a:pPr>
            <a:endParaRPr lang="en-US" altLang="ko-KR" sz="1600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lvl="3"/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marL="914400" lvl="2" indent="0">
              <a:buNone/>
            </a:pPr>
            <a:endParaRPr lang="en-US" altLang="ko-KR" sz="1800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lvl="2"/>
            <a:endParaRPr lang="en-US" altLang="ko-KR" sz="1800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D436C8-1099-4221-BBBA-0494239754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00" t="30741" r="21667" b="7037"/>
          <a:stretch/>
        </p:blipFill>
        <p:spPr>
          <a:xfrm>
            <a:off x="3048000" y="4648200"/>
            <a:ext cx="3276600" cy="188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141024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6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  <a:cs typeface="Arial" charset="0"/>
              </a:rPr>
              <a:t>NETWORK DRONE (4/9)</a:t>
            </a:r>
            <a:endParaRPr lang="en-US" altLang="ko-KR" sz="2400" i="0" dirty="0">
              <a:latin typeface="가는둥근제목체" panose="02030600000101010101" pitchFamily="18" charset="-127"/>
              <a:ea typeface="가는둥근제목체" panose="02030600000101010101" pitchFamily="18" charset="-127"/>
              <a:cs typeface="Arial" charset="0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82EA350-E1FD-4EAF-AB2E-78511A67B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8153400" cy="4495800"/>
          </a:xfrm>
        </p:spPr>
        <p:txBody>
          <a:bodyPr/>
          <a:lstStyle/>
          <a:p>
            <a:r>
              <a:rPr lang="ko-KR" altLang="en-US" dirty="0">
                <a:ea typeface="가는둥근제목체" panose="02030600000101010101" pitchFamily="18" charset="-127"/>
              </a:rPr>
              <a:t>현재 진행사항</a:t>
            </a:r>
            <a:endParaRPr lang="en-US" altLang="ko-KR" dirty="0">
              <a:ea typeface="가는둥근제목체" panose="02030600000101010101" pitchFamily="18" charset="-127"/>
            </a:endParaRPr>
          </a:p>
          <a:p>
            <a:pPr lvl="1"/>
            <a:r>
              <a:rPr lang="en-US" altLang="ko-KR" dirty="0">
                <a:ea typeface="가는둥근제목체" panose="02030600000101010101" pitchFamily="18" charset="-127"/>
              </a:rPr>
              <a:t>Phase1 - </a:t>
            </a:r>
            <a:r>
              <a:rPr lang="en-US" altLang="ko-KR" dirty="0" err="1">
                <a:ea typeface="가는둥근제목체" panose="02030600000101010101" pitchFamily="18" charset="-127"/>
              </a:rPr>
              <a:t>face_recognition</a:t>
            </a:r>
            <a:endParaRPr lang="en-US" altLang="ko-KR" dirty="0">
              <a:ea typeface="가는둥근제목체" panose="02030600000101010101" pitchFamily="18" charset="-127"/>
            </a:endParaRPr>
          </a:p>
          <a:p>
            <a:pPr lvl="2"/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1. </a:t>
            </a:r>
            <a:r>
              <a:rPr lang="en-US" altLang="ko-KR" dirty="0" err="1">
                <a:ea typeface="가는둥근제목체" panose="02030600000101010101" pitchFamily="18" charset="-127"/>
              </a:rPr>
              <a:t>takePhoto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함수를 통해 현재 </a:t>
            </a:r>
            <a:r>
              <a:rPr lang="ko-KR" altLang="en-US" dirty="0" err="1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드론이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촬영 중인 영상을 이미지로 저장</a:t>
            </a:r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lvl="2"/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2. 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사람 인식을 진행 </a:t>
            </a:r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: </a:t>
            </a:r>
            <a:r>
              <a:rPr lang="en-US" altLang="ko-KR" dirty="0" err="1">
                <a:ea typeface="가는둥근제목체" panose="02030600000101010101" pitchFamily="18" charset="-127"/>
              </a:rPr>
              <a:t>face_recognition</a:t>
            </a:r>
            <a:r>
              <a:rPr lang="en-US" altLang="ko-KR" dirty="0">
                <a:ea typeface="가는둥근제목체" panose="02030600000101010101" pitchFamily="18" charset="-127"/>
              </a:rPr>
              <a:t> 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함수 사용</a:t>
            </a:r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lvl="3"/>
            <a:r>
              <a:rPr lang="en-US" altLang="ko-KR" dirty="0" err="1">
                <a:ea typeface="가는둥근제목체" panose="02030600000101010101" pitchFamily="18" charset="-127"/>
              </a:rPr>
              <a:t>face_recognition</a:t>
            </a:r>
            <a:r>
              <a:rPr lang="ko-KR" altLang="en-US" dirty="0">
                <a:ea typeface="가는둥근제목체" panose="02030600000101010101" pitchFamily="18" charset="-127"/>
              </a:rPr>
              <a:t> </a:t>
            </a:r>
            <a:r>
              <a:rPr lang="en-US" altLang="ko-KR" dirty="0">
                <a:ea typeface="가는둥근제목체" panose="02030600000101010101" pitchFamily="18" charset="-127"/>
              </a:rPr>
              <a:t>./</a:t>
            </a:r>
            <a:r>
              <a:rPr lang="en-US" altLang="ko-KR" dirty="0" err="1">
                <a:ea typeface="가는둥근제목체" panose="02030600000101010101" pitchFamily="18" charset="-127"/>
              </a:rPr>
              <a:t>unknown_images</a:t>
            </a:r>
            <a:r>
              <a:rPr lang="en-US" altLang="ko-KR" dirty="0">
                <a:ea typeface="가는둥근제목체" panose="02030600000101010101" pitchFamily="18" charset="-127"/>
              </a:rPr>
              <a:t>/</a:t>
            </a:r>
            <a:r>
              <a:rPr lang="ko-KR" altLang="en-US" dirty="0">
                <a:ea typeface="가는둥근제목체" panose="02030600000101010101" pitchFamily="18" charset="-127"/>
              </a:rPr>
              <a:t> </a:t>
            </a:r>
            <a:r>
              <a:rPr lang="en-US" altLang="ko-KR" dirty="0">
                <a:ea typeface="가는둥근제목체" panose="02030600000101010101" pitchFamily="18" charset="-127"/>
              </a:rPr>
              <a:t>./</a:t>
            </a:r>
            <a:r>
              <a:rPr lang="en-US" altLang="ko-KR" dirty="0" err="1">
                <a:ea typeface="가는둥근제목체" panose="02030600000101010101" pitchFamily="18" charset="-127"/>
              </a:rPr>
              <a:t>known_faces</a:t>
            </a:r>
            <a:r>
              <a:rPr lang="en-US" altLang="ko-KR" dirty="0">
                <a:ea typeface="가는둥근제목체" panose="02030600000101010101" pitchFamily="18" charset="-127"/>
              </a:rPr>
              <a:t>/</a:t>
            </a:r>
          </a:p>
          <a:p>
            <a:pPr lvl="3"/>
            <a:r>
              <a:rPr lang="en-US" altLang="ko-KR" dirty="0" err="1">
                <a:ea typeface="가는둥근제목체" panose="02030600000101010101" pitchFamily="18" charset="-127"/>
              </a:rPr>
              <a:t>Known_faces</a:t>
            </a:r>
            <a:r>
              <a:rPr lang="en-US" altLang="ko-KR" dirty="0">
                <a:ea typeface="가는둥근제목체" panose="02030600000101010101" pitchFamily="18" charset="-127"/>
              </a:rPr>
              <a:t> 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폴더에는 </a:t>
            </a:r>
            <a:r>
              <a:rPr lang="en-US" altLang="ko-KR" dirty="0" err="1">
                <a:ea typeface="가는둥근제목체" panose="02030600000101010101" pitchFamily="18" charset="-127"/>
              </a:rPr>
              <a:t>itsme</a:t>
            </a:r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사진이 존재</a:t>
            </a:r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lvl="2"/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3. 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결과 </a:t>
            </a:r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: 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인식된 얼굴의 좌표 값</a:t>
            </a:r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marL="914400" lvl="2" indent="0">
              <a:buNone/>
            </a:pPr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marL="457200" lvl="1" indent="0">
              <a:buNone/>
            </a:pPr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33180A-8CFB-4FDE-BE3D-B2234F28F9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333" b="26297"/>
          <a:stretch/>
        </p:blipFill>
        <p:spPr>
          <a:xfrm>
            <a:off x="0" y="3657600"/>
            <a:ext cx="9144000" cy="2590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545537-7F50-4E89-AD1B-93FE7B904649}"/>
              </a:ext>
            </a:extLst>
          </p:cNvPr>
          <p:cNvSpPr txBox="1"/>
          <p:nvPr/>
        </p:nvSpPr>
        <p:spPr>
          <a:xfrm>
            <a:off x="3505200" y="6248400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 </a:t>
            </a:r>
            <a:r>
              <a:rPr lang="en-US" altLang="ko-KR" sz="1400" dirty="0" err="1"/>
              <a:t>face_recognition</a:t>
            </a:r>
            <a:r>
              <a:rPr lang="en-US" altLang="ko-KR" sz="1400" dirty="0"/>
              <a:t> </a:t>
            </a:r>
            <a:r>
              <a:rPr lang="ko-KR" altLang="en-US" sz="14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순서도</a:t>
            </a:r>
            <a:r>
              <a:rPr lang="ko-KR" altLang="en-US" sz="1400" dirty="0"/>
              <a:t> 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4B1C79-C59D-4581-9F67-E2559A9ED5A4}"/>
              </a:ext>
            </a:extLst>
          </p:cNvPr>
          <p:cNvSpPr txBox="1"/>
          <p:nvPr/>
        </p:nvSpPr>
        <p:spPr>
          <a:xfrm>
            <a:off x="2292202" y="5269468"/>
            <a:ext cx="45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6550B2-5A0D-4D29-88FB-19A0A6986A29}"/>
              </a:ext>
            </a:extLst>
          </p:cNvPr>
          <p:cNvSpPr txBox="1"/>
          <p:nvPr/>
        </p:nvSpPr>
        <p:spPr>
          <a:xfrm>
            <a:off x="4838700" y="5270503"/>
            <a:ext cx="45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2827BA-1583-4B48-8BE6-F6C0EC59AFD4}"/>
              </a:ext>
            </a:extLst>
          </p:cNvPr>
          <p:cNvSpPr txBox="1"/>
          <p:nvPr/>
        </p:nvSpPr>
        <p:spPr>
          <a:xfrm>
            <a:off x="7467600" y="5269468"/>
            <a:ext cx="45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0783019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6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  <a:cs typeface="Arial" charset="0"/>
              </a:rPr>
              <a:t>NETWORK DRONE (5/9)</a:t>
            </a:r>
            <a:endParaRPr lang="en-US" altLang="ko-KR" sz="2400" i="0" dirty="0">
              <a:latin typeface="가는둥근제목체" panose="02030600000101010101" pitchFamily="18" charset="-127"/>
              <a:ea typeface="가는둥근제목체" panose="02030600000101010101" pitchFamily="18" charset="-127"/>
              <a:cs typeface="Arial" charset="0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82EA350-E1FD-4EAF-AB2E-78511A67B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8153400" cy="4495800"/>
          </a:xfrm>
        </p:spPr>
        <p:txBody>
          <a:bodyPr/>
          <a:lstStyle/>
          <a:p>
            <a:r>
              <a:rPr lang="ko-KR" altLang="en-US" dirty="0">
                <a:ea typeface="가는둥근제목체" panose="02030600000101010101" pitchFamily="18" charset="-127"/>
              </a:rPr>
              <a:t>현재 진행사항</a:t>
            </a:r>
            <a:endParaRPr lang="en-US" altLang="ko-KR" dirty="0">
              <a:ea typeface="가는둥근제목체" panose="02030600000101010101" pitchFamily="18" charset="-127"/>
            </a:endParaRPr>
          </a:p>
          <a:p>
            <a:pPr lvl="1"/>
            <a:r>
              <a:rPr lang="en-US" altLang="ko-KR" dirty="0">
                <a:ea typeface="가는둥근제목체" panose="02030600000101010101" pitchFamily="18" charset="-127"/>
              </a:rPr>
              <a:t>Phase2 - tracker</a:t>
            </a:r>
          </a:p>
          <a:p>
            <a:pPr lvl="2"/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4. </a:t>
            </a:r>
            <a:r>
              <a:rPr lang="ko-KR" altLang="en-US" dirty="0" err="1">
                <a:ea typeface="가는둥근제목체" panose="02030600000101010101" pitchFamily="18" charset="-127"/>
              </a:rPr>
              <a:t>드론이</a:t>
            </a:r>
            <a:r>
              <a:rPr lang="ko-KR" altLang="en-US" dirty="0">
                <a:ea typeface="가는둥근제목체" panose="02030600000101010101" pitchFamily="18" charset="-127"/>
              </a:rPr>
              <a:t> 실시간으로 촬영하는 영상을 수신 </a:t>
            </a:r>
            <a:r>
              <a:rPr lang="en-US" altLang="ko-KR" dirty="0">
                <a:ea typeface="가는둥근제목체" panose="02030600000101010101" pitchFamily="18" charset="-127"/>
              </a:rPr>
              <a:t>: </a:t>
            </a:r>
            <a:r>
              <a:rPr lang="en-US" altLang="ko-KR" dirty="0" err="1">
                <a:ea typeface="가는둥근제목체" panose="02030600000101010101" pitchFamily="18" charset="-127"/>
              </a:rPr>
              <a:t>wifi</a:t>
            </a:r>
            <a:r>
              <a:rPr lang="en-US" altLang="ko-KR" dirty="0">
                <a:ea typeface="가는둥근제목체" panose="02030600000101010101" pitchFamily="18" charset="-127"/>
              </a:rPr>
              <a:t> connected</a:t>
            </a:r>
          </a:p>
          <a:p>
            <a:pPr lvl="2"/>
            <a:r>
              <a:rPr lang="en-US" altLang="ko-KR" dirty="0">
                <a:ea typeface="가는둥근제목체" panose="02030600000101010101" pitchFamily="18" charset="-127"/>
              </a:rPr>
              <a:t>5. </a:t>
            </a:r>
            <a:r>
              <a:rPr lang="en-US" altLang="ko-KR" dirty="0" err="1">
                <a:ea typeface="가는둥근제목체" panose="02030600000101010101" pitchFamily="18" charset="-127"/>
              </a:rPr>
              <a:t>face_recognition</a:t>
            </a:r>
            <a:r>
              <a:rPr lang="ko-KR" altLang="en-US" dirty="0">
                <a:ea typeface="가는둥근제목체" panose="02030600000101010101" pitchFamily="18" charset="-127"/>
              </a:rPr>
              <a:t>의 결과값</a:t>
            </a:r>
            <a:r>
              <a:rPr lang="en-US" altLang="ko-KR" dirty="0">
                <a:ea typeface="가는둥근제목체" panose="02030600000101010101" pitchFamily="18" charset="-127"/>
              </a:rPr>
              <a:t>, </a:t>
            </a:r>
            <a:r>
              <a:rPr lang="ko-KR" altLang="en-US" dirty="0">
                <a:ea typeface="가는둥근제목체" panose="02030600000101010101" pitchFamily="18" charset="-127"/>
              </a:rPr>
              <a:t>좌표를 전달 받음</a:t>
            </a:r>
            <a:endParaRPr lang="en-US" altLang="ko-KR" dirty="0">
              <a:ea typeface="가는둥근제목체" panose="02030600000101010101" pitchFamily="18" charset="-127"/>
            </a:endParaRPr>
          </a:p>
          <a:p>
            <a:pPr lvl="2"/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6. </a:t>
            </a:r>
            <a:r>
              <a:rPr lang="en-US" altLang="ko-KR" dirty="0">
                <a:ea typeface="가는둥근제목체" panose="02030600000101010101" pitchFamily="18" charset="-127"/>
              </a:rPr>
              <a:t>face_tracking.py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를 통해 얼굴의 움직임을 추적</a:t>
            </a:r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lvl="3"/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전달 받은 좌표 값이 추적 대상이 됨</a:t>
            </a:r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lvl="2"/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7. 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얼굴의 움직임을 </a:t>
            </a:r>
            <a:r>
              <a:rPr lang="ko-KR" altLang="en-US" dirty="0" err="1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드론이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추적</a:t>
            </a:r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marL="914400" lvl="2" indent="0">
              <a:buNone/>
            </a:pPr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  </a:t>
            </a:r>
          </a:p>
          <a:p>
            <a:pPr marL="914400" lvl="2" indent="0">
              <a:buNone/>
            </a:pPr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marL="457200" lvl="1" indent="0">
              <a:buNone/>
            </a:pPr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545537-7F50-4E89-AD1B-93FE7B904649}"/>
              </a:ext>
            </a:extLst>
          </p:cNvPr>
          <p:cNvSpPr txBox="1"/>
          <p:nvPr/>
        </p:nvSpPr>
        <p:spPr>
          <a:xfrm>
            <a:off x="3505200" y="6248400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 tracker </a:t>
            </a:r>
            <a:r>
              <a:rPr lang="ko-KR" altLang="en-US" sz="14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순서도</a:t>
            </a:r>
            <a:r>
              <a:rPr lang="ko-KR" altLang="en-US" sz="1400" dirty="0"/>
              <a:t> 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D038B2-071D-4885-A4F5-F410BB061F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407" b="39630"/>
          <a:stretch/>
        </p:blipFill>
        <p:spPr>
          <a:xfrm>
            <a:off x="0" y="3886200"/>
            <a:ext cx="9144000" cy="2209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A5FA04-704C-4D41-915A-5466AD300359}"/>
              </a:ext>
            </a:extLst>
          </p:cNvPr>
          <p:cNvSpPr txBox="1"/>
          <p:nvPr/>
        </p:nvSpPr>
        <p:spPr>
          <a:xfrm>
            <a:off x="2511942" y="557884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30B189-0C1D-424A-8CC8-2F532CA86146}"/>
              </a:ext>
            </a:extLst>
          </p:cNvPr>
          <p:cNvSpPr txBox="1"/>
          <p:nvPr/>
        </p:nvSpPr>
        <p:spPr>
          <a:xfrm>
            <a:off x="5105400" y="5574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B3ABB7-C21F-42F1-9DEC-617E52B15C04}"/>
              </a:ext>
            </a:extLst>
          </p:cNvPr>
          <p:cNvSpPr txBox="1"/>
          <p:nvPr/>
        </p:nvSpPr>
        <p:spPr>
          <a:xfrm>
            <a:off x="7620000" y="5574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374B8D-495D-4BE2-B8E8-83409421D49B}"/>
              </a:ext>
            </a:extLst>
          </p:cNvPr>
          <p:cNvSpPr txBox="1"/>
          <p:nvPr/>
        </p:nvSpPr>
        <p:spPr>
          <a:xfrm>
            <a:off x="3429000" y="37497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5946248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6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  <a:cs typeface="Arial" charset="0"/>
              </a:rPr>
              <a:t>NETWORK DRONE (6/9)</a:t>
            </a:r>
            <a:endParaRPr lang="en-US" altLang="ko-KR" sz="2400" i="0" dirty="0">
              <a:latin typeface="가는둥근제목체" panose="02030600000101010101" pitchFamily="18" charset="-127"/>
              <a:ea typeface="가는둥근제목체" panose="02030600000101010101" pitchFamily="18" charset="-127"/>
              <a:cs typeface="Arial" charset="0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82EA350-E1FD-4EAF-AB2E-78511A67B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1447800"/>
            <a:ext cx="8458202" cy="4495800"/>
          </a:xfrm>
        </p:spPr>
        <p:txBody>
          <a:bodyPr/>
          <a:lstStyle/>
          <a:p>
            <a:r>
              <a:rPr lang="ko-KR" altLang="en-US" dirty="0">
                <a:ea typeface="가는둥근제목체" panose="02030600000101010101" pitchFamily="18" charset="-127"/>
              </a:rPr>
              <a:t>현재 진행사항</a:t>
            </a:r>
            <a:endParaRPr lang="en-US" altLang="ko-KR" dirty="0">
              <a:ea typeface="가는둥근제목체" panose="02030600000101010101" pitchFamily="18" charset="-127"/>
            </a:endParaRPr>
          </a:p>
          <a:p>
            <a:pPr lvl="1"/>
            <a:r>
              <a:rPr lang="en-US" altLang="ko-KR" dirty="0">
                <a:ea typeface="가는둥근제목체" panose="02030600000101010101" pitchFamily="18" charset="-127"/>
              </a:rPr>
              <a:t>face_tracking.py</a:t>
            </a:r>
          </a:p>
          <a:p>
            <a:pPr lvl="2"/>
            <a:r>
              <a:rPr lang="en-US" altLang="ko-KR" dirty="0" err="1">
                <a:ea typeface="가는둥근제목체" panose="02030600000101010101" pitchFamily="18" charset="-127"/>
              </a:rPr>
              <a:t>opencv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라이브러리를 이용하여 얼굴을 탐지하고 추적하는 코드</a:t>
            </a:r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lvl="3"/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이전 </a:t>
            </a:r>
            <a:r>
              <a:rPr lang="en-US" altLang="ko-KR" dirty="0" err="1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face_recognition</a:t>
            </a:r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단계에서 얼굴을 인식하여 사용자를 판별하고 얼굴의 위치를 </a:t>
            </a:r>
            <a:r>
              <a:rPr lang="ko-KR" altLang="en-US" dirty="0" err="1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좌표값으로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</a:t>
            </a:r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face_tracking.py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코드로 전달</a:t>
            </a:r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lvl="3"/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얼굴 탐지는 </a:t>
            </a:r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face detection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의 의미로 </a:t>
            </a:r>
            <a:r>
              <a:rPr lang="ko-KR" altLang="en-US" dirty="0" err="1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드론이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촬영하고 있는 영상 속에서 </a:t>
            </a:r>
            <a:r>
              <a:rPr lang="en-US" altLang="ko-KR" dirty="0" err="1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face_recognition</a:t>
            </a:r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</a:t>
            </a:r>
            <a:r>
              <a:rPr lang="ko-KR" altLang="en-US" dirty="0" err="1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단계으로부터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전달받은 좌표를</a:t>
            </a:r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이용하여 얼굴의 위치를 파악</a:t>
            </a:r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lvl="2"/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현재 </a:t>
            </a:r>
            <a:r>
              <a:rPr lang="en-US" altLang="ko-KR" dirty="0">
                <a:ea typeface="가는둥근제목체" panose="02030600000101010101" pitchFamily="18" charset="-127"/>
              </a:rPr>
              <a:t>face_tracking.py  </a:t>
            </a:r>
            <a:r>
              <a:rPr lang="ko-KR" altLang="en-US" dirty="0">
                <a:ea typeface="가는둥근제목체" panose="02030600000101010101" pitchFamily="18" charset="-127"/>
              </a:rPr>
              <a:t>파일만 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실행 시 얼굴을 탐지하고 첫 번째 탐지한 얼굴의 움직임을 추적</a:t>
            </a:r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lvl="2"/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얼굴의 움직임은 직사각형 박스를 통해 화면에 표시</a:t>
            </a:r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marL="457200" lvl="1" indent="0">
              <a:buNone/>
            </a:pPr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1328316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6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  <a:cs typeface="Arial" charset="0"/>
              </a:rPr>
              <a:t>NETWORK DRONE (7/9)</a:t>
            </a:r>
            <a:endParaRPr lang="en-US" altLang="ko-KR" sz="2400" i="0" dirty="0">
              <a:latin typeface="가는둥근제목체" panose="02030600000101010101" pitchFamily="18" charset="-127"/>
              <a:ea typeface="가는둥근제목체" panose="02030600000101010101" pitchFamily="18" charset="-127"/>
              <a:cs typeface="Arial" charset="0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82EA350-E1FD-4EAF-AB2E-78511A67B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1447800"/>
            <a:ext cx="8458202" cy="4495800"/>
          </a:xfrm>
        </p:spPr>
        <p:txBody>
          <a:bodyPr/>
          <a:lstStyle/>
          <a:p>
            <a:r>
              <a:rPr lang="ko-KR" altLang="en-US" dirty="0">
                <a:ea typeface="가는둥근제목체" panose="02030600000101010101" pitchFamily="18" charset="-127"/>
              </a:rPr>
              <a:t>현재 진행사항</a:t>
            </a:r>
            <a:endParaRPr lang="en-US" altLang="ko-KR" dirty="0">
              <a:ea typeface="가는둥근제목체" panose="02030600000101010101" pitchFamily="18" charset="-127"/>
            </a:endParaRPr>
          </a:p>
          <a:p>
            <a:pPr lvl="1"/>
            <a:r>
              <a:rPr lang="en-US" altLang="ko-KR" dirty="0">
                <a:ea typeface="가는둥근제목체" panose="02030600000101010101" pitchFamily="18" charset="-127"/>
              </a:rPr>
              <a:t>face_tracking.py</a:t>
            </a:r>
          </a:p>
          <a:p>
            <a:pPr marL="457200" lvl="1" indent="0">
              <a:buNone/>
            </a:pPr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CACA59-15CB-4747-A6D0-8E99A9EA6E22}"/>
              </a:ext>
            </a:extLst>
          </p:cNvPr>
          <p:cNvSpPr txBox="1"/>
          <p:nvPr/>
        </p:nvSpPr>
        <p:spPr>
          <a:xfrm>
            <a:off x="3352801" y="6053745"/>
            <a:ext cx="541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 </a:t>
            </a:r>
            <a:r>
              <a:rPr lang="en-US" altLang="ko-KR" sz="1400" dirty="0" err="1"/>
              <a:t>face_tracking</a:t>
            </a:r>
            <a:r>
              <a:rPr lang="en-US" altLang="ko-KR" sz="1400" dirty="0"/>
              <a:t> flowchart ]</a:t>
            </a:r>
            <a:endParaRPr lang="ko-KR" altLang="en-US" sz="14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57B697B-A615-4426-AF4A-ECE5987CCA58}"/>
              </a:ext>
            </a:extLst>
          </p:cNvPr>
          <p:cNvGrpSpPr/>
          <p:nvPr/>
        </p:nvGrpSpPr>
        <p:grpSpPr>
          <a:xfrm>
            <a:off x="2063003" y="2340306"/>
            <a:ext cx="5094194" cy="3576400"/>
            <a:chOff x="4724400" y="3405164"/>
            <a:chExt cx="4267200" cy="28956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7B31C0C-06EE-4575-A4E1-96215178E7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0000" t="26296" r="13333" b="14445"/>
            <a:stretch/>
          </p:blipFill>
          <p:spPr>
            <a:xfrm>
              <a:off x="5006752" y="3405164"/>
              <a:ext cx="3984848" cy="28956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43F324-F739-4EBA-831F-177A6A4D49C1}"/>
                </a:ext>
              </a:extLst>
            </p:cNvPr>
            <p:cNvSpPr txBox="1"/>
            <p:nvPr/>
          </p:nvSpPr>
          <p:spPr>
            <a:xfrm>
              <a:off x="4724400" y="3477225"/>
              <a:ext cx="317265" cy="312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1.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78CBF0B-774A-4E31-8171-52A385DB572A}"/>
                </a:ext>
              </a:extLst>
            </p:cNvPr>
            <p:cNvSpPr txBox="1"/>
            <p:nvPr/>
          </p:nvSpPr>
          <p:spPr>
            <a:xfrm>
              <a:off x="4724400" y="4018278"/>
              <a:ext cx="317265" cy="312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2.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7D2050-7073-493E-9819-550B0A3BDB46}"/>
                </a:ext>
              </a:extLst>
            </p:cNvPr>
            <p:cNvSpPr txBox="1"/>
            <p:nvPr/>
          </p:nvSpPr>
          <p:spPr>
            <a:xfrm>
              <a:off x="4724400" y="4696527"/>
              <a:ext cx="317265" cy="312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3.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3E41D0B-D21E-452B-A12A-584CB5B50E26}"/>
                </a:ext>
              </a:extLst>
            </p:cNvPr>
            <p:cNvSpPr txBox="1"/>
            <p:nvPr/>
          </p:nvSpPr>
          <p:spPr>
            <a:xfrm>
              <a:off x="4724400" y="5267607"/>
              <a:ext cx="317265" cy="312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4.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AFD71F9-70E2-4A24-8795-C63C67663C43}"/>
                </a:ext>
              </a:extLst>
            </p:cNvPr>
            <p:cNvSpPr txBox="1"/>
            <p:nvPr/>
          </p:nvSpPr>
          <p:spPr>
            <a:xfrm>
              <a:off x="4724400" y="5868340"/>
              <a:ext cx="317265" cy="312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5.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BAD097B-FDF6-4190-979E-37012B14B087}"/>
                </a:ext>
              </a:extLst>
            </p:cNvPr>
            <p:cNvSpPr txBox="1"/>
            <p:nvPr/>
          </p:nvSpPr>
          <p:spPr>
            <a:xfrm>
              <a:off x="8611582" y="5267607"/>
              <a:ext cx="317265" cy="312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6.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36397234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6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  <a:cs typeface="Arial" charset="0"/>
              </a:rPr>
              <a:t>NETWORK DRONE (8/9)</a:t>
            </a:r>
            <a:endParaRPr lang="en-US" altLang="ko-KR" sz="2400" i="0" dirty="0">
              <a:latin typeface="가는둥근제목체" panose="02030600000101010101" pitchFamily="18" charset="-127"/>
              <a:ea typeface="가는둥근제목체" panose="02030600000101010101" pitchFamily="18" charset="-127"/>
              <a:cs typeface="Arial" charset="0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82EA350-E1FD-4EAF-AB2E-78511A67B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1447800"/>
            <a:ext cx="9220201" cy="3040671"/>
          </a:xfrm>
        </p:spPr>
        <p:txBody>
          <a:bodyPr/>
          <a:lstStyle/>
          <a:p>
            <a:r>
              <a:rPr lang="ko-KR" altLang="en-US" dirty="0">
                <a:ea typeface="가는둥근제목체" panose="02030600000101010101" pitchFamily="18" charset="-127"/>
              </a:rPr>
              <a:t>현재 진행사항</a:t>
            </a:r>
            <a:endParaRPr lang="en-US" altLang="ko-KR" dirty="0">
              <a:ea typeface="가는둥근제목체" panose="02030600000101010101" pitchFamily="18" charset="-127"/>
            </a:endParaRPr>
          </a:p>
          <a:p>
            <a:pPr lvl="1"/>
            <a:r>
              <a:rPr lang="en-US" altLang="ko-KR" dirty="0">
                <a:ea typeface="가는둥근제목체" panose="02030600000101010101" pitchFamily="18" charset="-127"/>
              </a:rPr>
              <a:t>face_tracking.py</a:t>
            </a:r>
          </a:p>
          <a:p>
            <a:pPr lvl="2"/>
            <a:r>
              <a:rPr lang="en-US" altLang="ko-KR" dirty="0">
                <a:ea typeface="가는둥근제목체" panose="02030600000101010101" pitchFamily="18" charset="-127"/>
              </a:rPr>
              <a:t>face_tracking.py flowchart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altLang="ko-KR" sz="14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  1. </a:t>
            </a:r>
            <a:r>
              <a:rPr lang="ko-KR" altLang="en-US" sz="14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영상 속에서 얼굴을 탐지</a:t>
            </a:r>
            <a:endParaRPr lang="en-US" altLang="ko-KR" sz="1400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lvl="3">
              <a:lnSpc>
                <a:spcPct val="110000"/>
              </a:lnSpc>
            </a:pPr>
            <a:r>
              <a:rPr lang="en-US" altLang="ko-KR" sz="1200" dirty="0" err="1">
                <a:ea typeface="가는둥근제목체" panose="02030600000101010101" pitchFamily="18" charset="-127"/>
              </a:rPr>
              <a:t>Opencv</a:t>
            </a:r>
            <a:r>
              <a:rPr lang="ko-KR" altLang="en-US" sz="12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의</a:t>
            </a:r>
            <a:r>
              <a:rPr lang="en-US" altLang="ko-KR" sz="12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</a:t>
            </a:r>
            <a:r>
              <a:rPr lang="en-US" altLang="ko-KR" sz="1200" dirty="0" err="1">
                <a:ea typeface="가는둥근제목체" panose="02030600000101010101" pitchFamily="18" charset="-127"/>
              </a:rPr>
              <a:t>face_cascade.detectMultiScale</a:t>
            </a:r>
            <a:r>
              <a:rPr lang="en-US" altLang="ko-KR" sz="12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</a:t>
            </a:r>
            <a:r>
              <a:rPr lang="ko-KR" altLang="en-US" sz="12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함수는 얼굴의 위치 좌표를 반환</a:t>
            </a:r>
            <a:endParaRPr lang="en-US" altLang="ko-KR" sz="1200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marL="914400" lvl="2" indent="0">
              <a:lnSpc>
                <a:spcPct val="110000"/>
              </a:lnSpc>
              <a:buNone/>
            </a:pPr>
            <a:r>
              <a:rPr lang="en-US" altLang="ko-KR" sz="14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  2. </a:t>
            </a:r>
            <a:r>
              <a:rPr lang="ko-KR" altLang="en-US" sz="14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얼굴의 위치를 </a:t>
            </a:r>
            <a:r>
              <a:rPr lang="en-US" altLang="ko-KR" sz="1400" dirty="0" err="1">
                <a:ea typeface="가는둥근제목체" panose="02030600000101010101" pitchFamily="18" charset="-127"/>
              </a:rPr>
              <a:t>TrackingROI</a:t>
            </a:r>
            <a:r>
              <a:rPr lang="ko-KR" altLang="en-US" sz="14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라는 변수에 좌표 저장</a:t>
            </a:r>
            <a:endParaRPr lang="en-US" altLang="ko-KR" sz="1400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lvl="3">
              <a:lnSpc>
                <a:spcPct val="110000"/>
              </a:lnSpc>
            </a:pPr>
            <a:r>
              <a:rPr lang="ko-KR" altLang="en-US" sz="12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좌표는 </a:t>
            </a:r>
            <a:r>
              <a:rPr lang="en-US" altLang="ko-KR" sz="1200" dirty="0">
                <a:ea typeface="가는둥근제목체" panose="02030600000101010101" pitchFamily="18" charset="-127"/>
              </a:rPr>
              <a:t>(</a:t>
            </a:r>
            <a:r>
              <a:rPr lang="en-US" altLang="ko-KR" sz="1200" dirty="0" err="1">
                <a:ea typeface="가는둥근제목체" panose="02030600000101010101" pitchFamily="18" charset="-127"/>
              </a:rPr>
              <a:t>x,y,w,h</a:t>
            </a:r>
            <a:r>
              <a:rPr lang="en-US" altLang="ko-KR" sz="1200" dirty="0">
                <a:ea typeface="가는둥근제목체" panose="02030600000101010101" pitchFamily="18" charset="-127"/>
              </a:rPr>
              <a:t>) = (left,</a:t>
            </a:r>
            <a:r>
              <a:rPr lang="ko-KR" altLang="en-US" sz="1200" dirty="0">
                <a:ea typeface="가는둥근제목체" panose="02030600000101010101" pitchFamily="18" charset="-127"/>
              </a:rPr>
              <a:t> </a:t>
            </a:r>
            <a:r>
              <a:rPr lang="en-US" altLang="ko-KR" sz="1200" dirty="0">
                <a:ea typeface="가는둥근제목체" panose="02030600000101010101" pitchFamily="18" charset="-127"/>
              </a:rPr>
              <a:t>bottom,</a:t>
            </a:r>
            <a:r>
              <a:rPr lang="ko-KR" altLang="en-US" sz="1200" dirty="0">
                <a:ea typeface="가는둥근제목체" panose="02030600000101010101" pitchFamily="18" charset="-127"/>
              </a:rPr>
              <a:t> </a:t>
            </a:r>
            <a:r>
              <a:rPr lang="en-US" altLang="ko-KR" sz="1200" dirty="0">
                <a:ea typeface="가는둥근제목체" panose="02030600000101010101" pitchFamily="18" charset="-127"/>
              </a:rPr>
              <a:t>width,</a:t>
            </a:r>
            <a:r>
              <a:rPr lang="ko-KR" altLang="en-US" sz="1200" dirty="0">
                <a:ea typeface="가는둥근제목체" panose="02030600000101010101" pitchFamily="18" charset="-127"/>
              </a:rPr>
              <a:t> </a:t>
            </a:r>
            <a:r>
              <a:rPr lang="en-US" altLang="ko-KR" sz="1200" dirty="0">
                <a:ea typeface="가는둥근제목체" panose="02030600000101010101" pitchFamily="18" charset="-127"/>
              </a:rPr>
              <a:t>length)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altLang="ko-KR" sz="14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  3. </a:t>
            </a:r>
            <a:r>
              <a:rPr lang="ko-KR" altLang="en-US" sz="14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프레임에 박스 표시 추가</a:t>
            </a:r>
            <a:endParaRPr lang="en-US" altLang="ko-KR" sz="1400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lvl="3">
              <a:lnSpc>
                <a:spcPct val="110000"/>
              </a:lnSpc>
            </a:pPr>
            <a:r>
              <a:rPr lang="en-US" altLang="ko-KR" sz="1200" dirty="0" err="1">
                <a:ea typeface="가는둥근제목체" panose="02030600000101010101" pitchFamily="18" charset="-127"/>
              </a:rPr>
              <a:t>TrackingROI</a:t>
            </a:r>
            <a:r>
              <a:rPr lang="ko-KR" altLang="en-US" sz="12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에 저장된 값을 이용하여 화면에 박스를 표시</a:t>
            </a:r>
            <a:endParaRPr lang="en-US" altLang="ko-KR" sz="1200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lvl="3">
              <a:lnSpc>
                <a:spcPct val="110000"/>
              </a:lnSpc>
            </a:pPr>
            <a:r>
              <a:rPr lang="ko-KR" altLang="en-US" sz="12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박스 영역의 </a:t>
            </a:r>
            <a:r>
              <a:rPr lang="ko-KR" altLang="en-US" sz="1200" dirty="0" err="1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꼭짓점</a:t>
            </a:r>
            <a:r>
              <a:rPr lang="ko-KR" altLang="en-US" sz="12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좌표 </a:t>
            </a:r>
            <a:r>
              <a:rPr lang="en-US" altLang="ko-KR" sz="12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(</a:t>
            </a:r>
            <a:r>
              <a:rPr lang="ko-KR" altLang="en-US" sz="12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총 </a:t>
            </a:r>
            <a:r>
              <a:rPr lang="en-US" altLang="ko-KR" sz="12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4</a:t>
            </a:r>
            <a:r>
              <a:rPr lang="ko-KR" altLang="en-US" sz="12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개</a:t>
            </a:r>
            <a:r>
              <a:rPr lang="en-US" altLang="ko-KR" sz="12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) : (</a:t>
            </a:r>
            <a:r>
              <a:rPr lang="en-US" altLang="ko-KR" sz="1200" dirty="0" err="1">
                <a:ea typeface="가는둥근제목체" panose="02030600000101010101" pitchFamily="18" charset="-127"/>
              </a:rPr>
              <a:t>x,y</a:t>
            </a:r>
            <a:r>
              <a:rPr lang="en-US" altLang="ko-KR" sz="1200" dirty="0">
                <a:ea typeface="가는둥근제목체" panose="02030600000101010101" pitchFamily="18" charset="-127"/>
              </a:rPr>
              <a:t>) , (</a:t>
            </a:r>
            <a:r>
              <a:rPr lang="en-US" altLang="ko-KR" sz="1200" dirty="0" err="1">
                <a:ea typeface="가는둥근제목체" panose="02030600000101010101" pitchFamily="18" charset="-127"/>
              </a:rPr>
              <a:t>x+w,y</a:t>
            </a:r>
            <a:r>
              <a:rPr lang="en-US" altLang="ko-KR" sz="1200" dirty="0">
                <a:ea typeface="가는둥근제목체" panose="02030600000101010101" pitchFamily="18" charset="-127"/>
              </a:rPr>
              <a:t>) , (</a:t>
            </a:r>
            <a:r>
              <a:rPr lang="en-US" altLang="ko-KR" sz="1200" dirty="0" err="1">
                <a:ea typeface="가는둥근제목체" panose="02030600000101010101" pitchFamily="18" charset="-127"/>
              </a:rPr>
              <a:t>x,y+h</a:t>
            </a:r>
            <a:r>
              <a:rPr lang="en-US" altLang="ko-KR" sz="1200" dirty="0">
                <a:ea typeface="가는둥근제목체" panose="02030600000101010101" pitchFamily="18" charset="-127"/>
              </a:rPr>
              <a:t>) , (</a:t>
            </a:r>
            <a:r>
              <a:rPr lang="en-US" altLang="ko-KR" sz="1200" dirty="0" err="1">
                <a:ea typeface="가는둥근제목체" panose="02030600000101010101" pitchFamily="18" charset="-127"/>
              </a:rPr>
              <a:t>x+w,y+h</a:t>
            </a:r>
            <a:r>
              <a:rPr lang="en-US" altLang="ko-KR" sz="1200" dirty="0">
                <a:ea typeface="가는둥근제목체" panose="02030600000101010101" pitchFamily="18" charset="-127"/>
              </a:rPr>
              <a:t>)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altLang="ko-KR" sz="14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  4. </a:t>
            </a:r>
            <a:r>
              <a:rPr lang="ko-KR" altLang="en-US" sz="14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프레임을 새로 읽음</a:t>
            </a:r>
            <a:endParaRPr lang="en-US" altLang="ko-KR" sz="1400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lvl="3">
              <a:lnSpc>
                <a:spcPct val="110000"/>
              </a:lnSpc>
            </a:pPr>
            <a:r>
              <a:rPr lang="en-US" altLang="ko-KR" sz="105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</a:t>
            </a:r>
            <a:r>
              <a:rPr lang="ko-KR" altLang="en-US" sz="12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영상에 따라 프레임이 변화가 되면 현재 프레임을 </a:t>
            </a:r>
            <a:r>
              <a:rPr lang="ko-KR" altLang="en-US" sz="1200" dirty="0" err="1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읽어옴</a:t>
            </a:r>
            <a:endParaRPr lang="en-US" altLang="ko-KR" sz="1200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marL="914400" lvl="2" indent="0">
              <a:lnSpc>
                <a:spcPct val="110000"/>
              </a:lnSpc>
              <a:buNone/>
            </a:pPr>
            <a:r>
              <a:rPr lang="en-US" altLang="ko-KR" sz="14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  5. </a:t>
            </a:r>
            <a:r>
              <a:rPr lang="ko-KR" altLang="en-US" sz="14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해당 프레임에서 얼굴 위치 좌표를</a:t>
            </a:r>
            <a:r>
              <a:rPr lang="en-US" altLang="ko-KR" sz="14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</a:t>
            </a:r>
            <a:r>
              <a:rPr lang="ko-KR" altLang="en-US" sz="14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다시 읽어와 </a:t>
            </a:r>
            <a:r>
              <a:rPr lang="en-US" altLang="ko-KR" sz="1400" dirty="0" err="1">
                <a:ea typeface="가는둥근제목체" panose="02030600000101010101" pitchFamily="18" charset="-127"/>
              </a:rPr>
              <a:t>TrackingROI</a:t>
            </a:r>
            <a:r>
              <a:rPr lang="ko-KR" altLang="en-US" sz="14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에 저장</a:t>
            </a:r>
            <a:endParaRPr lang="en-US" altLang="ko-KR" sz="1400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lvl="3">
              <a:lnSpc>
                <a:spcPct val="110000"/>
              </a:lnSpc>
            </a:pPr>
            <a:r>
              <a:rPr lang="en-US" altLang="ko-KR" sz="12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2</a:t>
            </a:r>
            <a:r>
              <a:rPr lang="ko-KR" altLang="en-US" sz="12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번과 동일하게 얼굴 위치 좌표를 </a:t>
            </a:r>
            <a:r>
              <a:rPr lang="en-US" altLang="ko-KR" sz="1200" dirty="0" err="1">
                <a:ea typeface="가는둥근제목체" panose="02030600000101010101" pitchFamily="18" charset="-127"/>
              </a:rPr>
              <a:t>TrackingROI</a:t>
            </a:r>
            <a:r>
              <a:rPr lang="ko-KR" altLang="en-US" sz="12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에 저장</a:t>
            </a:r>
            <a:endParaRPr lang="en-US" altLang="ko-KR" sz="1200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marL="914400" lvl="2" indent="0">
              <a:lnSpc>
                <a:spcPct val="110000"/>
              </a:lnSpc>
              <a:buNone/>
            </a:pPr>
            <a:r>
              <a:rPr lang="en-US" altLang="ko-KR" sz="14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  6. 3</a:t>
            </a:r>
            <a:r>
              <a:rPr lang="ko-KR" altLang="en-US" sz="14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번부터 다시 반복</a:t>
            </a:r>
            <a:endParaRPr lang="en-US" altLang="ko-KR" sz="1400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marL="914400" lvl="2" indent="0">
              <a:lnSpc>
                <a:spcPct val="110000"/>
              </a:lnSpc>
              <a:buNone/>
            </a:pPr>
            <a:endParaRPr lang="en-US" altLang="ko-KR" sz="1400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lvl="1">
              <a:lnSpc>
                <a:spcPct val="110000"/>
              </a:lnSpc>
              <a:buFontTx/>
              <a:buChar char="-"/>
            </a:pPr>
            <a:endParaRPr lang="en-US" altLang="ko-KR" sz="1600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lvl="2"/>
            <a:endParaRPr lang="en-US" altLang="ko-KR" dirty="0">
              <a:ea typeface="가는둥근제목체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033222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6"/>
          <p:cNvSpPr>
            <a:spLocks noGrp="1"/>
          </p:cNvSpPr>
          <p:nvPr>
            <p:ph type="title"/>
          </p:nvPr>
        </p:nvSpPr>
        <p:spPr bwMode="auto">
          <a:xfrm>
            <a:off x="304800" y="152400"/>
            <a:ext cx="8610600" cy="1143000"/>
          </a:xfrm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  <a:cs typeface="Arial" charset="0"/>
              </a:rPr>
              <a:t>NETWORK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  <a:cs typeface="Arial" charset="0"/>
              </a:rPr>
              <a:t> </a:t>
            </a:r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  <a:cs typeface="Arial" charset="0"/>
              </a:rPr>
              <a:t>DRONE (9/9)</a:t>
            </a:r>
            <a:endParaRPr lang="en-US" altLang="ko-KR" i="0" dirty="0">
              <a:latin typeface="가는둥근제목체" panose="02030600000101010101" pitchFamily="18" charset="-127"/>
              <a:ea typeface="가는둥근제목체" panose="02030600000101010101" pitchFamily="18" charset="-127"/>
              <a:cs typeface="Arial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310354-6509-42C1-B599-3422DAB02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4495800"/>
          </a:xfrm>
        </p:spPr>
        <p:txBody>
          <a:bodyPr/>
          <a:lstStyle/>
          <a:p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다음 준비사항</a:t>
            </a:r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lvl="1"/>
            <a:r>
              <a:rPr lang="en-US" altLang="ko-KR" dirty="0" err="1">
                <a:ea typeface="가는둥근제목체" panose="02030600000101010101" pitchFamily="18" charset="-127"/>
              </a:rPr>
              <a:t>face_recognition</a:t>
            </a:r>
            <a:endParaRPr lang="en-US" altLang="ko-KR" dirty="0">
              <a:ea typeface="가는둥근제목체" panose="02030600000101010101" pitchFamily="18" charset="-127"/>
            </a:endParaRPr>
          </a:p>
          <a:p>
            <a:pPr lvl="2"/>
            <a:r>
              <a:rPr lang="en-US" altLang="ko-KR" dirty="0">
                <a:ea typeface="가는둥근제목체" panose="02030600000101010101" pitchFamily="18" charset="-127"/>
              </a:rPr>
              <a:t>5</a:t>
            </a:r>
            <a:r>
              <a:rPr lang="ko-KR" altLang="en-US" dirty="0">
                <a:ea typeface="가는둥근제목체" panose="02030600000101010101" pitchFamily="18" charset="-127"/>
              </a:rPr>
              <a:t>번 단계 </a:t>
            </a:r>
            <a:r>
              <a:rPr lang="en-US" altLang="ko-KR" dirty="0">
                <a:ea typeface="가는둥근제목체" panose="02030600000101010101" pitchFamily="18" charset="-127"/>
              </a:rPr>
              <a:t>– </a:t>
            </a:r>
            <a:r>
              <a:rPr lang="en-US" altLang="ko-KR" dirty="0" err="1">
                <a:ea typeface="가는둥근제목체" panose="02030600000101010101" pitchFamily="18" charset="-127"/>
              </a:rPr>
              <a:t>face_recognition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의 결과인 좌표 값을 </a:t>
            </a:r>
            <a:r>
              <a:rPr lang="en-US" altLang="ko-KR" dirty="0">
                <a:ea typeface="가는둥근제목체" panose="02030600000101010101" pitchFamily="18" charset="-127"/>
              </a:rPr>
              <a:t>tracker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의 입력 값으로 전달 </a:t>
            </a:r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lvl="1"/>
            <a:r>
              <a:rPr lang="en-US" altLang="ko-KR" dirty="0">
                <a:ea typeface="가는둥근제목체" panose="02030600000101010101" pitchFamily="18" charset="-127"/>
              </a:rPr>
              <a:t>Tracker</a:t>
            </a:r>
          </a:p>
          <a:p>
            <a:pPr lvl="2"/>
            <a:r>
              <a:rPr lang="en-US" altLang="ko-KR" dirty="0">
                <a:ea typeface="가는둥근제목체" panose="02030600000101010101" pitchFamily="18" charset="-127"/>
              </a:rPr>
              <a:t>7</a:t>
            </a:r>
            <a:r>
              <a:rPr lang="ko-KR" altLang="en-US" dirty="0">
                <a:ea typeface="가는둥근제목체" panose="02030600000101010101" pitchFamily="18" charset="-127"/>
              </a:rPr>
              <a:t>번 단계 </a:t>
            </a:r>
            <a:r>
              <a:rPr lang="en-US" altLang="ko-KR" dirty="0">
                <a:ea typeface="가는둥근제목체" panose="02030600000101010101" pitchFamily="18" charset="-127"/>
              </a:rPr>
              <a:t>- Tracker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에서 얼굴을 추적할 때 박스로 표시하는 결과를 </a:t>
            </a:r>
            <a:r>
              <a:rPr lang="ko-KR" altLang="en-US" dirty="0" err="1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드론의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움직임으로 연결 </a:t>
            </a:r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165729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English Template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5875"/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prstDash val="solid"/>
          <a:headEnd type="none"/>
          <a:tailEnd type="none"/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71169</TotalTime>
  <Words>679</Words>
  <Application>Microsoft Office PowerPoint</Application>
  <PresentationFormat>화면 슬라이드 쇼(4:3)</PresentationFormat>
  <Paragraphs>114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Arial Black</vt:lpstr>
      <vt:lpstr>Wingdings 2</vt:lpstr>
      <vt:lpstr>굴림</vt:lpstr>
      <vt:lpstr>가는둥근제목체</vt:lpstr>
      <vt:lpstr>Arial</vt:lpstr>
      <vt:lpstr>Calibri</vt:lpstr>
      <vt:lpstr>Wingdings</vt:lpstr>
      <vt:lpstr>English Template_2</vt:lpstr>
      <vt:lpstr>NETWORK DRONE (1/9)</vt:lpstr>
      <vt:lpstr>NETWORK DRONE (2/9)</vt:lpstr>
      <vt:lpstr>NETWORK DRONE (3/9)</vt:lpstr>
      <vt:lpstr>NETWORK DRONE (4/9)</vt:lpstr>
      <vt:lpstr>NETWORK DRONE (5/9)</vt:lpstr>
      <vt:lpstr>NETWORK DRONE (6/9)</vt:lpstr>
      <vt:lpstr>NETWORK DRONE (7/9)</vt:lpstr>
      <vt:lpstr>NETWORK DRONE (8/9)</vt:lpstr>
      <vt:lpstr>NETWORK DRONE (9/9)</vt:lpstr>
    </vt:vector>
  </TitlesOfParts>
  <Company>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hewonty</dc:creator>
  <cp:lastModifiedBy>networking lab</cp:lastModifiedBy>
  <cp:revision>8450</cp:revision>
  <cp:lastPrinted>2015-03-17T07:24:25Z</cp:lastPrinted>
  <dcterms:created xsi:type="dcterms:W3CDTF">2007-03-31T04:31:57Z</dcterms:created>
  <dcterms:modified xsi:type="dcterms:W3CDTF">2018-12-04T12:25:49Z</dcterms:modified>
</cp:coreProperties>
</file>