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1205" r:id="rId2"/>
    <p:sldId id="1196" r:id="rId3"/>
    <p:sldId id="1202" r:id="rId4"/>
    <p:sldId id="1214" r:id="rId5"/>
    <p:sldId id="1203" r:id="rId6"/>
    <p:sldId id="1211" r:id="rId7"/>
    <p:sldId id="1215" r:id="rId8"/>
    <p:sldId id="1192" r:id="rId9"/>
    <p:sldId id="1212" r:id="rId10"/>
    <p:sldId id="1213" r:id="rId11"/>
  </p:sldIdLst>
  <p:sldSz cx="9144000" cy="6858000" type="screen4x3"/>
  <p:notesSz cx="6797675" cy="9928225"/>
  <p:embeddedFontLst>
    <p:embeddedFont>
      <p:font typeface="AG Foreigner-Roman" panose="020B7200000000000000" pitchFamily="34" charset="0"/>
      <p:regular r:id="rId14"/>
    </p:embeddedFont>
    <p:embeddedFont>
      <p:font typeface="Arial Black" panose="020B0A04020102020204" pitchFamily="34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  <p:embeddedFont>
      <p:font typeface="가는둥근제목체" panose="02030600000101010101" pitchFamily="18" charset="-127"/>
      <p:regular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♥자영♥" initials="김♥" lastIdx="2" clrIdx="0">
    <p:extLst>
      <p:ext uri="{19B8F6BF-5375-455C-9EA6-DF929625EA0E}">
        <p15:presenceInfo xmlns:p15="http://schemas.microsoft.com/office/powerpoint/2012/main" userId="dc449c2f0cfa2d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AF01A3"/>
    <a:srgbClr val="13009C"/>
    <a:srgbClr val="3792AB"/>
    <a:srgbClr val="777777"/>
    <a:srgbClr val="626262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348" autoAdjust="0"/>
  </p:normalViewPr>
  <p:slideViewPr>
    <p:cSldViewPr>
      <p:cViewPr varScale="1">
        <p:scale>
          <a:sx n="97" d="100"/>
          <a:sy n="97" d="100"/>
        </p:scale>
        <p:origin x="159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4044" y="-102"/>
      </p:cViewPr>
      <p:guideLst>
        <p:guide orient="horz" pos="3127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8436EF09-4E33-4AB1-868B-53726C28BF8B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850EA27C-A484-48A2-BDDA-B4072F06B0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69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B2055354-96AD-4FF3-9617-CBDA8315F360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47CEB055-008D-4553-9108-A212755BC0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40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69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6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60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66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9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6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0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46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37B37-1233-4281-BF17-A90A9939165F}" type="slidenum">
              <a:rPr lang="en-US" altLang="ko-KR" smtClean="0">
                <a:latin typeface="굴림" charset="-127"/>
                <a:ea typeface="굴림" charset="-127"/>
              </a:rPr>
              <a:pPr eaLnBrk="1" hangingPunct="1"/>
              <a:t>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22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0" y="8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0" y="1158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0" y="231779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0" y="34766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0" y="46355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0" y="57943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0" y="69533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0" y="811213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0" y="927101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0" y="1042988"/>
            <a:ext cx="8496300" cy="36512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0" y="1158883"/>
            <a:ext cx="8496300" cy="36513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14815" r="16049" b="14992"/>
          <a:stretch>
            <a:fillRect/>
          </a:stretch>
        </p:blipFill>
        <p:spPr bwMode="auto">
          <a:xfrm>
            <a:off x="8251829" y="134946"/>
            <a:ext cx="892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787904" y="393701"/>
            <a:ext cx="345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latinLnBrk="1"/>
            <a:r>
              <a:rPr lang="en-US" altLang="ko-KR" sz="1500" b="1" i="1" dirty="0">
                <a:solidFill>
                  <a:schemeClr val="bg1"/>
                </a:solidFill>
                <a:latin typeface="Calibri" pitchFamily="34" charset="0"/>
              </a:rPr>
              <a:t>Copyright 2000-2017 Networking Laboratory    </a:t>
            </a:r>
            <a:r>
              <a:rPr lang="en-US" altLang="ko-KR" sz="1500" b="1" i="1" dirty="0">
                <a:solidFill>
                  <a:srgbClr val="FFFFFF"/>
                </a:solidFill>
                <a:latin typeface="Calibri" pitchFamily="34" charset="0"/>
              </a:rPr>
              <a:t>      </a:t>
            </a:r>
            <a:endParaRPr lang="en-US" altLang="ko-KR" sz="1500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38"/>
            <a:ext cx="9144000" cy="17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01000" cy="1524000"/>
          </a:xfrm>
        </p:spPr>
        <p:txBody>
          <a:bodyPr anchor="ctr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239000" cy="2057400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524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tabLst>
                <a:tab pos="8742363" algn="r"/>
              </a:tabLst>
            </a:pPr>
            <a:r>
              <a:rPr lang="en-US" altLang="ko-KR" sz="16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 Undergraduate Students Meeting                                                                              Networking Laboratory </a:t>
            </a:r>
            <a:fld id="{428D0CA2-10EA-4370-BC65-C202E7525EDF}" type="slidenum">
              <a:rPr lang="en-US" altLang="ko-KR" sz="16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latinLnBrk="1">
                <a:tabLst>
                  <a:tab pos="8742363" algn="r"/>
                </a:tabLst>
              </a:pPr>
              <a:t>‹#›</a:t>
            </a:fld>
            <a:r>
              <a:rPr lang="en-US" altLang="ko-KR" sz="16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/20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4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08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75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6764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DE2B2E59-4ED4-445D-BAAA-31D75A4FD88C}" type="datetimeFigureOut">
              <a:rPr lang="ko-KR" altLang="en-US"/>
              <a:pPr>
                <a:defRPr/>
              </a:pPr>
              <a:t>2018-12-04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pPr>
              <a:defRPr/>
            </a:pPr>
            <a:fld id="{4C67D2C7-5E55-4E6F-88E5-73118F2E92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1"/>
            <a:ext cx="9144000" cy="29368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>
              <a:tabLst>
                <a:tab pos="8742363" algn="r"/>
              </a:tabLst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6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BC7827BE-5577-4E83-A41A-26D072FF380B}" type="slidenum">
              <a:rPr lang="en-US" altLang="ko-KR" sz="16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latinLnBrk="1">
                <a:tabLst>
                  <a:tab pos="8742363" algn="r"/>
                </a:tabLst>
              </a:pPr>
              <a:t>‹#›</a:t>
            </a:fld>
            <a:r>
              <a:rPr lang="en-US" altLang="ko-KR" sz="16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/8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20917" r="14311" b="21204"/>
          <a:stretch>
            <a:fillRect/>
          </a:stretch>
        </p:blipFill>
        <p:spPr bwMode="auto">
          <a:xfrm>
            <a:off x="4" y="0"/>
            <a:ext cx="15478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08"/>
            <a:ext cx="9144000" cy="174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en-US" altLang="ko-KR">
              <a:latin typeface="Calibri" pitchFamily="34" charset="0"/>
              <a:ea typeface="굴림" pitchFamily="34" charset="-127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0" y="1295408"/>
            <a:ext cx="882015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1"/>
            <a:endParaRPr lang="en-US" altLang="ko-KR"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6" r:id="rId1"/>
    <p:sldLayoutId id="2147484817" r:id="rId2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charset="0"/>
        <a:buChar char="►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dlevy/ARDroneAutoPylo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cranklin/ardrone-face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(1/10)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 세미나 전달 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촬영한 영상을 이용하여 사람의 얼굴을 탐지하고 특정 사람의 얼굴을 인식하여 추적이 가능하도록 진행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인식과 추적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두 가지 모듈로 나누어 구성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구현 단계의 빠른 진행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1371600" lvl="3" indent="0">
              <a:buNone/>
            </a:pPr>
            <a:endParaRPr lang="en-US" altLang="ko-KR" sz="16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endParaRPr lang="en-US" altLang="ko-KR" sz="1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045798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DRONE (10/10)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다음 준비사항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ea typeface="가는둥근제목체" panose="02030600000101010101" pitchFamily="18" charset="-127"/>
              </a:rPr>
              <a:t>현재까지의 진행 사항을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드론과</a:t>
            </a:r>
            <a:r>
              <a:rPr lang="ko-KR" altLang="en-US" dirty="0">
                <a:ea typeface="가는둥근제목체" panose="02030600000101010101" pitchFamily="18" charset="-127"/>
              </a:rPr>
              <a:t> 연결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 err="1">
                <a:ea typeface="가는둥근제목체" panose="02030600000101010101" pitchFamily="18" charset="-127"/>
              </a:rPr>
              <a:t>드론과</a:t>
            </a:r>
            <a:r>
              <a:rPr lang="ko-KR" altLang="en-US" dirty="0">
                <a:ea typeface="가는둥근제목체" panose="02030600000101010101" pitchFamily="18" charset="-127"/>
              </a:rPr>
              <a:t> </a:t>
            </a:r>
            <a:r>
              <a:rPr lang="en-US" altLang="ko-KR" dirty="0" err="1">
                <a:ea typeface="가는둥근제목체" panose="02030600000101010101" pitchFamily="18" charset="-127"/>
              </a:rPr>
              <a:t>Wifi</a:t>
            </a:r>
            <a:r>
              <a:rPr lang="ko-KR" altLang="en-US" dirty="0" err="1">
                <a:ea typeface="가는둥근제목체" panose="02030600000101010101" pitchFamily="18" charset="-127"/>
              </a:rPr>
              <a:t>를</a:t>
            </a:r>
            <a:r>
              <a:rPr lang="ko-KR" altLang="en-US" dirty="0">
                <a:ea typeface="가는둥근제목체" panose="02030600000101010101" pitchFamily="18" charset="-127"/>
              </a:rPr>
              <a:t> 통해 </a:t>
            </a:r>
            <a:r>
              <a:rPr lang="en-US" altLang="ko-KR" dirty="0">
                <a:ea typeface="가는둥근제목체" panose="02030600000101010101" pitchFamily="18" charset="-127"/>
              </a:rPr>
              <a:t>PC</a:t>
            </a:r>
            <a:r>
              <a:rPr lang="ko-KR" altLang="en-US" dirty="0">
                <a:ea typeface="가는둥근제목체" panose="02030600000101010101" pitchFamily="18" charset="-127"/>
              </a:rPr>
              <a:t>와 연결하는 과정에서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ea typeface="가는둥근제목체" panose="02030600000101010101" pitchFamily="18" charset="-127"/>
              </a:rPr>
              <a:t> 신호를 수신하는데 문제 발생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코드 수정을 통해 수신할 수 있도록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 err="1">
                <a:ea typeface="가는둥근제목체" panose="02030600000101010101" pitchFamily="18" charset="-127"/>
              </a:rPr>
              <a:t>드론</a:t>
            </a:r>
            <a:r>
              <a:rPr lang="ko-KR" altLang="en-US" dirty="0">
                <a:ea typeface="가는둥근제목체" panose="02030600000101010101" pitchFamily="18" charset="-127"/>
              </a:rPr>
              <a:t> 이륙 후 얼굴 추적을 위한 준비 상태까지의 과정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 err="1"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ea typeface="가는둥근제목체" panose="02030600000101010101" pitchFamily="18" charset="-127"/>
              </a:rPr>
              <a:t> 이륙한 후 사람들을 인식하기 위한 위치까지 어떻게 도달해야 할지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멀리 있을 때는 얼굴 인식이 안 될 가능성이 있으며</a:t>
            </a:r>
            <a:r>
              <a:rPr lang="en-US" altLang="ko-KR" dirty="0"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ea typeface="가는둥근제목체" panose="02030600000101010101" pitchFamily="18" charset="-127"/>
              </a:rPr>
              <a:t>너무 가까이에는 사람들을 다 촬영하기 힘들기 때문에  적당한 위치에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드론을</a:t>
            </a:r>
            <a:r>
              <a:rPr lang="ko-KR" altLang="en-US" dirty="0">
                <a:ea typeface="가는둥근제목체" panose="02030600000101010101" pitchFamily="18" charset="-127"/>
              </a:rPr>
              <a:t> 위치시키기 위한 방법 연구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656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(2/10)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이전 세미나 발표 내용 </a:t>
            </a:r>
            <a:r>
              <a:rPr lang="en-US" altLang="ko-KR" dirty="0">
                <a:ea typeface="가는둥근제목체" panose="02030600000101010101" pitchFamily="18" charset="-127"/>
              </a:rPr>
              <a:t>(1/2)</a:t>
            </a:r>
          </a:p>
          <a:p>
            <a:pPr lvl="1"/>
            <a:r>
              <a:rPr lang="ko-KR" altLang="en-US" dirty="0">
                <a:ea typeface="가는둥근제목체" panose="02030600000101010101" pitchFamily="18" charset="-127"/>
              </a:rPr>
              <a:t>프로그램 전체 구성도 </a:t>
            </a:r>
            <a:r>
              <a:rPr lang="en-US" altLang="ko-KR" dirty="0">
                <a:ea typeface="가는둥근제목체" panose="02030600000101010101" pitchFamily="18" charset="-127"/>
              </a:rPr>
              <a:t>(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과 </a:t>
            </a:r>
            <a:r>
              <a:rPr lang="en-US" altLang="ko-KR" dirty="0">
                <a:ea typeface="가는둥근제목체" panose="02030600000101010101" pitchFamily="18" charset="-127"/>
              </a:rPr>
              <a:t>tracker)</a:t>
            </a: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Phase1 -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1. </a:t>
            </a:r>
            <a:r>
              <a:rPr lang="en-US" altLang="ko-KR" dirty="0" err="1">
                <a:ea typeface="가는둥근제목체" panose="02030600000101010101" pitchFamily="18" charset="-127"/>
              </a:rPr>
              <a:t>takePhoto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함수를 통해 현재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촬영 중인 영상을 이미지로 저장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사람 인식을 진행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 사용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./</a:t>
            </a:r>
            <a:r>
              <a:rPr lang="en-US" altLang="ko-KR" dirty="0" err="1">
                <a:ea typeface="가는둥근제목체" panose="02030600000101010101" pitchFamily="18" charset="-127"/>
              </a:rPr>
              <a:t>unknown_images</a:t>
            </a:r>
            <a:r>
              <a:rPr lang="en-US" altLang="ko-KR" dirty="0">
                <a:ea typeface="가는둥근제목체" panose="02030600000101010101" pitchFamily="18" charset="-127"/>
              </a:rPr>
              <a:t>/</a:t>
            </a:r>
            <a:r>
              <a:rPr lang="ko-KR" altLang="en-US" dirty="0"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./</a:t>
            </a:r>
            <a:r>
              <a:rPr lang="en-US" altLang="ko-KR" dirty="0" err="1">
                <a:ea typeface="가는둥근제목체" panose="02030600000101010101" pitchFamily="18" charset="-127"/>
              </a:rPr>
              <a:t>known_faces</a:t>
            </a:r>
            <a:r>
              <a:rPr lang="en-US" altLang="ko-KR" dirty="0">
                <a:ea typeface="가는둥근제목체" panose="02030600000101010101" pitchFamily="18" charset="-127"/>
              </a:rPr>
              <a:t>/</a:t>
            </a:r>
          </a:p>
          <a:p>
            <a:pPr lvl="3"/>
            <a:r>
              <a:rPr lang="en-US" altLang="ko-KR" dirty="0" err="1">
                <a:ea typeface="가는둥근제목체" panose="02030600000101010101" pitchFamily="18" charset="-127"/>
              </a:rPr>
              <a:t>Known_faces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폴더에는 </a:t>
            </a:r>
            <a:r>
              <a:rPr lang="en-US" altLang="ko-KR" dirty="0" err="1">
                <a:ea typeface="가는둥근제목체" panose="02030600000101010101" pitchFamily="18" charset="-127"/>
              </a:rPr>
              <a:t>itsme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사진이 존재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3.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인식된 얼굴의 좌표 값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33180A-8CFB-4FDE-BE3D-B2234F28F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33" b="26297"/>
          <a:stretch/>
        </p:blipFill>
        <p:spPr>
          <a:xfrm>
            <a:off x="0" y="3657600"/>
            <a:ext cx="9144000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545537-7F50-4E89-AD1B-93FE7B904649}"/>
              </a:ext>
            </a:extLst>
          </p:cNvPr>
          <p:cNvSpPr txBox="1"/>
          <p:nvPr/>
        </p:nvSpPr>
        <p:spPr>
          <a:xfrm>
            <a:off x="35052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</a:t>
            </a:r>
            <a:r>
              <a:rPr lang="en-US" altLang="ko-KR" sz="1400" dirty="0" err="1"/>
              <a:t>face_recognition</a:t>
            </a:r>
            <a:r>
              <a:rPr lang="en-US" altLang="ko-KR" sz="1400" dirty="0"/>
              <a:t>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순서도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1C79-C59D-4581-9F67-E2559A9ED5A4}"/>
              </a:ext>
            </a:extLst>
          </p:cNvPr>
          <p:cNvSpPr txBox="1"/>
          <p:nvPr/>
        </p:nvSpPr>
        <p:spPr>
          <a:xfrm>
            <a:off x="2292202" y="5269468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6550B2-5A0D-4D29-88FB-19A0A6986A29}"/>
              </a:ext>
            </a:extLst>
          </p:cNvPr>
          <p:cNvSpPr txBox="1"/>
          <p:nvPr/>
        </p:nvSpPr>
        <p:spPr>
          <a:xfrm>
            <a:off x="4838700" y="5270503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827BA-1583-4B48-8BE6-F6C0EC59AFD4}"/>
              </a:ext>
            </a:extLst>
          </p:cNvPr>
          <p:cNvSpPr txBox="1"/>
          <p:nvPr/>
        </p:nvSpPr>
        <p:spPr>
          <a:xfrm>
            <a:off x="7467600" y="5269468"/>
            <a:ext cx="45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8301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(3/10)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이전 세미나 발표 내용 </a:t>
            </a:r>
            <a:r>
              <a:rPr lang="en-US" altLang="ko-KR" dirty="0">
                <a:ea typeface="가는둥근제목체" panose="02030600000101010101" pitchFamily="18" charset="-127"/>
              </a:rPr>
              <a:t>(2/2)</a:t>
            </a: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Phase2 - tracker</a:t>
            </a: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4.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ea typeface="가는둥근제목체" panose="02030600000101010101" pitchFamily="18" charset="-127"/>
              </a:rPr>
              <a:t> 실시간으로 촬영하는 영상을 수신 </a:t>
            </a:r>
            <a:r>
              <a:rPr lang="en-US" altLang="ko-KR" dirty="0">
                <a:ea typeface="가는둥근제목체" panose="02030600000101010101" pitchFamily="18" charset="-127"/>
              </a:rPr>
              <a:t>: </a:t>
            </a:r>
            <a:r>
              <a:rPr lang="en-US" altLang="ko-KR" dirty="0" err="1">
                <a:ea typeface="가는둥근제목체" panose="02030600000101010101" pitchFamily="18" charset="-127"/>
              </a:rPr>
              <a:t>wifi</a:t>
            </a:r>
            <a:r>
              <a:rPr lang="en-US" altLang="ko-KR" dirty="0">
                <a:ea typeface="가는둥근제목체" panose="02030600000101010101" pitchFamily="18" charset="-127"/>
              </a:rPr>
              <a:t> connected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5.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의 결과값</a:t>
            </a:r>
            <a:r>
              <a:rPr lang="en-US" altLang="ko-KR" dirty="0"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ea typeface="가는둥근제목체" panose="02030600000101010101" pitchFamily="18" charset="-127"/>
              </a:rPr>
              <a:t>좌표를 전달 받음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6. </a:t>
            </a:r>
            <a:r>
              <a:rPr lang="en-US" altLang="ko-KR" dirty="0">
                <a:ea typeface="가는둥근제목체" panose="02030600000101010101" pitchFamily="18" charset="-127"/>
              </a:rPr>
              <a:t>face_tracking.py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 통해 얼굴의 움직임을 추적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전달 받은 좌표 값이 추적 대상이 됨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7.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얼굴의 움직임을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추적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</a:t>
            </a:r>
          </a:p>
          <a:p>
            <a:pPr marL="914400" lvl="2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45537-7F50-4E89-AD1B-93FE7B904649}"/>
              </a:ext>
            </a:extLst>
          </p:cNvPr>
          <p:cNvSpPr txBox="1"/>
          <p:nvPr/>
        </p:nvSpPr>
        <p:spPr>
          <a:xfrm>
            <a:off x="3505200" y="62484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 tracker </a:t>
            </a:r>
            <a:r>
              <a:rPr lang="ko-KR" altLang="en-US" sz="14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순서도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038B2-071D-4885-A4F5-F410BB061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07" b="39630"/>
          <a:stretch/>
        </p:blipFill>
        <p:spPr>
          <a:xfrm>
            <a:off x="0" y="3886200"/>
            <a:ext cx="91440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5FA04-704C-4D41-915A-5466AD300359}"/>
              </a:ext>
            </a:extLst>
          </p:cNvPr>
          <p:cNvSpPr txBox="1"/>
          <p:nvPr/>
        </p:nvSpPr>
        <p:spPr>
          <a:xfrm>
            <a:off x="2511942" y="55788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0B189-0C1D-424A-8CC8-2F532CA86146}"/>
              </a:ext>
            </a:extLst>
          </p:cNvPr>
          <p:cNvSpPr txBox="1"/>
          <p:nvPr/>
        </p:nvSpPr>
        <p:spPr>
          <a:xfrm>
            <a:off x="5105400" y="557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3ABB7-C21F-42F1-9DEC-617E52B15C04}"/>
              </a:ext>
            </a:extLst>
          </p:cNvPr>
          <p:cNvSpPr txBox="1"/>
          <p:nvPr/>
        </p:nvSpPr>
        <p:spPr>
          <a:xfrm>
            <a:off x="7620000" y="557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74B8D-495D-4BE2-B8E8-83409421D49B}"/>
              </a:ext>
            </a:extLst>
          </p:cNvPr>
          <p:cNvSpPr txBox="1"/>
          <p:nvPr/>
        </p:nvSpPr>
        <p:spPr>
          <a:xfrm>
            <a:off x="3429000" y="37497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94624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(4/10)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ko-KR" altLang="en-US" dirty="0">
                <a:ea typeface="가는둥근제목체" panose="02030600000101010101" pitchFamily="18" charset="-127"/>
              </a:rPr>
              <a:t>얼굴 추적 프로그램 구성 변경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와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autopylot_agent.py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 구성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i="1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는 영상에서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(1)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탐지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(2)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인식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(3)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얼굴의 중앙값 즉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ea typeface="가는둥근제목체" panose="02030600000101010101" pitchFamily="18" charset="-127"/>
              </a:rPr>
              <a:t>centroid(center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변수에 저장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리턴으로 구성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en-US" altLang="ko-KR" i="1" dirty="0">
                <a:ea typeface="가는둥근제목체" panose="02030600000101010101" pitchFamily="18" charset="-127"/>
              </a:rPr>
              <a:t>autopylot_agent.py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는 </a:t>
            </a:r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의 결과값 </a:t>
            </a:r>
            <a:r>
              <a:rPr lang="en-US" altLang="ko-KR" dirty="0">
                <a:ea typeface="가는둥근제목체" panose="02030600000101010101" pitchFamily="18" charset="-127"/>
              </a:rPr>
              <a:t>center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이용하여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드론을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조종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전달 받은 </a:t>
            </a:r>
            <a:r>
              <a:rPr lang="en-US" altLang="ko-KR" dirty="0">
                <a:ea typeface="가는둥근제목체" panose="02030600000101010101" pitchFamily="18" charset="-127"/>
              </a:rPr>
              <a:t>center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값이 영상의 중앙에 위치하도록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드론을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비행시키는 코드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914400" lvl="2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59411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(5/10)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47800"/>
            <a:ext cx="8458202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frame </a:t>
            </a:r>
            <a:r>
              <a:rPr lang="ko-KR" altLang="en-US" dirty="0">
                <a:ea typeface="가는둥근제목체" panose="02030600000101010101" pitchFamily="18" charset="-127"/>
              </a:rPr>
              <a:t>단위로 얼굴을 탐지 및 식별</a:t>
            </a:r>
            <a:r>
              <a:rPr lang="en-US" altLang="ko-KR" dirty="0"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ea typeface="가는둥근제목체" panose="02030600000101010101" pitchFamily="18" charset="-127"/>
              </a:rPr>
              <a:t>식별된 얼굴의 중앙값</a:t>
            </a:r>
            <a:r>
              <a:rPr lang="en-US" altLang="ko-KR" dirty="0">
                <a:ea typeface="가는둥근제목체" panose="02030600000101010101" pitchFamily="18" charset="-127"/>
              </a:rPr>
              <a:t>(centroid)</a:t>
            </a:r>
            <a:r>
              <a:rPr lang="ko-KR" altLang="en-US" dirty="0">
                <a:ea typeface="가는둥근제목체" panose="02030600000101010101" pitchFamily="18" charset="-127"/>
              </a:rPr>
              <a:t>를 </a:t>
            </a:r>
            <a:r>
              <a:rPr lang="ko-KR" altLang="en-US" dirty="0" err="1">
                <a:ea typeface="가는둥근제목체" panose="02030600000101010101" pitchFamily="18" charset="-127"/>
              </a:rPr>
              <a:t>리턴값으로</a:t>
            </a:r>
            <a:r>
              <a:rPr lang="ko-KR" altLang="en-US" dirty="0">
                <a:ea typeface="가는둥근제목체" panose="02030600000101010101" pitchFamily="18" charset="-127"/>
              </a:rPr>
              <a:t> 반환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ea typeface="가는둥근제목체" panose="02030600000101010101" pitchFamily="18" charset="-127"/>
              </a:rPr>
              <a:t>이전 세미나 발표 내용의 </a:t>
            </a:r>
            <a:r>
              <a:rPr lang="en-US" altLang="ko-KR" dirty="0">
                <a:ea typeface="가는둥근제목체" panose="02030600000101010101" pitchFamily="18" charset="-127"/>
              </a:rPr>
              <a:t>Phase2</a:t>
            </a:r>
            <a:r>
              <a:rPr lang="ko-KR" altLang="en-US" dirty="0">
                <a:ea typeface="가는둥근제목체" panose="02030600000101010101" pitchFamily="18" charset="-127"/>
              </a:rPr>
              <a:t>에서 발생한 문제를 해결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>
                <a:ea typeface="가는둥근제목체" panose="02030600000101010101" pitchFamily="18" charset="-127"/>
              </a:rPr>
              <a:t>face_recognition.py</a:t>
            </a:r>
            <a:r>
              <a:rPr lang="ko-KR" altLang="en-US" dirty="0">
                <a:ea typeface="가는둥근제목체" panose="02030600000101010101" pitchFamily="18" charset="-127"/>
              </a:rPr>
              <a:t>에서 식별된 얼굴의 좌표를 </a:t>
            </a:r>
            <a:r>
              <a:rPr lang="en-US" altLang="ko-KR" dirty="0">
                <a:ea typeface="가는둥근제목체" panose="02030600000101010101" pitchFamily="18" charset="-127"/>
              </a:rPr>
              <a:t>tracker.py</a:t>
            </a:r>
            <a:r>
              <a:rPr lang="ko-KR" altLang="en-US" dirty="0">
                <a:ea typeface="가는둥근제목체" panose="02030600000101010101" pitchFamily="18" charset="-127"/>
              </a:rPr>
              <a:t>로 전달할 때 어려움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사진을 촬영하여 얼굴을 인식한 후 이 좌표를 </a:t>
            </a:r>
            <a:r>
              <a:rPr lang="en-US" altLang="ko-KR" dirty="0">
                <a:ea typeface="가는둥근제목체" panose="02030600000101010101" pitchFamily="18" charset="-127"/>
              </a:rPr>
              <a:t>tracker</a:t>
            </a:r>
            <a:r>
              <a:rPr lang="ko-KR" altLang="en-US" dirty="0">
                <a:ea typeface="가는둥근제목체" panose="02030600000101010101" pitchFamily="18" charset="-127"/>
              </a:rPr>
              <a:t>로 전달하면 이미 영상의 </a:t>
            </a:r>
            <a:r>
              <a:rPr lang="en-US" altLang="ko-KR" dirty="0">
                <a:ea typeface="가는둥근제목체" panose="02030600000101010101" pitchFamily="18" charset="-127"/>
              </a:rPr>
              <a:t>frame</a:t>
            </a:r>
            <a:r>
              <a:rPr lang="ko-KR" altLang="en-US" dirty="0">
                <a:ea typeface="가는둥근제목체" panose="02030600000101010101" pitchFamily="18" charset="-127"/>
              </a:rPr>
              <a:t>이 </a:t>
            </a:r>
            <a:r>
              <a:rPr lang="ko-KR" altLang="en-US" dirty="0" err="1">
                <a:ea typeface="가는둥근제목체" panose="02030600000101010101" pitchFamily="18" charset="-127"/>
              </a:rPr>
              <a:t>지나감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3E6098-E9E4-4832-922D-463723C7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47" y="3262670"/>
            <a:ext cx="5250283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907DD-BB66-48D0-8D49-3BDDEFE15AA9}"/>
              </a:ext>
            </a:extLst>
          </p:cNvPr>
          <p:cNvSpPr txBox="1"/>
          <p:nvPr/>
        </p:nvSpPr>
        <p:spPr>
          <a:xfrm>
            <a:off x="6339439" y="3573015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▶ 영상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4A14-31D9-45E0-8515-41790E3E315F}"/>
              </a:ext>
            </a:extLst>
          </p:cNvPr>
          <p:cNvSpPr txBox="1"/>
          <p:nvPr/>
        </p:nvSpPr>
        <p:spPr>
          <a:xfrm>
            <a:off x="6348404" y="4148573"/>
            <a:ext cx="275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▶ 얼굴 인식을 위해 식별할 얼굴의   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 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이미지를 미리 로드하고 인코딩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B851C-AEE8-4C12-99DB-8B9F198CB7AF}"/>
              </a:ext>
            </a:extLst>
          </p:cNvPr>
          <p:cNvSpPr txBox="1"/>
          <p:nvPr/>
        </p:nvSpPr>
        <p:spPr>
          <a:xfrm>
            <a:off x="6348404" y="560878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▶ 영상에서 하나의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frame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을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읽어옴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8C089-4219-4314-B7BD-2C3FEF05BDDD}"/>
              </a:ext>
            </a:extLst>
          </p:cNvPr>
          <p:cNvSpPr txBox="1"/>
          <p:nvPr/>
        </p:nvSpPr>
        <p:spPr>
          <a:xfrm>
            <a:off x="6335076" y="5787836"/>
            <a:ext cx="2874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▶ 읽어온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frame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을 인수로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track</a:t>
            </a:r>
            <a:r>
              <a:rPr lang="ko-KR" altLang="en-US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함수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call</a:t>
            </a:r>
            <a:endParaRPr lang="ko-KR" altLang="en-US" sz="1200" dirty="0">
              <a:latin typeface="Arial" panose="020B0604020202020204" pitchFamily="34" charset="0"/>
              <a:ea typeface="가는둥근제목체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6AA95-2A04-458A-9E16-41A46C2DDB10}"/>
              </a:ext>
            </a:extLst>
          </p:cNvPr>
          <p:cNvSpPr txBox="1"/>
          <p:nvPr/>
        </p:nvSpPr>
        <p:spPr>
          <a:xfrm>
            <a:off x="6339439" y="4917599"/>
            <a:ext cx="283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▶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frame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에서 탐지된 얼굴의 위치 좌표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</a:t>
            </a:r>
          </a:p>
          <a:p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인코딩 값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이름을 저장하기 위한 변수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9737104-2B0D-4371-883E-BB51FF40CAF5}"/>
              </a:ext>
            </a:extLst>
          </p:cNvPr>
          <p:cNvSpPr/>
          <p:nvPr/>
        </p:nvSpPr>
        <p:spPr>
          <a:xfrm>
            <a:off x="3933808" y="3636448"/>
            <a:ext cx="2405631" cy="173552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2428818-30F2-4A26-BAA0-2609B6640F4B}"/>
              </a:ext>
            </a:extLst>
          </p:cNvPr>
          <p:cNvSpPr/>
          <p:nvPr/>
        </p:nvSpPr>
        <p:spPr>
          <a:xfrm>
            <a:off x="5421948" y="4223290"/>
            <a:ext cx="917491" cy="173552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9D027C2-1207-47D6-97E2-87A37AC6C0E5}"/>
              </a:ext>
            </a:extLst>
          </p:cNvPr>
          <p:cNvSpPr/>
          <p:nvPr/>
        </p:nvSpPr>
        <p:spPr>
          <a:xfrm>
            <a:off x="2640831" y="4991072"/>
            <a:ext cx="3698608" cy="173552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E8491BB-4E60-4818-A340-C4F401C8F0A6}"/>
              </a:ext>
            </a:extLst>
          </p:cNvPr>
          <p:cNvSpPr/>
          <p:nvPr/>
        </p:nvSpPr>
        <p:spPr>
          <a:xfrm>
            <a:off x="4279493" y="5702818"/>
            <a:ext cx="2068911" cy="140482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287BD7B-005C-4511-8802-53372F9152AB}"/>
              </a:ext>
            </a:extLst>
          </p:cNvPr>
          <p:cNvSpPr/>
          <p:nvPr/>
        </p:nvSpPr>
        <p:spPr>
          <a:xfrm>
            <a:off x="3942774" y="5865688"/>
            <a:ext cx="2405630" cy="140482"/>
          </a:xfrm>
          <a:prstGeom prst="right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52232E-B7EF-42B9-A52F-6221DFC36C4B}"/>
              </a:ext>
            </a:extLst>
          </p:cNvPr>
          <p:cNvSpPr/>
          <p:nvPr/>
        </p:nvSpPr>
        <p:spPr>
          <a:xfrm>
            <a:off x="1447800" y="5843300"/>
            <a:ext cx="1905000" cy="173552"/>
          </a:xfrm>
          <a:prstGeom prst="roundRect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2831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 DRONE (6/10)</a:t>
            </a:r>
            <a:endParaRPr lang="en-US" altLang="ko-KR" sz="2400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82EA350-E1FD-4EAF-AB2E-78511A67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3" y="1461247"/>
            <a:ext cx="6553201" cy="4495800"/>
          </a:xfrm>
        </p:spPr>
        <p:txBody>
          <a:bodyPr/>
          <a:lstStyle/>
          <a:p>
            <a:r>
              <a:rPr lang="ko-KR" altLang="en-US" dirty="0"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ea typeface="가는둥근제목체" panose="02030600000101010101" pitchFamily="18" charset="-127"/>
              </a:rPr>
              <a:t>의 </a:t>
            </a:r>
            <a:r>
              <a:rPr lang="en-US" altLang="ko-KR" dirty="0">
                <a:ea typeface="가는둥근제목체" panose="02030600000101010101" pitchFamily="18" charset="-127"/>
              </a:rPr>
              <a:t>track </a:t>
            </a:r>
            <a:r>
              <a:rPr lang="ko-KR" altLang="en-US" dirty="0">
                <a:ea typeface="가는둥근제목체" panose="02030600000101010101" pitchFamily="18" charset="-127"/>
              </a:rPr>
              <a:t>함수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track(</a:t>
            </a:r>
            <a:r>
              <a:rPr lang="en-US" altLang="ko-KR" dirty="0" err="1">
                <a:ea typeface="가는둥근제목체" panose="02030600000101010101" pitchFamily="18" charset="-127"/>
              </a:rPr>
              <a:t>frame,process_this_frame</a:t>
            </a:r>
            <a:r>
              <a:rPr lang="en-US" altLang="ko-KR" dirty="0">
                <a:ea typeface="가는둥근제목체" panose="02030600000101010101" pitchFamily="18" charset="-127"/>
              </a:rPr>
              <a:t>)</a:t>
            </a: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1.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face_recognition</a:t>
            </a:r>
            <a:r>
              <a:rPr lang="ko-KR" altLang="en-US" dirty="0">
                <a:ea typeface="가는둥근제목체" panose="02030600000101010101" pitchFamily="18" charset="-127"/>
              </a:rPr>
              <a:t>의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face_locations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함수를 이용하여 얼굴을 탐지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검출된 얼굴의 위치 좌표 </a:t>
            </a:r>
            <a:r>
              <a:rPr lang="en-US" altLang="ko-KR" dirty="0">
                <a:ea typeface="가는둥근제목체" panose="02030600000101010101" pitchFamily="18" charset="-127"/>
              </a:rPr>
              <a:t>(</a:t>
            </a:r>
            <a:r>
              <a:rPr lang="en-US" altLang="ko-KR" dirty="0" err="1">
                <a:ea typeface="가는둥근제목체" panose="02030600000101010101" pitchFamily="18" charset="-127"/>
              </a:rPr>
              <a:t>top,right,bottom,left</a:t>
            </a:r>
            <a:r>
              <a:rPr lang="en-US" altLang="ko-KR" dirty="0">
                <a:ea typeface="가는둥근제목체" panose="02030600000101010101" pitchFamily="18" charset="-127"/>
              </a:rPr>
              <a:t>)</a:t>
            </a:r>
            <a:r>
              <a:rPr lang="ko-KR" altLang="en-US" dirty="0">
                <a:ea typeface="가는둥근제목체" panose="02030600000101010101" pitchFamily="18" charset="-127"/>
              </a:rPr>
              <a:t>의 형태로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face_locations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변수에 저장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 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2.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face_encodings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함수를 이용하여 얼굴의 위치를 통해 인코딩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인코딩한 결과를 </a:t>
            </a:r>
            <a:r>
              <a:rPr lang="en-US" altLang="ko-KR" dirty="0" err="1">
                <a:ea typeface="가는둥근제목체" panose="02030600000101010101" pitchFamily="18" charset="-127"/>
              </a:rPr>
              <a:t>face_encodings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변수에 저장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 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3. </a:t>
            </a:r>
            <a:r>
              <a:rPr lang="en-US" altLang="ko-KR" dirty="0" err="1">
                <a:ea typeface="가는둥근제목체" panose="02030600000101010101" pitchFamily="18" charset="-127"/>
              </a:rPr>
              <a:t>compare_faces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함수를 통해 미리 저장한 이미지와 검출된 얼굴 간의 얼굴 인식 진행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얼굴 인식 결과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위치좌표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해당 이름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)</a:t>
            </a:r>
            <a:r>
              <a:rPr lang="ko-KR" altLang="en-US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를 </a:t>
            </a:r>
            <a:r>
              <a:rPr lang="en-US" altLang="ko-KR" dirty="0">
                <a:ea typeface="가는둥근제목체" panose="02030600000101010101" pitchFamily="18" charset="-127"/>
              </a:rPr>
              <a:t>matches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변수에 저장</a:t>
            </a:r>
            <a:r>
              <a:rPr lang="en-US" altLang="ko-KR" dirty="0">
                <a:latin typeface="Batang" panose="02030600000101010101" pitchFamily="18" charset="-127"/>
                <a:ea typeface="가는둥근제목체" panose="02030600000101010101" pitchFamily="18" charset="-127"/>
              </a:rPr>
              <a:t> 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>
                <a:ea typeface="가는둥근제목체" panose="02030600000101010101" pitchFamily="18" charset="-127"/>
              </a:rPr>
              <a:t>4. </a:t>
            </a:r>
            <a:r>
              <a:rPr lang="ko-KR" altLang="en-US" dirty="0">
                <a:ea typeface="가는둥근제목체" panose="02030600000101010101" pitchFamily="18" charset="-127"/>
              </a:rPr>
              <a:t>검출된 얼굴의 이름 값에 따라 </a:t>
            </a:r>
            <a:r>
              <a:rPr lang="en-US" altLang="ko-KR" dirty="0">
                <a:ea typeface="가는둥근제목체" panose="02030600000101010101" pitchFamily="18" charset="-127"/>
              </a:rPr>
              <a:t>center </a:t>
            </a:r>
            <a:r>
              <a:rPr lang="ko-KR" altLang="en-US" dirty="0">
                <a:ea typeface="가는둥근제목체" panose="02030600000101010101" pitchFamily="18" charset="-127"/>
              </a:rPr>
              <a:t>값 계산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>
                <a:ea typeface="가는둥근제목체" panose="02030600000101010101" pitchFamily="18" charset="-127"/>
              </a:rPr>
              <a:t>4-(1) </a:t>
            </a:r>
            <a:r>
              <a:rPr lang="ko-KR" altLang="en-US" dirty="0">
                <a:ea typeface="가는둥근제목체" panose="02030600000101010101" pitchFamily="18" charset="-127"/>
              </a:rPr>
              <a:t>식별된 얼굴의 이름이 </a:t>
            </a:r>
            <a:r>
              <a:rPr lang="en-US" altLang="ko-KR" dirty="0">
                <a:ea typeface="가는둥근제목체" panose="02030600000101010101" pitchFamily="18" charset="-127"/>
              </a:rPr>
              <a:t>“me”</a:t>
            </a:r>
            <a:r>
              <a:rPr lang="ko-KR" altLang="en-US" dirty="0">
                <a:ea typeface="가는둥근제목체" panose="02030600000101010101" pitchFamily="18" charset="-127"/>
              </a:rPr>
              <a:t>일 때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4"/>
            <a:r>
              <a:rPr lang="ko-KR" altLang="en-US" dirty="0">
                <a:ea typeface="가는둥근제목체" panose="02030600000101010101" pitchFamily="18" charset="-127"/>
              </a:rPr>
              <a:t> 해당 얼굴의 중앙값</a:t>
            </a:r>
            <a:r>
              <a:rPr lang="en-US" altLang="ko-KR" dirty="0">
                <a:ea typeface="가는둥근제목체" panose="02030600000101010101" pitchFamily="18" charset="-127"/>
              </a:rPr>
              <a:t>(centroid)</a:t>
            </a:r>
            <a:r>
              <a:rPr lang="ko-KR" altLang="en-US" dirty="0">
                <a:ea typeface="가는둥근제목체" panose="02030600000101010101" pitchFamily="18" charset="-127"/>
              </a:rPr>
              <a:t>를 계산하여 </a:t>
            </a:r>
            <a:r>
              <a:rPr lang="en-US" altLang="ko-KR" dirty="0">
                <a:ea typeface="가는둥근제목체" panose="02030600000101010101" pitchFamily="18" charset="-127"/>
              </a:rPr>
              <a:t>center</a:t>
            </a:r>
            <a:r>
              <a:rPr lang="ko-KR" altLang="en-US" dirty="0">
                <a:ea typeface="가는둥근제목체" panose="02030600000101010101" pitchFamily="18" charset="-127"/>
              </a:rPr>
              <a:t>값에 저장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4"/>
            <a:r>
              <a:rPr lang="en-US" altLang="ko-KR" dirty="0">
                <a:ea typeface="가는둥근제목체" panose="02030600000101010101" pitchFamily="18" charset="-127"/>
              </a:rPr>
              <a:t>center</a:t>
            </a:r>
            <a:r>
              <a:rPr lang="ko-KR" altLang="en-US" dirty="0">
                <a:ea typeface="가는둥근제목체" panose="02030600000101010101" pitchFamily="18" charset="-127"/>
              </a:rPr>
              <a:t>값을 </a:t>
            </a:r>
            <a:r>
              <a:rPr lang="ko-KR" altLang="en-US" dirty="0" err="1">
                <a:ea typeface="가는둥근제목체" panose="02030600000101010101" pitchFamily="18" charset="-127"/>
              </a:rPr>
              <a:t>리턴값으로</a:t>
            </a:r>
            <a:r>
              <a:rPr lang="ko-KR" altLang="en-US" dirty="0">
                <a:ea typeface="가는둥근제목체" panose="02030600000101010101" pitchFamily="18" charset="-127"/>
              </a:rPr>
              <a:t> 반환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>
                <a:ea typeface="가는둥근제목체" panose="02030600000101010101" pitchFamily="18" charset="-127"/>
              </a:rPr>
              <a:t>4-(2) </a:t>
            </a:r>
            <a:r>
              <a:rPr lang="ko-KR" altLang="en-US" dirty="0">
                <a:ea typeface="가는둥근제목체" panose="02030600000101010101" pitchFamily="18" charset="-127"/>
              </a:rPr>
              <a:t>식별된 얼굴의 이름이 </a:t>
            </a:r>
            <a:r>
              <a:rPr lang="en-US" altLang="ko-KR" dirty="0">
                <a:ea typeface="가는둥근제목체" panose="02030600000101010101" pitchFamily="18" charset="-127"/>
              </a:rPr>
              <a:t>“me”</a:t>
            </a:r>
            <a:r>
              <a:rPr lang="ko-KR" altLang="en-US" dirty="0">
                <a:ea typeface="가는둥근제목체" panose="02030600000101010101" pitchFamily="18" charset="-127"/>
              </a:rPr>
              <a:t>가</a:t>
            </a:r>
            <a:r>
              <a:rPr lang="en-US" altLang="ko-KR" dirty="0"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ea typeface="가는둥근제목체" panose="02030600000101010101" pitchFamily="18" charset="-127"/>
              </a:rPr>
              <a:t>아닐 때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4"/>
            <a:r>
              <a:rPr lang="en-US" altLang="ko-KR" dirty="0">
                <a:ea typeface="가는둥근제목체" panose="02030600000101010101" pitchFamily="18" charset="-127"/>
              </a:rPr>
              <a:t>(-1,-1,-1)</a:t>
            </a:r>
            <a:r>
              <a:rPr lang="ko-KR" altLang="en-US" dirty="0">
                <a:ea typeface="가는둥근제목체" panose="02030600000101010101" pitchFamily="18" charset="-127"/>
              </a:rPr>
              <a:t>을</a:t>
            </a:r>
            <a:r>
              <a:rPr lang="en-US" altLang="ko-KR" dirty="0">
                <a:ea typeface="가는둥근제목체" panose="02030600000101010101" pitchFamily="18" charset="-127"/>
              </a:rPr>
              <a:t> center</a:t>
            </a:r>
            <a:r>
              <a:rPr lang="ko-KR" altLang="en-US" dirty="0">
                <a:ea typeface="가는둥근제목체" panose="02030600000101010101" pitchFamily="18" charset="-127"/>
              </a:rPr>
              <a:t>값으로 저장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4"/>
            <a:r>
              <a:rPr lang="en-US" altLang="ko-KR" dirty="0">
                <a:ea typeface="가는둥근제목체" panose="02030600000101010101" pitchFamily="18" charset="-127"/>
              </a:rPr>
              <a:t>None</a:t>
            </a:r>
            <a:r>
              <a:rPr lang="ko-KR" altLang="en-US" dirty="0">
                <a:ea typeface="가는둥근제목체" panose="02030600000101010101" pitchFamily="18" charset="-127"/>
              </a:rPr>
              <a:t>을 </a:t>
            </a:r>
            <a:r>
              <a:rPr lang="ko-KR" altLang="en-US" dirty="0" err="1">
                <a:ea typeface="가는둥근제목체" panose="02030600000101010101" pitchFamily="18" charset="-127"/>
              </a:rPr>
              <a:t>리턴값으로</a:t>
            </a:r>
            <a:r>
              <a:rPr lang="ko-KR" altLang="en-US" dirty="0">
                <a:ea typeface="가는둥근제목체" panose="02030600000101010101" pitchFamily="18" charset="-127"/>
              </a:rPr>
              <a:t> 반환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320DF9-E33C-4D40-960B-C55271DEFE5A}"/>
              </a:ext>
            </a:extLst>
          </p:cNvPr>
          <p:cNvGrpSpPr/>
          <p:nvPr/>
        </p:nvGrpSpPr>
        <p:grpSpPr>
          <a:xfrm>
            <a:off x="6400799" y="1447800"/>
            <a:ext cx="2743201" cy="5055334"/>
            <a:chOff x="6019800" y="1447800"/>
            <a:chExt cx="2743201" cy="50553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04B9C4-2927-496F-AD12-EB59DE665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392"/>
            <a:stretch/>
          </p:blipFill>
          <p:spPr>
            <a:xfrm>
              <a:off x="6069430" y="1447800"/>
              <a:ext cx="2693571" cy="505533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53420-B403-4D5D-8551-E8657DD51025}"/>
                </a:ext>
              </a:extLst>
            </p:cNvPr>
            <p:cNvSpPr txBox="1"/>
            <p:nvPr/>
          </p:nvSpPr>
          <p:spPr>
            <a:xfrm>
              <a:off x="6248400" y="14478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</a:t>
              </a:r>
              <a:endParaRPr lang="ko-KR" altLang="en-US" sz="1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8D713D-CC18-4A57-8FC3-09AED7656FA5}"/>
                </a:ext>
              </a:extLst>
            </p:cNvPr>
            <p:cNvSpPr txBox="1"/>
            <p:nvPr/>
          </p:nvSpPr>
          <p:spPr>
            <a:xfrm>
              <a:off x="6248400" y="22098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</a:t>
              </a:r>
              <a:endParaRPr lang="ko-KR" alt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8F0BDB-8457-4672-918F-2AC4D336CFF5}"/>
                </a:ext>
              </a:extLst>
            </p:cNvPr>
            <p:cNvSpPr txBox="1"/>
            <p:nvPr/>
          </p:nvSpPr>
          <p:spPr>
            <a:xfrm>
              <a:off x="6248400" y="3121223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</a:t>
              </a:r>
              <a:endParaRPr lang="ko-KR" altLang="en-US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03BD0B-2365-4565-9279-77D5B26AAF46}"/>
                </a:ext>
              </a:extLst>
            </p:cNvPr>
            <p:cNvSpPr txBox="1"/>
            <p:nvPr/>
          </p:nvSpPr>
          <p:spPr>
            <a:xfrm>
              <a:off x="6248400" y="422463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92D384-090F-4D08-973B-498107A20671}"/>
                </a:ext>
              </a:extLst>
            </p:cNvPr>
            <p:cNvSpPr txBox="1"/>
            <p:nvPr/>
          </p:nvSpPr>
          <p:spPr>
            <a:xfrm>
              <a:off x="8001000" y="3975467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4-(1)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F7C266-166B-4161-AEA6-486C597821F6}"/>
                </a:ext>
              </a:extLst>
            </p:cNvPr>
            <p:cNvSpPr txBox="1"/>
            <p:nvPr/>
          </p:nvSpPr>
          <p:spPr>
            <a:xfrm>
              <a:off x="6019800" y="52563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4-(2)</a:t>
              </a:r>
              <a:endParaRPr lang="ko-KR" altLang="en-US" sz="1400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8E45B6-7EE6-4143-8B06-0669D162788C}"/>
              </a:ext>
            </a:extLst>
          </p:cNvPr>
          <p:cNvSpPr txBox="1"/>
          <p:nvPr/>
        </p:nvSpPr>
        <p:spPr>
          <a:xfrm>
            <a:off x="7239000" y="63246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track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함수의 구성도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]</a:t>
            </a:r>
            <a:endParaRPr lang="ko-KR" altLang="en-US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40758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DRONE (7/10)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face_rec.py </a:t>
            </a:r>
            <a:r>
              <a:rPr lang="ko-KR" altLang="en-US" dirty="0">
                <a:ea typeface="가는둥근제목체" panose="02030600000101010101" pitchFamily="18" charset="-127"/>
              </a:rPr>
              <a:t>코드를 영상 파일</a:t>
            </a:r>
            <a:r>
              <a:rPr lang="en-US" altLang="ko-KR" dirty="0">
                <a:ea typeface="가는둥근제목체" panose="02030600000101010101" pitchFamily="18" charset="-127"/>
              </a:rPr>
              <a:t>(jyvideo2.mp4)</a:t>
            </a:r>
            <a:r>
              <a:rPr lang="ko-KR" altLang="en-US" dirty="0">
                <a:ea typeface="가는둥근제목체" panose="02030600000101010101" pitchFamily="18" charset="-127"/>
              </a:rPr>
              <a:t>에서 테스트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두 명의 얼굴이 영상 속에서 존재할 때 얼굴 인식 후 인식된 얼굴의 중앙값 좌표를 리턴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미리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jayoung.jpg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 인코딩하여 </a:t>
            </a:r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jayoung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을 인식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jayoung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이외의 얼굴은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unknown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으로 인식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영상 속 인물들 중에서 </a:t>
            </a:r>
            <a:r>
              <a:rPr lang="en-US" altLang="ko-KR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jayoung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을 인식한 후 인식된 얼굴의 중앙값을 리턴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4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캡쳐화면에서는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얼굴 인식 후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추적얼굴의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중앙값을 화면에 출력하여 확인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30940-5AC2-46A1-9232-E6DF3011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400"/>
            <a:ext cx="7239000" cy="2995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834CD-B4C8-4226-A6FD-037343DA83FB}"/>
              </a:ext>
            </a:extLst>
          </p:cNvPr>
          <p:cNvSpPr txBox="1"/>
          <p:nvPr/>
        </p:nvSpPr>
        <p:spPr>
          <a:xfrm>
            <a:off x="30480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영상을 이용한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face_rec.py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코드 테스트 화면 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]</a:t>
            </a:r>
            <a:endParaRPr lang="ko-KR" altLang="en-US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4FC1AB-5245-438A-B057-55399E0495E5}"/>
              </a:ext>
            </a:extLst>
          </p:cNvPr>
          <p:cNvSpPr/>
          <p:nvPr/>
        </p:nvSpPr>
        <p:spPr>
          <a:xfrm>
            <a:off x="990600" y="3886200"/>
            <a:ext cx="2667000" cy="228600"/>
          </a:xfrm>
          <a:prstGeom prst="roundRect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3125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DRONE (8/10)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>
                <a:ea typeface="가는둥근제목체" panose="02030600000101010101" pitchFamily="18" charset="-127"/>
              </a:rPr>
              <a:t>face_rec.py </a:t>
            </a:r>
            <a:r>
              <a:rPr lang="ko-KR" altLang="en-US" dirty="0">
                <a:ea typeface="가는둥근제목체" panose="02030600000101010101" pitchFamily="18" charset="-127"/>
              </a:rPr>
              <a:t>코드를 영상 파일</a:t>
            </a:r>
            <a:r>
              <a:rPr lang="en-US" altLang="ko-KR" dirty="0">
                <a:ea typeface="가는둥근제목체" panose="02030600000101010101" pitchFamily="18" charset="-127"/>
              </a:rPr>
              <a:t>(jyvideo7.mp4)</a:t>
            </a:r>
            <a:r>
              <a:rPr lang="ko-KR" altLang="en-US" dirty="0">
                <a:ea typeface="가는둥근제목체" panose="02030600000101010101" pitchFamily="18" charset="-127"/>
              </a:rPr>
              <a:t>에서 테스트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인식 결과를 통해 영상 위에 인식된 얼굴을 박스로 표시하며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해당 이름을 함께 보여줌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인식된 얼굴의 위치 좌표와 중앙값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(centroid)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 계산하여 화면에 출력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 때의 중앙값은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얼굴을 추적하기 위한 </a:t>
            </a:r>
            <a:r>
              <a:rPr lang="ko-KR" altLang="en-US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기준값으로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사용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34CD-B4C8-4226-A6FD-037343DA83FB}"/>
              </a:ext>
            </a:extLst>
          </p:cNvPr>
          <p:cNvSpPr txBox="1"/>
          <p:nvPr/>
        </p:nvSpPr>
        <p:spPr>
          <a:xfrm>
            <a:off x="30480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영상을 이용한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face_rec.py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코드 테스트 화면 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]</a:t>
            </a:r>
            <a:endParaRPr lang="ko-KR" altLang="en-US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EA54E-A804-4B7E-8D64-8DA0847E0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"/>
          <a:stretch/>
        </p:blipFill>
        <p:spPr>
          <a:xfrm>
            <a:off x="2668437" y="3048000"/>
            <a:ext cx="3808563" cy="31089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47AFC9-3E88-4E05-ADB7-AFB6E873D934}"/>
              </a:ext>
            </a:extLst>
          </p:cNvPr>
          <p:cNvSpPr/>
          <p:nvPr/>
        </p:nvSpPr>
        <p:spPr>
          <a:xfrm>
            <a:off x="2668436" y="5524500"/>
            <a:ext cx="912963" cy="38100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3AAE24-E422-4213-82CB-9A1A4D67B30E}"/>
              </a:ext>
            </a:extLst>
          </p:cNvPr>
          <p:cNvSpPr/>
          <p:nvPr/>
        </p:nvSpPr>
        <p:spPr>
          <a:xfrm rot="10800000">
            <a:off x="2057400" y="5638800"/>
            <a:ext cx="457200" cy="152400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A6C4E-27FF-4DBB-B3F6-2B22809C3B04}"/>
              </a:ext>
            </a:extLst>
          </p:cNvPr>
          <p:cNvSpPr txBox="1"/>
          <p:nvPr/>
        </p:nvSpPr>
        <p:spPr>
          <a:xfrm>
            <a:off x="381000" y="5283368"/>
            <a:ext cx="167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1.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총 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개의 얼굴 탐지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-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각각의 검출된 얼굴을 인코딩하여 </a:t>
            </a:r>
            <a:r>
              <a:rPr lang="en-US" altLang="ko-KR" sz="1200" dirty="0" err="1">
                <a:latin typeface="AG Foreigner-Roman" panose="020B7200000000000000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face_encoding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 저장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endParaRPr lang="ko-KR" altLang="en-US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6AB8339-2574-44F3-B0EC-2F54FD217864}"/>
              </a:ext>
            </a:extLst>
          </p:cNvPr>
          <p:cNvSpPr/>
          <p:nvPr/>
        </p:nvSpPr>
        <p:spPr>
          <a:xfrm>
            <a:off x="6630838" y="3886200"/>
            <a:ext cx="457200" cy="152400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30C0EF-AB71-4CE7-8151-462279A17DD4}"/>
              </a:ext>
            </a:extLst>
          </p:cNvPr>
          <p:cNvSpPr/>
          <p:nvPr/>
        </p:nvSpPr>
        <p:spPr>
          <a:xfrm>
            <a:off x="2668436" y="3325906"/>
            <a:ext cx="3656164" cy="195746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9836A-FD7C-45CF-8C60-6421AC24D600}"/>
              </a:ext>
            </a:extLst>
          </p:cNvPr>
          <p:cNvSpPr txBox="1"/>
          <p:nvPr/>
        </p:nvSpPr>
        <p:spPr>
          <a:xfrm>
            <a:off x="7062580" y="3515380"/>
            <a:ext cx="18528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2.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얼굴 인식 실행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-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미리 저장한 이미지의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인코딩값과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검출된 얼굴의 인코딩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face_encoding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값을 비교하여 얼굴 인식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4D8D9A-D4CC-47CA-999B-36C7050F8E05}"/>
              </a:ext>
            </a:extLst>
          </p:cNvPr>
          <p:cNvSpPr/>
          <p:nvPr/>
        </p:nvSpPr>
        <p:spPr>
          <a:xfrm>
            <a:off x="2668436" y="5916706"/>
            <a:ext cx="2436964" cy="22992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4D65B5A-E189-49BE-8077-2121BFF2CEE3}"/>
              </a:ext>
            </a:extLst>
          </p:cNvPr>
          <p:cNvSpPr/>
          <p:nvPr/>
        </p:nvSpPr>
        <p:spPr>
          <a:xfrm>
            <a:off x="6630838" y="5928575"/>
            <a:ext cx="457200" cy="152400"/>
          </a:xfrm>
          <a:prstGeom prst="right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DBA86-5E9D-4E13-BFB8-821CDB6C0554}"/>
              </a:ext>
            </a:extLst>
          </p:cNvPr>
          <p:cNvSpPr txBox="1"/>
          <p:nvPr/>
        </p:nvSpPr>
        <p:spPr>
          <a:xfrm>
            <a:off x="7081946" y="5393486"/>
            <a:ext cx="18528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3.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리턴값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반환</a:t>
            </a:r>
            <a:endParaRPr lang="en-US" altLang="ko-KR" sz="12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- “</a:t>
            </a:r>
            <a:r>
              <a:rPr lang="en-US" altLang="ko-KR" sz="1200" dirty="0" err="1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jayoung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”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으로 인식된 얼굴의 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centroid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좌표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en-US" altLang="ko-KR" sz="1200" dirty="0">
                <a:latin typeface="Arial" panose="020B0604020202020204" pitchFamily="34" charset="0"/>
                <a:ea typeface="가는둥근제목체" panose="02030600000101010101" pitchFamily="18" charset="-127"/>
                <a:cs typeface="Arial" panose="020B0604020202020204" pitchFamily="34" charset="0"/>
              </a:rPr>
              <a:t>center</a:t>
            </a:r>
            <a:r>
              <a:rPr lang="en-US" altLang="ko-KR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를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리턴하여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1200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드론이</a:t>
            </a:r>
            <a:r>
              <a:rPr lang="ko-KR" altLang="en-US" sz="1200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추적하도록</a:t>
            </a:r>
          </a:p>
        </p:txBody>
      </p:sp>
    </p:spTree>
    <p:extLst>
      <p:ext uri="{BB962C8B-B14F-4D97-AF65-F5344CB8AC3E}">
        <p14:creationId xmlns:p14="http://schemas.microsoft.com/office/powerpoint/2010/main" val="165116572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6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NETWORK</a:t>
            </a:r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 </a:t>
            </a:r>
            <a:r>
              <a:rPr lang="en-US" altLang="ko-KR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Arial" charset="0"/>
              </a:rPr>
              <a:t>DRONE (9/10)</a:t>
            </a:r>
            <a:endParaRPr lang="en-US" altLang="ko-KR" i="0" dirty="0">
              <a:latin typeface="가는둥근제목체" panose="02030600000101010101" pitchFamily="18" charset="-127"/>
              <a:ea typeface="가는둥근제목체" panose="02030600000101010101" pitchFamily="18" charset="-127"/>
              <a:cs typeface="Arial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10354-6509-42C1-B599-3422DAB0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495800"/>
          </a:xfrm>
        </p:spPr>
        <p:txBody>
          <a:bodyPr/>
          <a:lstStyle/>
          <a:p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현재 진행사항</a:t>
            </a:r>
            <a:endParaRPr lang="en-US" altLang="ko-KR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 err="1">
                <a:ea typeface="가는둥근제목체" panose="02030600000101010101" pitchFamily="18" charset="-127"/>
              </a:rPr>
              <a:t>ARDroneAutoPylot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 err="1">
                <a:ea typeface="가는둥근제목체" panose="02030600000101010101" pitchFamily="18" charset="-127"/>
              </a:rPr>
              <a:t>github</a:t>
            </a:r>
            <a:r>
              <a:rPr lang="en-US" altLang="ko-KR" dirty="0">
                <a:ea typeface="가는둥근제목체" panose="02030600000101010101" pitchFamily="18" charset="-127"/>
              </a:rPr>
              <a:t> : </a:t>
            </a:r>
            <a:r>
              <a:rPr lang="en-US" altLang="ko-KR" dirty="0">
                <a:ea typeface="가는둥근제목체" panose="02030600000101010101" pitchFamily="18" charset="-127"/>
                <a:hlinkClick r:id="rId3"/>
              </a:rPr>
              <a:t>https://github.com/simondlevy/ARDroneAutoPylot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 err="1">
                <a:ea typeface="가는둥근제목체" panose="02030600000101010101" pitchFamily="18" charset="-127"/>
              </a:rPr>
              <a:t>드론의</a:t>
            </a:r>
            <a:r>
              <a:rPr lang="en-US" altLang="ko-KR" dirty="0">
                <a:ea typeface="가는둥근제목체" panose="02030600000101010101" pitchFamily="18" charset="-127"/>
              </a:rPr>
              <a:t> PID</a:t>
            </a:r>
            <a:r>
              <a:rPr lang="ko-KR" altLang="en-US" dirty="0">
                <a:ea typeface="가는둥근제목체" panose="02030600000101010101" pitchFamily="18" charset="-127"/>
              </a:rPr>
              <a:t>와 속도 등을 코드를 통해 변경하여 </a:t>
            </a:r>
            <a:r>
              <a:rPr lang="ko-KR" altLang="en-US" dirty="0" err="1">
                <a:ea typeface="가는둥근제목체" panose="02030600000101010101" pitchFamily="18" charset="-127"/>
              </a:rPr>
              <a:t>드론의</a:t>
            </a:r>
            <a:r>
              <a:rPr lang="ko-KR" altLang="en-US" dirty="0">
                <a:ea typeface="가는둥근제목체" panose="02030600000101010101" pitchFamily="18" charset="-127"/>
              </a:rPr>
              <a:t> 주행을 조종할 수 있도록 구성한 프로젝트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1"/>
            <a:r>
              <a:rPr lang="en-US" altLang="ko-KR" dirty="0" err="1">
                <a:ea typeface="가는둥근제목체" panose="02030600000101010101" pitchFamily="18" charset="-127"/>
              </a:rPr>
              <a:t>ARDroneAutoPylot</a:t>
            </a:r>
            <a:r>
              <a:rPr lang="ko-KR" altLang="en-US" dirty="0">
                <a:ea typeface="가는둥근제목체" panose="02030600000101010101" pitchFamily="18" charset="-127"/>
              </a:rPr>
              <a:t>을 기반으로 한 </a:t>
            </a:r>
            <a:r>
              <a:rPr lang="en-US" altLang="ko-KR" dirty="0">
                <a:ea typeface="가는둥근제목체" panose="02030600000101010101" pitchFamily="18" charset="-127"/>
              </a:rPr>
              <a:t>autopylot_agent.py </a:t>
            </a:r>
            <a:r>
              <a:rPr lang="ko-KR" altLang="en-US" dirty="0">
                <a:ea typeface="가는둥근제목체" panose="02030600000101010101" pitchFamily="18" charset="-127"/>
              </a:rPr>
              <a:t>코드 수정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b="1" u="sng" dirty="0">
                <a:ea typeface="가는둥근제목체" panose="02030600000101010101" pitchFamily="18" charset="-127"/>
              </a:rPr>
              <a:t>centroid</a:t>
            </a:r>
            <a:r>
              <a:rPr lang="en-US" altLang="ko-KR" b="1" u="sng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b="1" u="sng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값을 영상의 중심에 위치하도록 </a:t>
            </a:r>
            <a:r>
              <a:rPr lang="ko-KR" altLang="en-US" b="1" u="sng" dirty="0" err="1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드론을</a:t>
            </a:r>
            <a:r>
              <a:rPr lang="ko-KR" altLang="en-US" b="1" u="sng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비행시키는 코드</a:t>
            </a:r>
            <a:endParaRPr lang="en-US" altLang="ko-KR" b="1" u="sng" dirty="0">
              <a:ea typeface="가는둥근제목체" panose="02030600000101010101" pitchFamily="18" charset="-127"/>
            </a:endParaRPr>
          </a:p>
          <a:p>
            <a:pPr lvl="2"/>
            <a:r>
              <a:rPr lang="en-US" altLang="ko-KR" dirty="0" err="1">
                <a:ea typeface="가는둥근제목체" panose="02030600000101010101" pitchFamily="18" charset="-127"/>
              </a:rPr>
              <a:t>github</a:t>
            </a:r>
            <a:r>
              <a:rPr lang="en-US" altLang="ko-KR" dirty="0">
                <a:ea typeface="가는둥근제목체" panose="02030600000101010101" pitchFamily="18" charset="-127"/>
              </a:rPr>
              <a:t> : </a:t>
            </a:r>
            <a:r>
              <a:rPr lang="en-US" altLang="ko-KR" dirty="0">
                <a:ea typeface="가는둥근제목체" panose="02030600000101010101" pitchFamily="18" charset="-127"/>
                <a:hlinkClick r:id="rId4"/>
              </a:rPr>
              <a:t>https://github.com/cranklin/ardrone-face-tracker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2"/>
            <a:r>
              <a:rPr lang="ko-KR" altLang="en-US" dirty="0">
                <a:ea typeface="가는둥근제목체" panose="02030600000101010101" pitchFamily="18" charset="-127"/>
              </a:rPr>
              <a:t>이 때의 </a:t>
            </a:r>
            <a:r>
              <a:rPr lang="en-US" altLang="ko-KR" dirty="0">
                <a:ea typeface="가는둥근제목체" panose="02030600000101010101" pitchFamily="18" charset="-127"/>
              </a:rPr>
              <a:t>centroid</a:t>
            </a:r>
            <a:r>
              <a:rPr lang="ko-KR" altLang="en-US" dirty="0">
                <a:ea typeface="가는둥근제목체" panose="02030600000101010101" pitchFamily="18" charset="-127"/>
              </a:rPr>
              <a:t>값에 </a:t>
            </a:r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ea typeface="가는둥근제목체" panose="02030600000101010101" pitchFamily="18" charset="-127"/>
              </a:rPr>
              <a:t>에서의 결과인 </a:t>
            </a:r>
            <a:r>
              <a:rPr lang="en-US" altLang="ko-KR" dirty="0">
                <a:ea typeface="가는둥근제목체" panose="02030600000101010101" pitchFamily="18" charset="-127"/>
              </a:rPr>
              <a:t>center </a:t>
            </a:r>
            <a:r>
              <a:rPr lang="ko-KR" altLang="en-US" dirty="0">
                <a:ea typeface="가는둥근제목체" panose="02030600000101010101" pitchFamily="18" charset="-127"/>
              </a:rPr>
              <a:t>값을 전달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>
                <a:ea typeface="가는둥근제목체" panose="02030600000101010101" pitchFamily="18" charset="-127"/>
              </a:rPr>
              <a:t>autopylot_agent.py</a:t>
            </a:r>
            <a:r>
              <a:rPr lang="ko-KR" altLang="en-US" dirty="0">
                <a:ea typeface="가는둥근제목체" panose="02030600000101010101" pitchFamily="18" charset="-127"/>
              </a:rPr>
              <a:t>에서 </a:t>
            </a:r>
            <a:r>
              <a:rPr lang="en-US" altLang="ko-KR" dirty="0">
                <a:ea typeface="가는둥근제목체" panose="02030600000101010101" pitchFamily="18" charset="-127"/>
              </a:rPr>
              <a:t>face_rec.py</a:t>
            </a:r>
            <a:r>
              <a:rPr lang="ko-KR" altLang="en-US" dirty="0">
                <a:ea typeface="가는둥근제목체" panose="02030600000101010101" pitchFamily="18" charset="-127"/>
              </a:rPr>
              <a:t>의</a:t>
            </a:r>
            <a:r>
              <a:rPr lang="en-US" altLang="ko-KR" dirty="0">
                <a:ea typeface="가는둥근제목체" panose="02030600000101010101" pitchFamily="18" charset="-127"/>
              </a:rPr>
              <a:t> center </a:t>
            </a:r>
            <a:r>
              <a:rPr lang="ko-KR" altLang="en-US" dirty="0">
                <a:ea typeface="가는둥근제목체" panose="02030600000101010101" pitchFamily="18" charset="-127"/>
              </a:rPr>
              <a:t>값을 전달 받도록 </a:t>
            </a:r>
            <a:r>
              <a:rPr lang="en-US" altLang="ko-KR" dirty="0">
                <a:ea typeface="가는둥근제목체" panose="02030600000101010101" pitchFamily="18" charset="-127"/>
              </a:rPr>
              <a:t>autopylot_agent.py </a:t>
            </a:r>
            <a:r>
              <a:rPr lang="ko-KR" altLang="en-US" dirty="0">
                <a:ea typeface="가는둥근제목체" panose="02030600000101010101" pitchFamily="18" charset="-127"/>
              </a:rPr>
              <a:t>코드 수정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ko-KR" altLang="en-US" dirty="0">
                <a:ea typeface="가는둥근제목체" panose="02030600000101010101" pitchFamily="18" charset="-127"/>
              </a:rPr>
              <a:t>수정된 </a:t>
            </a:r>
            <a:r>
              <a:rPr lang="en-US" altLang="ko-KR" dirty="0">
                <a:ea typeface="가는둥근제목체" panose="02030600000101010101" pitchFamily="18" charset="-127"/>
              </a:rPr>
              <a:t>autopilot_agent.py</a:t>
            </a:r>
            <a:r>
              <a:rPr lang="ko-KR" altLang="en-US" dirty="0">
                <a:ea typeface="가는둥근제목체" panose="02030600000101010101" pitchFamily="18" charset="-127"/>
              </a:rPr>
              <a:t>와 코드 </a:t>
            </a:r>
            <a:r>
              <a:rPr lang="en-US" altLang="ko-KR" dirty="0">
                <a:ea typeface="가는둥근제목체" panose="02030600000101010101" pitchFamily="18" charset="-127"/>
              </a:rPr>
              <a:t>face_rec3.py</a:t>
            </a:r>
            <a:r>
              <a:rPr lang="ko-KR" altLang="en-US" dirty="0">
                <a:ea typeface="가는둥근제목체" panose="02030600000101010101" pitchFamily="18" charset="-127"/>
              </a:rPr>
              <a:t>를 포함시켜 </a:t>
            </a:r>
            <a:r>
              <a:rPr lang="en-US" altLang="ko-KR" dirty="0">
                <a:ea typeface="가는둥근제목체" panose="02030600000101010101" pitchFamily="18" charset="-127"/>
              </a:rPr>
              <a:t>make </a:t>
            </a:r>
            <a:r>
              <a:rPr lang="ko-KR" altLang="en-US" dirty="0">
                <a:ea typeface="가는둥근제목체" panose="02030600000101010101" pitchFamily="18" charset="-127"/>
              </a:rPr>
              <a:t>명령어를 실행하면  실행 파일 </a:t>
            </a:r>
            <a:r>
              <a:rPr lang="en-US" altLang="ko-KR" dirty="0" err="1">
                <a:ea typeface="가는둥근제목체" panose="02030600000101010101" pitchFamily="18" charset="-127"/>
              </a:rPr>
              <a:t>ardrone_autopylot</a:t>
            </a:r>
            <a:r>
              <a:rPr lang="ko-KR" altLang="en-US" dirty="0">
                <a:ea typeface="가는둥근제목체" panose="02030600000101010101" pitchFamily="18" charset="-127"/>
              </a:rPr>
              <a:t>이 생성</a:t>
            </a:r>
            <a:endParaRPr lang="en-US" altLang="ko-KR" dirty="0">
              <a:ea typeface="가는둥근제목체" panose="02030600000101010101" pitchFamily="18" charset="-127"/>
            </a:endParaRPr>
          </a:p>
          <a:p>
            <a:pPr lvl="3"/>
            <a:r>
              <a:rPr lang="en-US" altLang="ko-KR" dirty="0">
                <a:ea typeface="가는둥근제목체" panose="02030600000101010101" pitchFamily="18" charset="-127"/>
              </a:rPr>
              <a:t>./</a:t>
            </a:r>
            <a:r>
              <a:rPr lang="en-US" altLang="ko-KR" dirty="0" err="1">
                <a:ea typeface="가는둥근제목체" panose="02030600000101010101" pitchFamily="18" charset="-127"/>
              </a:rPr>
              <a:t>ardrone_autopylot</a:t>
            </a:r>
            <a:r>
              <a:rPr lang="ko-KR" altLang="en-US" dirty="0">
                <a:ea typeface="가는둥근제목체" panose="02030600000101010101" pitchFamily="18" charset="-127"/>
              </a:rPr>
              <a:t>를 통해 얼굴 인식 추적 프로그램 실행</a:t>
            </a:r>
            <a:endParaRPr lang="en-US" altLang="ko-KR" dirty="0">
              <a:ea typeface="가는둥근제목체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645B11-5703-49F6-8FE4-0738CB5BF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46" b="41553"/>
          <a:stretch/>
        </p:blipFill>
        <p:spPr>
          <a:xfrm>
            <a:off x="1931335" y="4267200"/>
            <a:ext cx="667926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2287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nglish 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olid"/>
          <a:headEnd type="none"/>
          <a:tailEnd type="non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71307</TotalTime>
  <Words>1031</Words>
  <Application>Microsoft Office PowerPoint</Application>
  <PresentationFormat>화면 슬라이드 쇼(4:3)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 Black</vt:lpstr>
      <vt:lpstr>Wingdings 2</vt:lpstr>
      <vt:lpstr>AG Foreigner-Roman</vt:lpstr>
      <vt:lpstr>굴림</vt:lpstr>
      <vt:lpstr>Arial</vt:lpstr>
      <vt:lpstr>Batang</vt:lpstr>
      <vt:lpstr>Calibri</vt:lpstr>
      <vt:lpstr>Wingdings</vt:lpstr>
      <vt:lpstr>가는둥근제목체</vt:lpstr>
      <vt:lpstr>English Template_2</vt:lpstr>
      <vt:lpstr>NETWORK DRONE (1/10)</vt:lpstr>
      <vt:lpstr>NETWORK DRONE (2/10)</vt:lpstr>
      <vt:lpstr>NETWORK DRONE (3/10)</vt:lpstr>
      <vt:lpstr>NETWORK DRONE (4/10)</vt:lpstr>
      <vt:lpstr>NETWORK DRONE (5/10)</vt:lpstr>
      <vt:lpstr>NETWORK DRONE (6/10)</vt:lpstr>
      <vt:lpstr>NETWORK DRONE (7/10)</vt:lpstr>
      <vt:lpstr>NETWORK DRONE (8/10)</vt:lpstr>
      <vt:lpstr>NETWORK DRONE (9/10)</vt:lpstr>
      <vt:lpstr>NETWORK DRONE (10/10)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hewonty</dc:creator>
  <cp:lastModifiedBy>networking lab</cp:lastModifiedBy>
  <cp:revision>8480</cp:revision>
  <cp:lastPrinted>2015-03-17T07:24:25Z</cp:lastPrinted>
  <dcterms:created xsi:type="dcterms:W3CDTF">2007-03-31T04:31:57Z</dcterms:created>
  <dcterms:modified xsi:type="dcterms:W3CDTF">2018-12-04T12:27:25Z</dcterms:modified>
</cp:coreProperties>
</file>