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D800-B3A6-4ABF-8478-CB8C326AA6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6494-AA73-408B-A26F-5E2B8AF4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clipart.com/cooked-turkey-clipart_27825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lipartmax.com/max/m2i8K9K9d3m2N4H7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ortheastern.edu/2018/05/25/how-to-explain-to-scientists-how-to-explain-scienc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orbes.com/sites/marshallshepherd/2016/11/22/9-tips-for-communicating-science-to-people-who-are-not-scientists/#289814bc66ae" TargetMode="External"/><Relationship Id="rId5" Type="http://schemas.openxmlformats.org/officeDocument/2006/relationships/hyperlink" Target="https://www.mprnews.org/story/2018/10/17/three-minute-science-challenges-university-of-minnesota-students-to-reach-public" TargetMode="External"/><Relationship Id="rId4" Type="http://schemas.openxmlformats.org/officeDocument/2006/relationships/hyperlink" Target="https://blogs.scientificamerican.com/observations/if-you-want-to-explain-your-science-to-the-public-heres-some-advic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Turkey – </a:t>
            </a:r>
            <a:r>
              <a:rPr lang="en-US" dirty="0">
                <a:hlinkClick r:id="rId3"/>
              </a:rPr>
              <a:t>http://wikiclipart.com/cooked-turkey-clipart_27825/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 w/ question mark – </a:t>
            </a:r>
            <a:r>
              <a:rPr lang="en-US" dirty="0">
                <a:hlinkClick r:id="rId4"/>
              </a:rPr>
              <a:t>https://www.clipartmax.com/max/m2i8K9K9d3m2N4H7/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9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r>
              <a:rPr lang="en-US" dirty="0"/>
              <a:t>-Nicer graphs</a:t>
            </a:r>
          </a:p>
          <a:p>
            <a:r>
              <a:rPr lang="en-US" dirty="0"/>
              <a:t>-More options</a:t>
            </a:r>
          </a:p>
          <a:p>
            <a:r>
              <a:rPr lang="en-US" dirty="0"/>
              <a:t>-Larger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in order of appearance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News Northeastern – </a:t>
            </a:r>
            <a:r>
              <a:rPr lang="en-US" dirty="0">
                <a:hlinkClick r:id="rId3"/>
              </a:rPr>
              <a:t>https://news.northeastern.edu/2018/05/25/how-to-explain-to-scientists-how-to-explain-science/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Scientific America – </a:t>
            </a:r>
            <a:r>
              <a:rPr lang="en-US" dirty="0">
                <a:hlinkClick r:id="rId4"/>
              </a:rPr>
              <a:t>https://blogs.scientificamerican.com/observations/if-you-want-to-explain-your-science-to-the-public-heres-some-advice/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 of M – </a:t>
            </a:r>
            <a:r>
              <a:rPr lang="en-US" dirty="0">
                <a:hlinkClick r:id="rId5"/>
              </a:rPr>
              <a:t>https://www.mprnews.org/story/2018/10/17/three-minute-science-challenges-university-of-minnesota-students-to-reach-public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Forbs and Figure – </a:t>
            </a:r>
            <a:r>
              <a:rPr lang="en-US" dirty="0">
                <a:hlinkClick r:id="rId6"/>
              </a:rPr>
              <a:t>https://www.forbes.com/sites/marshallshepherd/2016/11/22/9-tips-for-communicating-science-to-people-who-are-not-scientists/#289814bc66ae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google searches so:</a:t>
            </a:r>
          </a:p>
          <a:p>
            <a:r>
              <a:rPr lang="en-US" dirty="0"/>
              <a:t>Left: https://www.google.com/search?q=understand+fbi+crime+statistics&amp;tbm=nws&amp;ei=6D4FXM_rA4jc5gL7uavoDA&amp;start=0&amp;sa=N&amp;ved=0ahUKEwjP_4HZ8IPfAhUIrlkKHfvcCs04FBDy0wMISQ&amp;biw=1920&amp;bih=938&amp;dpr=1</a:t>
            </a:r>
          </a:p>
          <a:p>
            <a:r>
              <a:rPr lang="en-US" dirty="0"/>
              <a:t>Right: https://scholar.google.com/scholar?start=0&amp;q=understand+fbi+crime+statistics&amp;hl=en&amp;as_sdt=0,39&amp;lookup=0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https://ucr.fbi.gov/crime-in-the-u.s</a:t>
            </a:r>
          </a:p>
          <a:p>
            <a:r>
              <a:rPr lang="en-US" dirty="0"/>
              <a:t>Bottom: https://ucr.fbi.gov/crime-in-the-u.s/2017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https://ucr.fbi.gov/crime-in-the-u.s/2017/crime-in-the-u.s.-2017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https://ucr.fbi.gov/crime-in-the-u.s/2017/crime-in-the-u.s.-2017/downloads/download-printable-files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State</a:t>
            </a:r>
          </a:p>
          <a:p>
            <a:r>
              <a:rPr lang="en-US" dirty="0"/>
              <a:t>Maryland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E6494-AA73-408B-A26F-5E2B8AF4A3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85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62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6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01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08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2AF-DD8C-48DD-A67F-23FA38EB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FBI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51E2-BCF1-4A43-BEEE-C4894326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Keilsohn</a:t>
            </a:r>
          </a:p>
          <a:p>
            <a:r>
              <a:rPr lang="en-US" dirty="0"/>
              <a:t>VU Biology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1467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8AC-E663-439E-9E42-DBB540CB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D9672C-6D40-4FFD-8AB2-D144AA2F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2963" y="331584"/>
            <a:ext cx="2592387" cy="12873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444E-EBAF-4116-BF98-BA73F870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24050"/>
            <a:ext cx="3855720" cy="39433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Numpy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Scipy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05918-B56F-4184-8F11-F4C155529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13" y="1036551"/>
            <a:ext cx="3619949" cy="3614266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C706EA-7354-4664-A406-27A387452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5" y="33147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377A30-E1D4-40CA-8413-42546CF9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27799"/>
            <a:ext cx="9601200" cy="1801851"/>
          </a:xfr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379C903-3743-4B83-8BBF-E400BA79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46" y="2253795"/>
            <a:ext cx="5099829" cy="3813629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A0106D-F807-4AA6-911B-AA37367AB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5265883"/>
            <a:ext cx="7239696" cy="92568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795ADF4-F991-4DD0-A06B-617C2C88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370" y="2973917"/>
            <a:ext cx="542048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5E447C5-7EE7-427F-9E2A-FE7C8E25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76225"/>
            <a:ext cx="9601200" cy="2571168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C893E1-1539-4B6A-8BE3-A32E20DC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54" y="3398038"/>
            <a:ext cx="9810171" cy="1494826"/>
          </a:xfrm>
          <a:prstGeom prst="rect">
            <a:avLst/>
          </a:prstGeom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7D0F2B74-400D-4819-9950-47EEF1A4A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175" y="5672109"/>
            <a:ext cx="643979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2E900-D56F-4139-AEB3-CD0B29FC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Returns Results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5BDE6-2A7A-45B2-BA1F-D81B1586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594176"/>
            <a:ext cx="10887075" cy="47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8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78B0C1-BDC4-4362-B4BB-6F32927D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10001"/>
            <a:ext cx="9601200" cy="157074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A965F-CA34-463B-82EA-A163FE74DFA7}"/>
              </a:ext>
            </a:extLst>
          </p:cNvPr>
          <p:cNvSpPr txBox="1"/>
          <p:nvPr/>
        </p:nvSpPr>
        <p:spPr>
          <a:xfrm>
            <a:off x="4924425" y="1095375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YES | NO</a:t>
            </a:r>
          </a:p>
        </p:txBody>
      </p:sp>
      <p:pic>
        <p:nvPicPr>
          <p:cNvPr id="11" name="Picture 10" descr="Screen of a cell phone&#10;&#10;Description automatically generated">
            <a:extLst>
              <a:ext uri="{FF2B5EF4-FFF2-40B4-BE49-F238E27FC236}">
                <a16:creationId xmlns:a16="http://schemas.microsoft.com/office/drawing/2014/main" id="{DF0E3D06-9268-4B90-B211-A5BB5DB45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97" y="2115009"/>
            <a:ext cx="7617405" cy="19779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31E9BC-9D28-4AE3-9400-0A48122D9062}"/>
              </a:ext>
            </a:extLst>
          </p:cNvPr>
          <p:cNvGrpSpPr/>
          <p:nvPr/>
        </p:nvGrpSpPr>
        <p:grpSpPr>
          <a:xfrm>
            <a:off x="818460" y="4327179"/>
            <a:ext cx="6801463" cy="1678355"/>
            <a:chOff x="818460" y="4327179"/>
            <a:chExt cx="6801463" cy="1678355"/>
          </a:xfrm>
        </p:grpSpPr>
        <p:pic>
          <p:nvPicPr>
            <p:cNvPr id="9" name="Picture 8" descr="A screen shot of a clock&#10;&#10;Description automatically generated">
              <a:extLst>
                <a:ext uri="{FF2B5EF4-FFF2-40B4-BE49-F238E27FC236}">
                  <a16:creationId xmlns:a16="http://schemas.microsoft.com/office/drawing/2014/main" id="{C277E6F6-5F96-470D-8D21-7CB151098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460" y="5519715"/>
              <a:ext cx="6801463" cy="485819"/>
            </a:xfrm>
            <a:prstGeom prst="rect">
              <a:avLst/>
            </a:prstGeom>
          </p:spPr>
        </p:pic>
        <p:pic>
          <p:nvPicPr>
            <p:cNvPr id="6" name="Picture 5" descr="A close up of a screen&#10;&#10;Description automatically generated">
              <a:extLst>
                <a:ext uri="{FF2B5EF4-FFF2-40B4-BE49-F238E27FC236}">
                  <a16:creationId xmlns:a16="http://schemas.microsoft.com/office/drawing/2014/main" id="{FBEAE967-6E12-46FD-84ED-3D97C015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460" y="4327179"/>
              <a:ext cx="4944165" cy="33342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2A73E-BCDF-46BE-8735-407D5B299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051" y="4660601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B55358-04D7-4E5D-80C0-B5A985E7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Pain == No Gain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97A2CF-52C5-4EF5-B83F-AB69ABB8F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C17641-D460-4A3F-8805-5740FF5BD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Differing numbers of columns between years of data</a:t>
            </a:r>
          </a:p>
          <a:p>
            <a:r>
              <a:rPr lang="en-US" sz="2400" dirty="0"/>
              <a:t>Building graphs that were both readable and ‘intelligent’</a:t>
            </a:r>
          </a:p>
          <a:p>
            <a:r>
              <a:rPr lang="en-US" sz="2400" dirty="0"/>
              <a:t>Working with images and figures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43281-5736-4488-B46A-82C470D2A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209D9E-65CB-4972-9F9A-8FCFC112F9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Parsing and cleaning large data sets</a:t>
            </a:r>
          </a:p>
          <a:p>
            <a:r>
              <a:rPr lang="en-US" sz="2400" dirty="0"/>
              <a:t>It’s difficult to make good quality tools for data interpretation.</a:t>
            </a:r>
          </a:p>
          <a:p>
            <a:r>
              <a:rPr lang="en-US" sz="2400" dirty="0"/>
              <a:t>Maryland has had a relatively steady crime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2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613A27-0DD7-4A27-852F-48BF537B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 would focus on looks and versatility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2C182-8BE5-410F-943A-1AB459A82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9242F1-98AC-4AAC-B158-D8C9453244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Nicer (i.e. easier to read) graphs</a:t>
            </a:r>
          </a:p>
          <a:p>
            <a:r>
              <a:rPr lang="en-US" dirty="0"/>
              <a:t>A larger data set</a:t>
            </a:r>
          </a:p>
          <a:p>
            <a:pPr lvl="1"/>
            <a:r>
              <a:rPr lang="en-US" dirty="0"/>
              <a:t>10 years</a:t>
            </a:r>
          </a:p>
          <a:p>
            <a:r>
              <a:rPr lang="en-US" dirty="0"/>
              <a:t>More options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186582-FB42-4FDB-B64E-DCBD65CAC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4D924-9747-4803-BD81-F1811E6F45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Hard to interpret graphs</a:t>
            </a:r>
          </a:p>
          <a:p>
            <a:r>
              <a:rPr lang="en-US" dirty="0"/>
              <a:t>Repetitive comparisons</a:t>
            </a:r>
          </a:p>
        </p:txBody>
      </p:sp>
    </p:spTree>
    <p:extLst>
      <p:ext uri="{BB962C8B-B14F-4D97-AF65-F5344CB8AC3E}">
        <p14:creationId xmlns:p14="http://schemas.microsoft.com/office/powerpoint/2010/main" val="242913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8DA6-ACD5-4DC6-A41F-1194F4B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419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C25D-1F3A-454A-9B36-DC2C57FB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FE16E-1EA6-404C-969D-D159DCEA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4448175"/>
          </a:xfrm>
        </p:spPr>
        <p:txBody>
          <a:bodyPr vert="horz">
            <a:normAutofit fontScale="85000" lnSpcReduction="10000"/>
          </a:bodyPr>
          <a:lstStyle/>
          <a:p>
            <a:r>
              <a:rPr lang="en-US" dirty="0"/>
              <a:t>http://wikiclipart.com/cooked-turkey-clipart_27825/</a:t>
            </a:r>
          </a:p>
          <a:p>
            <a:r>
              <a:rPr lang="en-US" dirty="0"/>
              <a:t>https://www.clipartmax.com/max/m2i8K9K9d3m2N4H7/</a:t>
            </a:r>
          </a:p>
          <a:p>
            <a:r>
              <a:rPr lang="en-US" dirty="0"/>
              <a:t>https://news.northeastern.edu/2018/05/25/how-to-explain-to-scientists-how-to-explain-science/</a:t>
            </a:r>
          </a:p>
          <a:p>
            <a:r>
              <a:rPr lang="en-US" dirty="0"/>
              <a:t>https://blogs.scientificamerican.com/observations/if-you-want-to-explain-your-science-to-the-public-heres-some-advice/</a:t>
            </a:r>
          </a:p>
          <a:p>
            <a:r>
              <a:rPr lang="en-US" dirty="0"/>
              <a:t>https://www.mprnews.org/story/2018/10/17/three-minute-science-challenges-university-of-minnesota-students-to-reach-public</a:t>
            </a:r>
          </a:p>
          <a:p>
            <a:r>
              <a:rPr lang="en-US" dirty="0"/>
              <a:t>https://www.forbes.com/sites/marshallshepherd/2016/11/22/9-tips-for-communicating-science-to-people-who-are-not-scientists/#289814bc66ae</a:t>
            </a:r>
          </a:p>
          <a:p>
            <a:r>
              <a:rPr lang="en-US" dirty="0"/>
              <a:t>https://ucr.fbi.gov/crime-in-the-u.s</a:t>
            </a:r>
          </a:p>
          <a:p>
            <a:r>
              <a:rPr lang="en-US" dirty="0"/>
              <a:t>https://www.clipartmax.com/download/m2H7K9K9Z5b1H7Z5_anaconda-anaconda-python-logo/</a:t>
            </a:r>
          </a:p>
          <a:p>
            <a:r>
              <a:rPr lang="en-US" dirty="0"/>
              <a:t>https://www.clipartmax.com/download/m2i8H7K9i8G6H7m2_big-image-python-gif-file-logo/</a:t>
            </a:r>
          </a:p>
          <a:p>
            <a:r>
              <a:rPr lang="en-US"/>
              <a:t>https://en.wikipedia.org/wiki/Spyder_(software)#/media/File:Spyder_logo.svg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B85E0FE-9B4E-4087-B9B9-F454205BDA93}"/>
              </a:ext>
            </a:extLst>
          </p:cNvPr>
          <p:cNvSpPr/>
          <p:nvPr/>
        </p:nvSpPr>
        <p:spPr>
          <a:xfrm>
            <a:off x="1089610" y="325292"/>
            <a:ext cx="7530298" cy="1560352"/>
          </a:xfrm>
          <a:prstGeom prst="wedgeRoundRectCallout">
            <a:avLst>
              <a:gd name="adj1" fmla="val 41887"/>
              <a:gd name="adj2" fmla="val 1141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what do you study, again?</a:t>
            </a:r>
          </a:p>
        </p:txBody>
      </p:sp>
      <p:pic>
        <p:nvPicPr>
          <p:cNvPr id="1026" name="Picture 2" descr="Cooked turkey clipart 2">
            <a:extLst>
              <a:ext uri="{FF2B5EF4-FFF2-40B4-BE49-F238E27FC236}">
                <a16:creationId xmlns:a16="http://schemas.microsoft.com/office/drawing/2014/main" id="{3B8AF517-E454-47B5-A58F-703AAD0960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053620"/>
            <a:ext cx="4448175" cy="20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7C6CA284-F295-4FD2-86F3-DE0A85808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29560" y="2286000"/>
            <a:ext cx="2838304" cy="3581400"/>
          </a:xfrm>
        </p:spPr>
      </p:pic>
    </p:spTree>
    <p:extLst>
      <p:ext uri="{BB962C8B-B14F-4D97-AF65-F5344CB8AC3E}">
        <p14:creationId xmlns:p14="http://schemas.microsoft.com/office/powerpoint/2010/main" val="9252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E37EA95-1764-42BC-8184-60FE65B563D7}"/>
              </a:ext>
            </a:extLst>
          </p:cNvPr>
          <p:cNvGrpSpPr/>
          <p:nvPr/>
        </p:nvGrpSpPr>
        <p:grpSpPr>
          <a:xfrm>
            <a:off x="776210" y="102637"/>
            <a:ext cx="11154533" cy="6652726"/>
            <a:chOff x="776210" y="102637"/>
            <a:chExt cx="11154533" cy="6652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2ABB9E-DC89-46FD-B2E2-80864B2A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210" y="102637"/>
              <a:ext cx="8159406" cy="2047748"/>
            </a:xfrm>
            <a:prstGeom prst="rect">
              <a:avLst/>
            </a:prstGeom>
          </p:spPr>
        </p:pic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A9EBA0C-A865-4D16-8F51-94375B08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96" y="1346938"/>
              <a:ext cx="6201747" cy="2981522"/>
            </a:xfrm>
            <a:prstGeom prst="rect">
              <a:avLst/>
            </a:prstGeom>
          </p:spPr>
        </p:pic>
        <p:pic>
          <p:nvPicPr>
            <p:cNvPr id="10" name="Picture 9" descr="A screenshot of a cell phone screen shot of a person&#10;&#10;Description automatically generated">
              <a:extLst>
                <a:ext uri="{FF2B5EF4-FFF2-40B4-BE49-F238E27FC236}">
                  <a16:creationId xmlns:a16="http://schemas.microsoft.com/office/drawing/2014/main" id="{D9BA913D-F73B-4F83-8591-24A4866EA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247" y="2047748"/>
              <a:ext cx="4628547" cy="4707615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F02212C-920F-49AE-BE8D-5C26E6D6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5975" y="4008992"/>
              <a:ext cx="7023566" cy="2645915"/>
            </a:xfrm>
            <a:prstGeom prst="rect">
              <a:avLst/>
            </a:prstGeom>
          </p:spPr>
        </p:pic>
      </p:grp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86A116-36FC-43F2-B486-2241A7F74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212" y="1391020"/>
            <a:ext cx="4760235" cy="34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681E-FB45-4B4B-8A00-EF236786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public has an exceptionally hard time understanding crime statistics.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6CC13-BCE1-4D62-AD74-0F69A6B822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285999"/>
            <a:ext cx="3771128" cy="4365081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33D6C-1C85-40AE-BD14-14D0952937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49226"/>
            <a:ext cx="5462101" cy="4238626"/>
          </a:xfrm>
        </p:spPr>
      </p:pic>
    </p:spTree>
    <p:extLst>
      <p:ext uri="{BB962C8B-B14F-4D97-AF65-F5344CB8AC3E}">
        <p14:creationId xmlns:p14="http://schemas.microsoft.com/office/powerpoint/2010/main" val="14934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AB79-E1E0-4FED-9296-0A88C902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Crime Data More Accessible to the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4F62-9B53-413A-9DB0-D76266FFD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Emphasize long term trends</a:t>
            </a:r>
          </a:p>
          <a:p>
            <a:r>
              <a:rPr lang="en-US" sz="2400" dirty="0"/>
              <a:t>Allow users to ask questions</a:t>
            </a:r>
          </a:p>
          <a:p>
            <a:r>
              <a:rPr lang="en-US" sz="2400" dirty="0"/>
              <a:t>Provide graphs and easy to read figures</a:t>
            </a:r>
          </a:p>
          <a:p>
            <a:r>
              <a:rPr lang="en-US" sz="2400" dirty="0"/>
              <a:t>Simplify the data interpretation experience for the user</a:t>
            </a:r>
          </a:p>
          <a:p>
            <a:endParaRPr lang="en-US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A22CE6-8B02-4B4E-87F0-C4BBD1AFF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8772"/>
            <a:ext cx="5859119" cy="4211241"/>
          </a:xfr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3A038310-1DAE-4D18-A0D6-9711E68A64FC}"/>
              </a:ext>
            </a:extLst>
          </p:cNvPr>
          <p:cNvSpPr/>
          <p:nvPr/>
        </p:nvSpPr>
        <p:spPr>
          <a:xfrm>
            <a:off x="9715500" y="3429000"/>
            <a:ext cx="1257300" cy="390525"/>
          </a:xfrm>
          <a:prstGeom prst="donu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0590-061F-4B83-A61D-8D3F648C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1" y="623189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First step: obtaining the data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4792ACC-1FAF-4A2D-B30E-8BCB947E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124" y="2762268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5 years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Full crime reports for each year</a:t>
            </a:r>
          </a:p>
          <a:p>
            <a:endParaRPr lang="en-US" sz="15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7F9320-EAA5-4FEC-9C3C-3C7214D8F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5263" y="4076359"/>
            <a:ext cx="5542704" cy="1829479"/>
          </a:xfrm>
          <a:prstGeom prst="rect">
            <a:avLst/>
          </a:prstGeom>
        </p:spPr>
      </p:pic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7BE72476-127C-42F5-B070-D4529709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63" y="432515"/>
            <a:ext cx="5366494" cy="2416976"/>
          </a:xfrm>
          <a:prstGeom prst="rect">
            <a:avLst/>
          </a:prstGeom>
        </p:spPr>
      </p:pic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9953BC0C-5B84-4A60-ACE6-A9A504937E1C}"/>
              </a:ext>
            </a:extLst>
          </p:cNvPr>
          <p:cNvSpPr/>
          <p:nvPr/>
        </p:nvSpPr>
        <p:spPr>
          <a:xfrm>
            <a:off x="6915150" y="4991099"/>
            <a:ext cx="1143000" cy="333375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E05F25EF-9111-4CAC-9AC2-00D7DD6C24C8}"/>
              </a:ext>
            </a:extLst>
          </p:cNvPr>
          <p:cNvSpPr/>
          <p:nvPr/>
        </p:nvSpPr>
        <p:spPr>
          <a:xfrm>
            <a:off x="6429376" y="1415221"/>
            <a:ext cx="485774" cy="110490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B7788E-C820-4D02-B74B-A71BF26E96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47900" y="84360"/>
            <a:ext cx="8629650" cy="6703589"/>
          </a:xfr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B2634AFE-1107-445C-9021-E6FBC9EE6810}"/>
              </a:ext>
            </a:extLst>
          </p:cNvPr>
          <p:cNvSpPr/>
          <p:nvPr/>
        </p:nvSpPr>
        <p:spPr>
          <a:xfrm>
            <a:off x="8582025" y="3619501"/>
            <a:ext cx="1362075" cy="685800"/>
          </a:xfrm>
          <a:prstGeom prst="donut">
            <a:avLst>
              <a:gd name="adj" fmla="val 61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1F7C7-C3B0-402D-B26B-7CB60DB6E6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6451" y="91979"/>
            <a:ext cx="8439150" cy="6341888"/>
          </a:xfr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AF961C7C-46FB-4B40-A45A-4002B4AA7EB0}"/>
              </a:ext>
            </a:extLst>
          </p:cNvPr>
          <p:cNvSpPr/>
          <p:nvPr/>
        </p:nvSpPr>
        <p:spPr>
          <a:xfrm>
            <a:off x="3009901" y="4419600"/>
            <a:ext cx="6477000" cy="628650"/>
          </a:xfrm>
          <a:prstGeom prst="donut">
            <a:avLst>
              <a:gd name="adj" fmla="val 61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9D8254-D4E4-47A7-81B1-0318383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the crime data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212FBC-322D-41EE-9DE0-C01F76621D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26" r="2426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E2C7FE-BB1E-4AAD-9657-AE50739C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250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51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47,193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28994292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422</TotalTime>
  <Words>635</Words>
  <Application>Microsoft Office PowerPoint</Application>
  <PresentationFormat>Widescreen</PresentationFormat>
  <Paragraphs>99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Easy FBI data Analysis </vt:lpstr>
      <vt:lpstr>PowerPoint Presentation</vt:lpstr>
      <vt:lpstr>PowerPoint Presentation</vt:lpstr>
      <vt:lpstr>The public has an exceptionally hard time understanding crime statistics.</vt:lpstr>
      <vt:lpstr>Make Crime Data More Accessible to the Public</vt:lpstr>
      <vt:lpstr>First step: obtaining the data</vt:lpstr>
      <vt:lpstr>PowerPoint Presentation</vt:lpstr>
      <vt:lpstr>PowerPoint Presentation</vt:lpstr>
      <vt:lpstr>Just the crime data</vt:lpstr>
      <vt:lpstr>Packages</vt:lpstr>
      <vt:lpstr>PowerPoint Presentation</vt:lpstr>
      <vt:lpstr>PowerPoint Presentation</vt:lpstr>
      <vt:lpstr>Program Returns Results</vt:lpstr>
      <vt:lpstr>PowerPoint Presentation</vt:lpstr>
      <vt:lpstr>No Pain == No Gain </vt:lpstr>
      <vt:lpstr>Future goals would focus on looks and versatility</vt:lpstr>
      <vt:lpstr>Questions?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FBI data Analysis </dc:title>
  <dc:creator>William Keilsohn</dc:creator>
  <cp:lastModifiedBy>William Keilsohn</cp:lastModifiedBy>
  <cp:revision>65</cp:revision>
  <dcterms:created xsi:type="dcterms:W3CDTF">2018-12-03T14:45:08Z</dcterms:created>
  <dcterms:modified xsi:type="dcterms:W3CDTF">2018-12-10T16:47:57Z</dcterms:modified>
</cp:coreProperties>
</file>