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C3AC4-7A2B-45CE-B8B1-76D65214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A5FCD-A716-4331-858F-1A3C9784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71473-1248-450C-A436-1046490C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CABF8-523C-4521-B558-100349C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91395-5846-4D1B-AF23-380DC742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629C-C0B7-451E-86AC-98F9B62E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81C1C-3173-4AB3-B4B5-4F749207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6A761-B5FE-42E3-B876-37560F5B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5ABFC-1BA9-46F1-8408-829A5BC4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A6885-4D14-453E-9714-23CF52E6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F3978-D513-4182-9D5F-02479337C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CAC74-947F-4898-808D-F0B190DA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FDB29-69C2-45F9-A161-FFAED807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FEE7-9BF8-4CEB-849C-F4D72E4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B3A9A-5C9A-433B-96AE-35058E2C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连接符 14"/>
          <p:cNvCxnSpPr/>
          <p:nvPr userDrawn="1"/>
        </p:nvCxnSpPr>
        <p:spPr>
          <a:xfrm flipV="1">
            <a:off x="0" y="327660"/>
            <a:ext cx="10613390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20"/>
          <p:cNvGrpSpPr/>
          <p:nvPr userDrawn="1"/>
        </p:nvGrpSpPr>
        <p:grpSpPr>
          <a:xfrm>
            <a:off x="294739" y="228329"/>
            <a:ext cx="720851" cy="643481"/>
            <a:chOff x="586839" y="122091"/>
            <a:chExt cx="720851" cy="643481"/>
          </a:xfrm>
        </p:grpSpPr>
        <p:grpSp>
          <p:nvGrpSpPr>
            <p:cNvPr id="7" name="组 6"/>
            <p:cNvGrpSpPr/>
            <p:nvPr userDrawn="1"/>
          </p:nvGrpSpPr>
          <p:grpSpPr>
            <a:xfrm>
              <a:off x="689611" y="122091"/>
              <a:ext cx="515308" cy="643481"/>
              <a:chOff x="689611" y="556054"/>
              <a:chExt cx="515308" cy="688279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89611" y="1074485"/>
                <a:ext cx="515308" cy="169848"/>
                <a:chOff x="448962" y="679622"/>
                <a:chExt cx="1083276" cy="432280"/>
              </a:xfrm>
            </p:grpSpPr>
            <p:sp>
              <p:nvSpPr>
                <p:cNvPr id="10" name="直角三角形 9"/>
                <p:cNvSpPr/>
                <p:nvPr/>
              </p:nvSpPr>
              <p:spPr>
                <a:xfrm rot="10800000">
                  <a:off x="976183" y="679622"/>
                  <a:ext cx="556055" cy="432280"/>
                </a:xfrm>
                <a:prstGeom prst="rtTriangle">
                  <a:avLst/>
                </a:prstGeom>
                <a:solidFill>
                  <a:srgbClr val="E748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10800000" flipH="1">
                  <a:off x="448962" y="679622"/>
                  <a:ext cx="527221" cy="432280"/>
                </a:xfrm>
                <a:prstGeom prst="rtTriangle">
                  <a:avLst/>
                </a:prstGeom>
                <a:solidFill>
                  <a:srgbClr val="E748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689611" y="556054"/>
                <a:ext cx="515308" cy="518431"/>
              </a:xfrm>
              <a:prstGeom prst="rect">
                <a:avLst/>
              </a:prstGeom>
              <a:solidFill>
                <a:srgbClr val="E74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" name="直角三角形 11"/>
            <p:cNvSpPr/>
            <p:nvPr userDrawn="1"/>
          </p:nvSpPr>
          <p:spPr>
            <a:xfrm>
              <a:off x="1204919" y="122091"/>
              <a:ext cx="102771" cy="112540"/>
            </a:xfrm>
            <a:prstGeom prst="rtTriangle">
              <a:avLst/>
            </a:prstGeom>
            <a:solidFill>
              <a:srgbClr val="C23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flipH="1">
              <a:off x="586839" y="122092"/>
              <a:ext cx="102770" cy="112540"/>
            </a:xfrm>
            <a:prstGeom prst="rtTriangle">
              <a:avLst/>
            </a:prstGeom>
            <a:solidFill>
              <a:srgbClr val="C23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90" y="46355"/>
            <a:ext cx="1135380" cy="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0897-C75C-4CAD-9841-C22A18A5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DDC4-16FC-48AC-A079-241DEE5D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9839D-A443-4E3A-ACC8-221465B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93107-1535-488A-B4D9-07EDC111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960E2-B144-4FF3-B2A3-9729DAF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B392E-1C0C-486E-9181-1DF78312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8D168-EC9E-4977-BD29-876C457D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4ED65-F8C6-4935-8B93-007F72B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9C04A-A365-4806-9175-FFD4C1D3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E1223-026D-41F8-9FC8-6B6D81F1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39CD-70EC-427B-9174-3226492A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4011A-EBA4-4DC5-98E3-4812517E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DE1A2-08CF-4E70-93C0-04C19609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9E53B-4217-4CED-9B07-21150CFB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12DCF-44E1-43BC-9CBF-CDFB876D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C1174-FB2D-48FD-9E08-2D871E4B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9815-2411-4AE4-B286-92DC5EBE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05652-E43D-4E61-8B20-12296363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3213F-476C-4503-A586-24D9C662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DA172-7DE1-47FB-B42B-827C8205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0D452-091C-49E2-ADE3-D2B979E03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9E6D80-48F5-4F20-A2EB-5C7AA12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CD2FD-49E4-40F2-ADD8-B77DEE8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B44FD-9B6F-458F-B930-883A2B16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F857-35A8-4449-8BD3-32A02258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8D99B-A3CC-4E30-97C7-B496A6F6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E331C-4429-4B64-87C2-BB3C60C5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B29B6-FDA3-450E-A67C-5ED41F8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7CBF9-50BF-4836-98F8-4259BD5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BFE9FD-323A-4236-872E-5AE448F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00523-6852-4B8F-AC35-6241BC8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B997-32C5-4AAE-A004-097CEEB2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CA1E6-CC6E-49C9-8758-1B6101E9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05E70-8C9B-47DC-8AB6-836C9E6E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CF827-FF1A-440C-A906-48A0EDD9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C0A4C-2146-4B46-B221-48450C8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F38B2-C102-46E7-85D2-7792C08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E0BA-7B72-475A-84F9-6F1B7F70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AC43C-4B7E-4FA7-910D-A6BFF8B70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1AE7C-DC81-4682-A74F-86D699BA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90FC9-A7BB-4106-8AB7-9D9A2D6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2A6CB-6DF1-40E4-8F33-40A9991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C03CA-6485-4608-8184-887C0A1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382B70-3278-4AD6-9024-0C760F8A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19C3D-E79D-463B-AEAA-2B10DFC1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40C66-BB11-4614-A68C-59B645AB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9FD10-338B-4C43-B3BD-CE1AC3123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05A50-7D1F-464E-A754-CC0567ED1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6" y="376856"/>
            <a:ext cx="847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如果你作为商家，你希望拥有一套什么样的系统，解决你的那些问题？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26C65A-92ED-4D93-A1B9-0893DCE5AF07}"/>
              </a:ext>
            </a:extLst>
          </p:cNvPr>
          <p:cNvSpPr txBox="1"/>
          <p:nvPr/>
        </p:nvSpPr>
        <p:spPr>
          <a:xfrm>
            <a:off x="848346" y="1758462"/>
            <a:ext cx="9868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方便快捷：不仅店员可以轻松上手，而且能适合顾客习惯，达到减少人力成本的目的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D2BDB-69F1-4245-9A56-B1698B245D5B}"/>
              </a:ext>
            </a:extLst>
          </p:cNvPr>
          <p:cNvSpPr txBox="1"/>
          <p:nvPr/>
        </p:nvSpPr>
        <p:spPr>
          <a:xfrm>
            <a:off x="918596" y="2795928"/>
            <a:ext cx="979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支付多样性：可以对接不同的支付平台，满足不同消费者的支付习惯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12C3A9-D036-4382-AD56-29F64309B167}"/>
              </a:ext>
            </a:extLst>
          </p:cNvPr>
          <p:cNvSpPr txBox="1"/>
          <p:nvPr/>
        </p:nvSpPr>
        <p:spPr>
          <a:xfrm>
            <a:off x="918595" y="3631346"/>
            <a:ext cx="979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会员体系：可以留存有需求的用户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4E8AF-4E57-4ACB-A76F-EFA56E0FFC6B}"/>
              </a:ext>
            </a:extLst>
          </p:cNvPr>
          <p:cNvSpPr txBox="1"/>
          <p:nvPr/>
        </p:nvSpPr>
        <p:spPr>
          <a:xfrm>
            <a:off x="918594" y="4235931"/>
            <a:ext cx="979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提高服务效率和消费者消费体验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09D895-D8A2-441A-B689-E41CEBA72BEB}"/>
              </a:ext>
            </a:extLst>
          </p:cNvPr>
          <p:cNvSpPr txBox="1"/>
          <p:nvPr/>
        </p:nvSpPr>
        <p:spPr>
          <a:xfrm>
            <a:off x="918594" y="5071349"/>
            <a:ext cx="979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适应多样的营销方案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6" y="376856"/>
            <a:ext cx="979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用户的需求都是合理的，这句话你怎么理解？如果用户的需求和我们的产品方向背离，你应该怎么办？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26C65A-92ED-4D93-A1B9-0893DCE5AF07}"/>
              </a:ext>
            </a:extLst>
          </p:cNvPr>
          <p:cNvSpPr txBox="1"/>
          <p:nvPr/>
        </p:nvSpPr>
        <p:spPr>
          <a:xfrm>
            <a:off x="848346" y="1758462"/>
            <a:ext cx="9868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给用户提供服务，他们的要求可能背离我们的产品方向，但我们可以从他们的角度看我们的产品，产品中的不足是否正好是他们提出的需求，即时背离的产品方向，但我们可以思考他们想要达到什么效果或者目的，我们可以以此目的或者效果换不同的途径，以此来满足客户的需求</a:t>
            </a:r>
          </a:p>
        </p:txBody>
      </p:sp>
    </p:spTree>
    <p:extLst>
      <p:ext uri="{BB962C8B-B14F-4D97-AF65-F5344CB8AC3E}">
        <p14:creationId xmlns:p14="http://schemas.microsoft.com/office/powerpoint/2010/main" val="14017123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6" y="376856"/>
            <a:ext cx="97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什么是好的用户？举例说明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26C65A-92ED-4D93-A1B9-0893DCE5AF07}"/>
              </a:ext>
            </a:extLst>
          </p:cNvPr>
          <p:cNvSpPr txBox="1"/>
          <p:nvPr/>
        </p:nvSpPr>
        <p:spPr>
          <a:xfrm>
            <a:off x="848346" y="1758462"/>
            <a:ext cx="9868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对于自己的需求有一个整理，能有条理的描述自己的需求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能够遵守相关约定，互惠互利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/>
              <a:t>需求变更能及时沟通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0967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225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奇林</dc:creator>
  <cp:lastModifiedBy>王 奇林</cp:lastModifiedBy>
  <cp:revision>19</cp:revision>
  <dcterms:created xsi:type="dcterms:W3CDTF">2018-08-02T09:18:14Z</dcterms:created>
  <dcterms:modified xsi:type="dcterms:W3CDTF">2018-08-02T15:09:47Z</dcterms:modified>
</cp:coreProperties>
</file>