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59" r:id="rId4"/>
    <p:sldId id="276" r:id="rId5"/>
    <p:sldId id="270" r:id="rId6"/>
    <p:sldId id="272" r:id="rId7"/>
    <p:sldId id="273" r:id="rId8"/>
    <p:sldId id="271" r:id="rId9"/>
    <p:sldId id="275" r:id="rId10"/>
    <p:sldId id="277" r:id="rId11"/>
    <p:sldId id="278" r:id="rId12"/>
    <p:sldId id="279" r:id="rId13"/>
    <p:sldId id="280" r:id="rId14"/>
    <p:sldId id="281" r:id="rId15"/>
    <p:sldId id="282" r:id="rId16"/>
    <p:sldId id="284" r:id="rId17"/>
    <p:sldId id="287" r:id="rId18"/>
    <p:sldId id="286" r:id="rId19"/>
    <p:sldId id="283" r:id="rId20"/>
    <p:sldId id="285" r:id="rId21"/>
    <p:sldId id="288" r:id="rId22"/>
    <p:sldId id="289" r:id="rId23"/>
    <p:sldId id="290" r:id="rId24"/>
    <p:sldId id="291" r:id="rId25"/>
    <p:sldId id="298" r:id="rId26"/>
    <p:sldId id="294" r:id="rId27"/>
    <p:sldId id="299" r:id="rId28"/>
    <p:sldId id="295" r:id="rId29"/>
    <p:sldId id="293" r:id="rId30"/>
    <p:sldId id="296" r:id="rId31"/>
    <p:sldId id="297" r:id="rId32"/>
    <p:sldId id="26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zhen" initials="l" lastIdx="1" clrIdx="0">
    <p:extLst>
      <p:ext uri="{19B8F6BF-5375-455C-9EA6-DF929625EA0E}">
        <p15:presenceInfo xmlns:p15="http://schemas.microsoft.com/office/powerpoint/2012/main" userId="liz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4709"/>
    <a:srgbClr val="EE7D31"/>
    <a:srgbClr val="F29629"/>
    <a:srgbClr val="5B9BD5"/>
    <a:srgbClr val="E74825"/>
    <a:srgbClr val="C96A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9" autoAdjust="0"/>
    <p:restoredTop sz="90613"/>
  </p:normalViewPr>
  <p:slideViewPr>
    <p:cSldViewPr snapToGrid="0" snapToObjects="1">
      <p:cViewPr varScale="1">
        <p:scale>
          <a:sx n="103" d="100"/>
          <a:sy n="103"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3A8D7-44BB-46E2-8EDE-F6E837F9F5A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4FEFDC5-5F45-4576-B88B-5FACF5EA5352}">
      <dgm:prSet phldrT="[文本]"/>
      <dgm:spPr>
        <a:solidFill>
          <a:srgbClr val="E84709"/>
        </a:solidFill>
      </dgm:spPr>
      <dgm:t>
        <a:bodyPr/>
        <a:lstStyle/>
        <a:p>
          <a:r>
            <a:rPr lang="zh-CN" altLang="en-US" dirty="0"/>
            <a:t>可组合</a:t>
          </a:r>
        </a:p>
      </dgm:t>
    </dgm:pt>
    <dgm:pt modelId="{6C16F82E-0821-42DC-871A-AB7CD2658A06}" type="parTrans" cxnId="{C78C93BE-E737-466B-BF1D-C1FA0269D30A}">
      <dgm:prSet/>
      <dgm:spPr/>
      <dgm:t>
        <a:bodyPr/>
        <a:lstStyle/>
        <a:p>
          <a:endParaRPr lang="zh-CN" altLang="en-US"/>
        </a:p>
      </dgm:t>
    </dgm:pt>
    <dgm:pt modelId="{DAD1EA75-28F4-4805-BC17-93F373E62B80}" type="sibTrans" cxnId="{C78C93BE-E737-466B-BF1D-C1FA0269D30A}">
      <dgm:prSet/>
      <dgm:spPr/>
      <dgm:t>
        <a:bodyPr/>
        <a:lstStyle/>
        <a:p>
          <a:endParaRPr lang="zh-CN" altLang="en-US"/>
        </a:p>
      </dgm:t>
    </dgm:pt>
    <dgm:pt modelId="{88DF5DA4-865B-4374-8CFB-796F5880112B}">
      <dgm:prSet phldrT="[文本]"/>
      <dgm:spPr>
        <a:solidFill>
          <a:srgbClr val="E84709"/>
        </a:solidFill>
      </dgm:spPr>
      <dgm:t>
        <a:bodyPr/>
        <a:lstStyle/>
        <a:p>
          <a:r>
            <a:rPr lang="zh-CN" altLang="en-US" dirty="0"/>
            <a:t>可重用</a:t>
          </a:r>
        </a:p>
      </dgm:t>
    </dgm:pt>
    <dgm:pt modelId="{AB0DFC84-2B50-4ED3-B312-C1E76773C160}" type="parTrans" cxnId="{608AF487-59E6-42BC-A415-B3387A2C76B9}">
      <dgm:prSet/>
      <dgm:spPr/>
      <dgm:t>
        <a:bodyPr/>
        <a:lstStyle/>
        <a:p>
          <a:endParaRPr lang="zh-CN" altLang="en-US"/>
        </a:p>
      </dgm:t>
    </dgm:pt>
    <dgm:pt modelId="{169FCCDE-CCBF-4182-82BE-FA7ED9D30969}" type="sibTrans" cxnId="{608AF487-59E6-42BC-A415-B3387A2C76B9}">
      <dgm:prSet/>
      <dgm:spPr/>
      <dgm:t>
        <a:bodyPr/>
        <a:lstStyle/>
        <a:p>
          <a:endParaRPr lang="zh-CN" altLang="en-US"/>
        </a:p>
      </dgm:t>
    </dgm:pt>
    <dgm:pt modelId="{B222420E-F5AB-44E8-9FF2-F8E20CB00043}">
      <dgm:prSet phldrT="[文本]"/>
      <dgm:spPr>
        <a:solidFill>
          <a:srgbClr val="E84709"/>
        </a:solidFill>
      </dgm:spPr>
      <dgm:t>
        <a:bodyPr/>
        <a:lstStyle/>
        <a:p>
          <a:r>
            <a:rPr lang="zh-CN" altLang="en-US" dirty="0"/>
            <a:t>可维护</a:t>
          </a:r>
        </a:p>
      </dgm:t>
    </dgm:pt>
    <dgm:pt modelId="{1C82FE28-4ABE-4B26-95F2-38A49C7D454C}" type="parTrans" cxnId="{F22DF7E6-20CE-4D91-AE99-EBD1DF22DC16}">
      <dgm:prSet/>
      <dgm:spPr/>
      <dgm:t>
        <a:bodyPr/>
        <a:lstStyle/>
        <a:p>
          <a:endParaRPr lang="zh-CN" altLang="en-US"/>
        </a:p>
      </dgm:t>
    </dgm:pt>
    <dgm:pt modelId="{62FF2C07-9EFA-4AF7-B419-800AF564FACD}" type="sibTrans" cxnId="{F22DF7E6-20CE-4D91-AE99-EBD1DF22DC16}">
      <dgm:prSet/>
      <dgm:spPr/>
      <dgm:t>
        <a:bodyPr/>
        <a:lstStyle/>
        <a:p>
          <a:endParaRPr lang="zh-CN" altLang="en-US"/>
        </a:p>
      </dgm:t>
    </dgm:pt>
    <dgm:pt modelId="{3ADF2C93-F497-444B-8710-7AB3654A00B1}">
      <dgm:prSet phldrT="[文本]"/>
      <dgm:spPr>
        <a:solidFill>
          <a:srgbClr val="E84709"/>
        </a:solidFill>
      </dgm:spPr>
      <dgm:t>
        <a:bodyPr/>
        <a:lstStyle/>
        <a:p>
          <a:r>
            <a:rPr lang="zh-CN" altLang="en-US" dirty="0"/>
            <a:t>拆分简便，组件间可以互相独立又可以互相嵌套包容</a:t>
          </a:r>
        </a:p>
      </dgm:t>
    </dgm:pt>
    <dgm:pt modelId="{E729E0ED-D2C5-4B01-9247-16D71A847F3A}" type="parTrans" cxnId="{4AE8EE6A-5F83-4604-AAE5-A6D468CD4AE2}">
      <dgm:prSet/>
      <dgm:spPr/>
      <dgm:t>
        <a:bodyPr/>
        <a:lstStyle/>
        <a:p>
          <a:endParaRPr lang="zh-CN" altLang="en-US"/>
        </a:p>
      </dgm:t>
    </dgm:pt>
    <dgm:pt modelId="{BFC2AF97-C39E-472E-B65A-6B32A9441618}" type="sibTrans" cxnId="{4AE8EE6A-5F83-4604-AAE5-A6D468CD4AE2}">
      <dgm:prSet/>
      <dgm:spPr>
        <a:solidFill>
          <a:schemeClr val="bg1"/>
        </a:solidFill>
        <a:ln>
          <a:solidFill>
            <a:srgbClr val="F29629"/>
          </a:solidFill>
        </a:ln>
      </dgm:spPr>
      <dgm:t>
        <a:bodyPr/>
        <a:lstStyle/>
        <a:p>
          <a:endParaRPr lang="zh-CN" altLang="en-US"/>
        </a:p>
      </dgm:t>
    </dgm:pt>
    <dgm:pt modelId="{F07BA818-5D8E-4343-8318-64F53EB16813}">
      <dgm:prSet phldrT="[文本]"/>
      <dgm:spPr>
        <a:solidFill>
          <a:srgbClr val="E84709"/>
        </a:solidFill>
      </dgm:spPr>
      <dgm:t>
        <a:bodyPr/>
        <a:lstStyle/>
        <a:p>
          <a:r>
            <a:rPr lang="zh-CN" altLang="en-US" dirty="0"/>
            <a:t>功能独立，每个组件可以被使用在多个</a:t>
          </a:r>
          <a:r>
            <a:rPr lang="en-US" altLang="en-US" dirty="0"/>
            <a:t>UI</a:t>
          </a:r>
          <a:r>
            <a:rPr lang="zh-CN" altLang="en-US" dirty="0"/>
            <a:t>场景</a:t>
          </a:r>
        </a:p>
      </dgm:t>
    </dgm:pt>
    <dgm:pt modelId="{4FD6D73E-1C84-460A-9766-1D306997AA09}" type="parTrans" cxnId="{A768A0A0-6FF0-47AF-A57C-FFA85F1A4EB8}">
      <dgm:prSet/>
      <dgm:spPr/>
      <dgm:t>
        <a:bodyPr/>
        <a:lstStyle/>
        <a:p>
          <a:endParaRPr lang="zh-CN" altLang="en-US"/>
        </a:p>
      </dgm:t>
    </dgm:pt>
    <dgm:pt modelId="{23701063-47AB-4862-9B34-CA1E0771BE72}" type="sibTrans" cxnId="{A768A0A0-6FF0-47AF-A57C-FFA85F1A4EB8}">
      <dgm:prSet/>
      <dgm:spPr/>
      <dgm:t>
        <a:bodyPr/>
        <a:lstStyle/>
        <a:p>
          <a:endParaRPr lang="zh-CN" altLang="en-US"/>
        </a:p>
      </dgm:t>
    </dgm:pt>
    <dgm:pt modelId="{4F2C4288-58A4-4B7C-808A-0DD82028D3A1}">
      <dgm:prSet phldrT="[文本]"/>
      <dgm:spPr>
        <a:solidFill>
          <a:srgbClr val="E84709"/>
        </a:solidFill>
      </dgm:spPr>
      <dgm:t>
        <a:bodyPr/>
        <a:lstStyle/>
        <a:p>
          <a:r>
            <a:rPr lang="zh-CN" altLang="en-US" dirty="0"/>
            <a:t>每个组件仅仅包含自身的逻辑，更容易被理解和维护</a:t>
          </a:r>
        </a:p>
      </dgm:t>
    </dgm:pt>
    <dgm:pt modelId="{170F229A-A4F1-4782-B677-E8DE980902CF}" type="parTrans" cxnId="{C03AADE1-5521-4FCF-AED4-3E9F8EA5113D}">
      <dgm:prSet/>
      <dgm:spPr/>
      <dgm:t>
        <a:bodyPr/>
        <a:lstStyle/>
        <a:p>
          <a:endParaRPr lang="zh-CN" altLang="en-US"/>
        </a:p>
      </dgm:t>
    </dgm:pt>
    <dgm:pt modelId="{02B9B797-E6CF-4E4F-9715-8B0445634A21}" type="sibTrans" cxnId="{C03AADE1-5521-4FCF-AED4-3E9F8EA5113D}">
      <dgm:prSet/>
      <dgm:spPr/>
      <dgm:t>
        <a:bodyPr/>
        <a:lstStyle/>
        <a:p>
          <a:endParaRPr lang="zh-CN" altLang="en-US"/>
        </a:p>
      </dgm:t>
    </dgm:pt>
    <dgm:pt modelId="{4ADD1859-7451-42B3-A8F9-971EC2C6A9FA}" type="pres">
      <dgm:prSet presAssocID="{4CB3A8D7-44BB-46E2-8EDE-F6E837F9F5A4}" presName="Name0" presStyleCnt="0">
        <dgm:presLayoutVars>
          <dgm:chMax val="7"/>
          <dgm:chPref val="7"/>
          <dgm:dir/>
        </dgm:presLayoutVars>
      </dgm:prSet>
      <dgm:spPr/>
    </dgm:pt>
    <dgm:pt modelId="{AA304C1D-E38E-4617-B07E-2929D41B883E}" type="pres">
      <dgm:prSet presAssocID="{4CB3A8D7-44BB-46E2-8EDE-F6E837F9F5A4}" presName="Name1" presStyleCnt="0"/>
      <dgm:spPr/>
    </dgm:pt>
    <dgm:pt modelId="{9EF4A89B-3667-4E43-BD54-96899583AF0C}" type="pres">
      <dgm:prSet presAssocID="{4CB3A8D7-44BB-46E2-8EDE-F6E837F9F5A4}" presName="cycle" presStyleCnt="0"/>
      <dgm:spPr/>
    </dgm:pt>
    <dgm:pt modelId="{B9814D45-EFE5-496A-8036-DFA5B8EFEA8F}" type="pres">
      <dgm:prSet presAssocID="{4CB3A8D7-44BB-46E2-8EDE-F6E837F9F5A4}" presName="srcNode" presStyleLbl="node1" presStyleIdx="0" presStyleCnt="3"/>
      <dgm:spPr/>
    </dgm:pt>
    <dgm:pt modelId="{489ABD71-DD6E-4C5C-817E-631471C674A0}" type="pres">
      <dgm:prSet presAssocID="{4CB3A8D7-44BB-46E2-8EDE-F6E837F9F5A4}" presName="conn" presStyleLbl="parChTrans1D2" presStyleIdx="0" presStyleCnt="1"/>
      <dgm:spPr/>
    </dgm:pt>
    <dgm:pt modelId="{5B46DF40-F642-409B-8793-65D5EA977DAC}" type="pres">
      <dgm:prSet presAssocID="{4CB3A8D7-44BB-46E2-8EDE-F6E837F9F5A4}" presName="extraNode" presStyleLbl="node1" presStyleIdx="0" presStyleCnt="3"/>
      <dgm:spPr/>
    </dgm:pt>
    <dgm:pt modelId="{15B2E910-9715-40ED-B7A9-22C1AA7E2B6D}" type="pres">
      <dgm:prSet presAssocID="{4CB3A8D7-44BB-46E2-8EDE-F6E837F9F5A4}" presName="dstNode" presStyleLbl="node1" presStyleIdx="0" presStyleCnt="3"/>
      <dgm:spPr/>
    </dgm:pt>
    <dgm:pt modelId="{D6F83010-CE98-442B-A4B6-693E5DAA4E2B}" type="pres">
      <dgm:prSet presAssocID="{64FEFDC5-5F45-4576-B88B-5FACF5EA5352}" presName="text_1" presStyleLbl="node1" presStyleIdx="0" presStyleCnt="3">
        <dgm:presLayoutVars>
          <dgm:bulletEnabled val="1"/>
        </dgm:presLayoutVars>
      </dgm:prSet>
      <dgm:spPr/>
    </dgm:pt>
    <dgm:pt modelId="{BA217A5F-3B8A-46A2-9EF2-320703F7A426}" type="pres">
      <dgm:prSet presAssocID="{64FEFDC5-5F45-4576-B88B-5FACF5EA5352}" presName="accent_1" presStyleCnt="0"/>
      <dgm:spPr/>
    </dgm:pt>
    <dgm:pt modelId="{24C54220-D2D6-4FAD-8C4B-EBBDAAAAE02F}" type="pres">
      <dgm:prSet presAssocID="{64FEFDC5-5F45-4576-B88B-5FACF5EA5352}" presName="accentRepeatNode" presStyleLbl="solidFgAcc1" presStyleIdx="0" presStyleCnt="3"/>
      <dgm:spPr>
        <a:solidFill>
          <a:schemeClr val="bg1"/>
        </a:solidFill>
        <a:ln>
          <a:solidFill>
            <a:srgbClr val="F29629"/>
          </a:solidFill>
        </a:ln>
      </dgm:spPr>
    </dgm:pt>
    <dgm:pt modelId="{69995C8B-877D-4956-A6F6-AD8A400EBB5F}" type="pres">
      <dgm:prSet presAssocID="{88DF5DA4-865B-4374-8CFB-796F5880112B}" presName="text_2" presStyleLbl="node1" presStyleIdx="1" presStyleCnt="3">
        <dgm:presLayoutVars>
          <dgm:bulletEnabled val="1"/>
        </dgm:presLayoutVars>
      </dgm:prSet>
      <dgm:spPr/>
    </dgm:pt>
    <dgm:pt modelId="{5B1D2EC7-2203-400E-8BC0-7E020FF46C13}" type="pres">
      <dgm:prSet presAssocID="{88DF5DA4-865B-4374-8CFB-796F5880112B}" presName="accent_2" presStyleCnt="0"/>
      <dgm:spPr/>
    </dgm:pt>
    <dgm:pt modelId="{4C222AB9-26FF-4C7C-A745-32BEC923E4D4}" type="pres">
      <dgm:prSet presAssocID="{88DF5DA4-865B-4374-8CFB-796F5880112B}" presName="accentRepeatNode" presStyleLbl="solidFgAcc1" presStyleIdx="1" presStyleCnt="3"/>
      <dgm:spPr>
        <a:solidFill>
          <a:schemeClr val="bg1"/>
        </a:solidFill>
        <a:ln>
          <a:solidFill>
            <a:srgbClr val="F29629"/>
          </a:solidFill>
        </a:ln>
      </dgm:spPr>
    </dgm:pt>
    <dgm:pt modelId="{D26ACCA5-DDF8-4236-98D5-8785812886B7}" type="pres">
      <dgm:prSet presAssocID="{B222420E-F5AB-44E8-9FF2-F8E20CB00043}" presName="text_3" presStyleLbl="node1" presStyleIdx="2" presStyleCnt="3">
        <dgm:presLayoutVars>
          <dgm:bulletEnabled val="1"/>
        </dgm:presLayoutVars>
      </dgm:prSet>
      <dgm:spPr/>
    </dgm:pt>
    <dgm:pt modelId="{DA24CAD7-1970-4079-9407-30E3F6A9DA2C}" type="pres">
      <dgm:prSet presAssocID="{B222420E-F5AB-44E8-9FF2-F8E20CB00043}" presName="accent_3" presStyleCnt="0"/>
      <dgm:spPr/>
    </dgm:pt>
    <dgm:pt modelId="{C7D37FF4-458F-4ED6-8BBE-04BE452A1EB2}" type="pres">
      <dgm:prSet presAssocID="{B222420E-F5AB-44E8-9FF2-F8E20CB00043}" presName="accentRepeatNode" presStyleLbl="solidFgAcc1" presStyleIdx="2" presStyleCnt="3"/>
      <dgm:spPr>
        <a:solidFill>
          <a:schemeClr val="bg1"/>
        </a:solidFill>
        <a:ln>
          <a:solidFill>
            <a:srgbClr val="F29629"/>
          </a:solidFill>
        </a:ln>
      </dgm:spPr>
    </dgm:pt>
  </dgm:ptLst>
  <dgm:cxnLst>
    <dgm:cxn modelId="{74B3EE2E-F21F-44C7-A655-FA8EE2E54EFE}" type="presOf" srcId="{BFC2AF97-C39E-472E-B65A-6B32A9441618}" destId="{489ABD71-DD6E-4C5C-817E-631471C674A0}" srcOrd="0" destOrd="0" presId="urn:microsoft.com/office/officeart/2008/layout/VerticalCurvedList"/>
    <dgm:cxn modelId="{EEB06F45-BF0F-4B9B-9838-AF21DD714B19}" type="presOf" srcId="{B222420E-F5AB-44E8-9FF2-F8E20CB00043}" destId="{D26ACCA5-DDF8-4236-98D5-8785812886B7}" srcOrd="0" destOrd="0" presId="urn:microsoft.com/office/officeart/2008/layout/VerticalCurvedList"/>
    <dgm:cxn modelId="{4AE8EE6A-5F83-4604-AAE5-A6D468CD4AE2}" srcId="{64FEFDC5-5F45-4576-B88B-5FACF5EA5352}" destId="{3ADF2C93-F497-444B-8710-7AB3654A00B1}" srcOrd="0" destOrd="0" parTransId="{E729E0ED-D2C5-4B01-9247-16D71A847F3A}" sibTransId="{BFC2AF97-C39E-472E-B65A-6B32A9441618}"/>
    <dgm:cxn modelId="{563ED06D-3B64-4015-B4E6-B0E0F551A425}" type="presOf" srcId="{88DF5DA4-865B-4374-8CFB-796F5880112B}" destId="{69995C8B-877D-4956-A6F6-AD8A400EBB5F}" srcOrd="0" destOrd="0" presId="urn:microsoft.com/office/officeart/2008/layout/VerticalCurvedList"/>
    <dgm:cxn modelId="{F5918A55-D3BB-4635-8462-8F79C73105D7}" type="presOf" srcId="{64FEFDC5-5F45-4576-B88B-5FACF5EA5352}" destId="{D6F83010-CE98-442B-A4B6-693E5DAA4E2B}" srcOrd="0" destOrd="0" presId="urn:microsoft.com/office/officeart/2008/layout/VerticalCurvedList"/>
    <dgm:cxn modelId="{D32CBA57-7302-4948-954A-23EEF7BDA0A4}" type="presOf" srcId="{4F2C4288-58A4-4B7C-808A-0DD82028D3A1}" destId="{D26ACCA5-DDF8-4236-98D5-8785812886B7}" srcOrd="0" destOrd="1" presId="urn:microsoft.com/office/officeart/2008/layout/VerticalCurvedList"/>
    <dgm:cxn modelId="{B5614F5A-51F8-4AE4-9054-3E5D318D611A}" type="presOf" srcId="{4CB3A8D7-44BB-46E2-8EDE-F6E837F9F5A4}" destId="{4ADD1859-7451-42B3-A8F9-971EC2C6A9FA}" srcOrd="0" destOrd="0" presId="urn:microsoft.com/office/officeart/2008/layout/VerticalCurvedList"/>
    <dgm:cxn modelId="{AC6BB07F-0BD1-44F5-AB9D-5B042712227F}" type="presOf" srcId="{3ADF2C93-F497-444B-8710-7AB3654A00B1}" destId="{D6F83010-CE98-442B-A4B6-693E5DAA4E2B}" srcOrd="0" destOrd="1" presId="urn:microsoft.com/office/officeart/2008/layout/VerticalCurvedList"/>
    <dgm:cxn modelId="{608AF487-59E6-42BC-A415-B3387A2C76B9}" srcId="{4CB3A8D7-44BB-46E2-8EDE-F6E837F9F5A4}" destId="{88DF5DA4-865B-4374-8CFB-796F5880112B}" srcOrd="1" destOrd="0" parTransId="{AB0DFC84-2B50-4ED3-B312-C1E76773C160}" sibTransId="{169FCCDE-CCBF-4182-82BE-FA7ED9D30969}"/>
    <dgm:cxn modelId="{A768A0A0-6FF0-47AF-A57C-FFA85F1A4EB8}" srcId="{88DF5DA4-865B-4374-8CFB-796F5880112B}" destId="{F07BA818-5D8E-4343-8318-64F53EB16813}" srcOrd="0" destOrd="0" parTransId="{4FD6D73E-1C84-460A-9766-1D306997AA09}" sibTransId="{23701063-47AB-4862-9B34-CA1E0771BE72}"/>
    <dgm:cxn modelId="{3EC84AA8-A2F0-4252-9E75-BF5C7BB56EEF}" type="presOf" srcId="{F07BA818-5D8E-4343-8318-64F53EB16813}" destId="{69995C8B-877D-4956-A6F6-AD8A400EBB5F}" srcOrd="0" destOrd="1" presId="urn:microsoft.com/office/officeart/2008/layout/VerticalCurvedList"/>
    <dgm:cxn modelId="{C78C93BE-E737-466B-BF1D-C1FA0269D30A}" srcId="{4CB3A8D7-44BB-46E2-8EDE-F6E837F9F5A4}" destId="{64FEFDC5-5F45-4576-B88B-5FACF5EA5352}" srcOrd="0" destOrd="0" parTransId="{6C16F82E-0821-42DC-871A-AB7CD2658A06}" sibTransId="{DAD1EA75-28F4-4805-BC17-93F373E62B80}"/>
    <dgm:cxn modelId="{C03AADE1-5521-4FCF-AED4-3E9F8EA5113D}" srcId="{B222420E-F5AB-44E8-9FF2-F8E20CB00043}" destId="{4F2C4288-58A4-4B7C-808A-0DD82028D3A1}" srcOrd="0" destOrd="0" parTransId="{170F229A-A4F1-4782-B677-E8DE980902CF}" sibTransId="{02B9B797-E6CF-4E4F-9715-8B0445634A21}"/>
    <dgm:cxn modelId="{F22DF7E6-20CE-4D91-AE99-EBD1DF22DC16}" srcId="{4CB3A8D7-44BB-46E2-8EDE-F6E837F9F5A4}" destId="{B222420E-F5AB-44E8-9FF2-F8E20CB00043}" srcOrd="2" destOrd="0" parTransId="{1C82FE28-4ABE-4B26-95F2-38A49C7D454C}" sibTransId="{62FF2C07-9EFA-4AF7-B419-800AF564FACD}"/>
    <dgm:cxn modelId="{DFDB2937-D181-4EF2-905C-5B06070B7952}" type="presParOf" srcId="{4ADD1859-7451-42B3-A8F9-971EC2C6A9FA}" destId="{AA304C1D-E38E-4617-B07E-2929D41B883E}" srcOrd="0" destOrd="0" presId="urn:microsoft.com/office/officeart/2008/layout/VerticalCurvedList"/>
    <dgm:cxn modelId="{116A8817-3C87-45CC-8C1A-179271C8519D}" type="presParOf" srcId="{AA304C1D-E38E-4617-B07E-2929D41B883E}" destId="{9EF4A89B-3667-4E43-BD54-96899583AF0C}" srcOrd="0" destOrd="0" presId="urn:microsoft.com/office/officeart/2008/layout/VerticalCurvedList"/>
    <dgm:cxn modelId="{E892160E-5010-4716-8CE4-845D89EB6BD5}" type="presParOf" srcId="{9EF4A89B-3667-4E43-BD54-96899583AF0C}" destId="{B9814D45-EFE5-496A-8036-DFA5B8EFEA8F}" srcOrd="0" destOrd="0" presId="urn:microsoft.com/office/officeart/2008/layout/VerticalCurvedList"/>
    <dgm:cxn modelId="{07522202-61FF-4A29-8D4A-99D445BCE5DC}" type="presParOf" srcId="{9EF4A89B-3667-4E43-BD54-96899583AF0C}" destId="{489ABD71-DD6E-4C5C-817E-631471C674A0}" srcOrd="1" destOrd="0" presId="urn:microsoft.com/office/officeart/2008/layout/VerticalCurvedList"/>
    <dgm:cxn modelId="{214D6058-AC0A-49B8-994B-E2D3EF73790D}" type="presParOf" srcId="{9EF4A89B-3667-4E43-BD54-96899583AF0C}" destId="{5B46DF40-F642-409B-8793-65D5EA977DAC}" srcOrd="2" destOrd="0" presId="urn:microsoft.com/office/officeart/2008/layout/VerticalCurvedList"/>
    <dgm:cxn modelId="{02153BD2-2ABF-49CA-8429-771E1842A12B}" type="presParOf" srcId="{9EF4A89B-3667-4E43-BD54-96899583AF0C}" destId="{15B2E910-9715-40ED-B7A9-22C1AA7E2B6D}" srcOrd="3" destOrd="0" presId="urn:microsoft.com/office/officeart/2008/layout/VerticalCurvedList"/>
    <dgm:cxn modelId="{48C8DF1D-A4A2-440B-A7F3-9547D8C401E3}" type="presParOf" srcId="{AA304C1D-E38E-4617-B07E-2929D41B883E}" destId="{D6F83010-CE98-442B-A4B6-693E5DAA4E2B}" srcOrd="1" destOrd="0" presId="urn:microsoft.com/office/officeart/2008/layout/VerticalCurvedList"/>
    <dgm:cxn modelId="{072E66D4-2A33-4F72-88B7-7B182CF4F137}" type="presParOf" srcId="{AA304C1D-E38E-4617-B07E-2929D41B883E}" destId="{BA217A5F-3B8A-46A2-9EF2-320703F7A426}" srcOrd="2" destOrd="0" presId="urn:microsoft.com/office/officeart/2008/layout/VerticalCurvedList"/>
    <dgm:cxn modelId="{B681A915-AA39-45A7-8A34-788E8E1CA678}" type="presParOf" srcId="{BA217A5F-3B8A-46A2-9EF2-320703F7A426}" destId="{24C54220-D2D6-4FAD-8C4B-EBBDAAAAE02F}" srcOrd="0" destOrd="0" presId="urn:microsoft.com/office/officeart/2008/layout/VerticalCurvedList"/>
    <dgm:cxn modelId="{BAAAFBE5-63C5-4EA9-9640-65005EC289A8}" type="presParOf" srcId="{AA304C1D-E38E-4617-B07E-2929D41B883E}" destId="{69995C8B-877D-4956-A6F6-AD8A400EBB5F}" srcOrd="3" destOrd="0" presId="urn:microsoft.com/office/officeart/2008/layout/VerticalCurvedList"/>
    <dgm:cxn modelId="{03E7FCFD-FB3F-4519-BE62-5595025E7109}" type="presParOf" srcId="{AA304C1D-E38E-4617-B07E-2929D41B883E}" destId="{5B1D2EC7-2203-400E-8BC0-7E020FF46C13}" srcOrd="4" destOrd="0" presId="urn:microsoft.com/office/officeart/2008/layout/VerticalCurvedList"/>
    <dgm:cxn modelId="{1986DD96-9122-4518-81F3-FEA03D04B194}" type="presParOf" srcId="{5B1D2EC7-2203-400E-8BC0-7E020FF46C13}" destId="{4C222AB9-26FF-4C7C-A745-32BEC923E4D4}" srcOrd="0" destOrd="0" presId="urn:microsoft.com/office/officeart/2008/layout/VerticalCurvedList"/>
    <dgm:cxn modelId="{929ACEDC-E5DA-4593-ACE9-D7BA75E8618C}" type="presParOf" srcId="{AA304C1D-E38E-4617-B07E-2929D41B883E}" destId="{D26ACCA5-DDF8-4236-98D5-8785812886B7}" srcOrd="5" destOrd="0" presId="urn:microsoft.com/office/officeart/2008/layout/VerticalCurvedList"/>
    <dgm:cxn modelId="{103F941C-FACB-49D8-A446-736B4A13D92C}" type="presParOf" srcId="{AA304C1D-E38E-4617-B07E-2929D41B883E}" destId="{DA24CAD7-1970-4079-9407-30E3F6A9DA2C}" srcOrd="6" destOrd="0" presId="urn:microsoft.com/office/officeart/2008/layout/VerticalCurvedList"/>
    <dgm:cxn modelId="{1035C187-4753-44A0-8B0B-E0E45969A89E}" type="presParOf" srcId="{DA24CAD7-1970-4079-9407-30E3F6A9DA2C}" destId="{C7D37FF4-458F-4ED6-8BBE-04BE452A1EB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B3A8D7-44BB-46E2-8EDE-F6E837F9F5A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4FEFDC5-5F45-4576-B88B-5FACF5EA5352}">
      <dgm:prSet phldrT="[文本]"/>
      <dgm:spPr>
        <a:solidFill>
          <a:srgbClr val="E84709"/>
        </a:solidFill>
      </dgm:spPr>
      <dgm:t>
        <a:bodyPr/>
        <a:lstStyle/>
        <a:p>
          <a:r>
            <a:rPr lang="zh-CN" altLang="en-US" dirty="0"/>
            <a:t>提高代码复用率</a:t>
          </a:r>
        </a:p>
      </dgm:t>
    </dgm:pt>
    <dgm:pt modelId="{6C16F82E-0821-42DC-871A-AB7CD2658A06}" type="parTrans" cxnId="{C78C93BE-E737-466B-BF1D-C1FA0269D30A}">
      <dgm:prSet/>
      <dgm:spPr/>
      <dgm:t>
        <a:bodyPr/>
        <a:lstStyle/>
        <a:p>
          <a:endParaRPr lang="zh-CN" altLang="en-US"/>
        </a:p>
      </dgm:t>
    </dgm:pt>
    <dgm:pt modelId="{DAD1EA75-28F4-4805-BC17-93F373E62B80}" type="sibTrans" cxnId="{C78C93BE-E737-466B-BF1D-C1FA0269D30A}">
      <dgm:prSet/>
      <dgm:spPr/>
      <dgm:t>
        <a:bodyPr/>
        <a:lstStyle/>
        <a:p>
          <a:endParaRPr lang="zh-CN" altLang="en-US"/>
        </a:p>
      </dgm:t>
    </dgm:pt>
    <dgm:pt modelId="{B850F799-63F4-48E1-92B0-F8181ECCE082}">
      <dgm:prSet phldrT="[文本]"/>
      <dgm:spPr>
        <a:solidFill>
          <a:srgbClr val="E84709"/>
        </a:solidFill>
      </dgm:spPr>
      <dgm:t>
        <a:bodyPr/>
        <a:lstStyle/>
        <a:p>
          <a:r>
            <a:rPr lang="zh-CN" altLang="en-US" dirty="0"/>
            <a:t>组件将数据和逻辑封装，类似面向对象中类</a:t>
          </a:r>
        </a:p>
      </dgm:t>
    </dgm:pt>
    <dgm:pt modelId="{E8102B3A-C4DA-4F2E-B661-6F2F6B27B7CD}" type="parTrans" cxnId="{EC5B9FFA-05DF-4A08-9669-CAD678FF9E58}">
      <dgm:prSet/>
      <dgm:spPr/>
      <dgm:t>
        <a:bodyPr/>
        <a:lstStyle/>
        <a:p>
          <a:endParaRPr lang="zh-CN" altLang="en-US"/>
        </a:p>
      </dgm:t>
    </dgm:pt>
    <dgm:pt modelId="{EEBE2256-6654-40DD-BEA8-FA8B748502C6}" type="sibTrans" cxnId="{EC5B9FFA-05DF-4A08-9669-CAD678FF9E58}">
      <dgm:prSet/>
      <dgm:spPr>
        <a:ln>
          <a:solidFill>
            <a:srgbClr val="F29629"/>
          </a:solidFill>
        </a:ln>
      </dgm:spPr>
      <dgm:t>
        <a:bodyPr/>
        <a:lstStyle/>
        <a:p>
          <a:endParaRPr lang="zh-CN" altLang="en-US"/>
        </a:p>
      </dgm:t>
    </dgm:pt>
    <dgm:pt modelId="{E54A982B-5ED4-40DC-801F-635D8CF1913C}">
      <dgm:prSet phldrT="[文本]"/>
      <dgm:spPr>
        <a:solidFill>
          <a:srgbClr val="E84709"/>
        </a:solidFill>
      </dgm:spPr>
      <dgm:t>
        <a:bodyPr/>
        <a:lstStyle/>
        <a:p>
          <a:r>
            <a:rPr lang="zh-CN" altLang="en-US" dirty="0"/>
            <a:t>降低测试难度</a:t>
          </a:r>
        </a:p>
      </dgm:t>
    </dgm:pt>
    <dgm:pt modelId="{17C351A4-912A-4768-970B-628EA647100B}" type="parTrans" cxnId="{9EB5C7F2-DB37-4DA4-B8CF-1559F5B68E92}">
      <dgm:prSet/>
      <dgm:spPr/>
      <dgm:t>
        <a:bodyPr/>
        <a:lstStyle/>
        <a:p>
          <a:endParaRPr lang="zh-CN" altLang="en-US"/>
        </a:p>
      </dgm:t>
    </dgm:pt>
    <dgm:pt modelId="{D3C7F91D-1115-438A-B84A-467FA3EF3E29}" type="sibTrans" cxnId="{9EB5C7F2-DB37-4DA4-B8CF-1559F5B68E92}">
      <dgm:prSet/>
      <dgm:spPr/>
      <dgm:t>
        <a:bodyPr/>
        <a:lstStyle/>
        <a:p>
          <a:endParaRPr lang="zh-CN" altLang="en-US"/>
        </a:p>
      </dgm:t>
    </dgm:pt>
    <dgm:pt modelId="{1D681537-F254-4344-8AB2-DC528D641258}">
      <dgm:prSet phldrT="[文本]"/>
      <dgm:spPr>
        <a:solidFill>
          <a:srgbClr val="E84709"/>
        </a:solidFill>
      </dgm:spPr>
      <dgm:t>
        <a:bodyPr/>
        <a:lstStyle/>
        <a:p>
          <a:r>
            <a:rPr lang="zh-CN" altLang="en-US" dirty="0"/>
            <a:t>组件内逻辑高内聚低耦合，容易对单个组件进行测试</a:t>
          </a:r>
        </a:p>
      </dgm:t>
    </dgm:pt>
    <dgm:pt modelId="{F96EA750-FAE5-495E-A277-B67174ECA9CF}" type="parTrans" cxnId="{2D3EBC67-969F-44D3-B0FE-0740F77205E4}">
      <dgm:prSet/>
      <dgm:spPr/>
      <dgm:t>
        <a:bodyPr/>
        <a:lstStyle/>
        <a:p>
          <a:endParaRPr lang="zh-CN" altLang="en-US"/>
        </a:p>
      </dgm:t>
    </dgm:pt>
    <dgm:pt modelId="{682836F3-1FF3-41E6-B9FC-D239FCE071F7}" type="sibTrans" cxnId="{2D3EBC67-969F-44D3-B0FE-0740F77205E4}">
      <dgm:prSet/>
      <dgm:spPr/>
      <dgm:t>
        <a:bodyPr/>
        <a:lstStyle/>
        <a:p>
          <a:endParaRPr lang="zh-CN" altLang="en-US"/>
        </a:p>
      </dgm:t>
    </dgm:pt>
    <dgm:pt modelId="{B9986D54-4EA1-4C1C-8C98-13A0B0FAC8C9}">
      <dgm:prSet phldrT="[文本]"/>
      <dgm:spPr>
        <a:solidFill>
          <a:srgbClr val="E84709"/>
        </a:solidFill>
      </dgm:spPr>
      <dgm:t>
        <a:bodyPr/>
        <a:lstStyle/>
        <a:p>
          <a:r>
            <a:rPr lang="zh-CN" altLang="en-US" dirty="0"/>
            <a:t>降低代码复杂度</a:t>
          </a:r>
        </a:p>
      </dgm:t>
    </dgm:pt>
    <dgm:pt modelId="{881F19C4-E524-49C7-BFDE-9B4923AF03C9}" type="parTrans" cxnId="{DA6EF7AC-238B-4225-BEF9-042FF94CBB57}">
      <dgm:prSet/>
      <dgm:spPr/>
      <dgm:t>
        <a:bodyPr/>
        <a:lstStyle/>
        <a:p>
          <a:endParaRPr lang="zh-CN" altLang="en-US"/>
        </a:p>
      </dgm:t>
    </dgm:pt>
    <dgm:pt modelId="{139EA7E9-1220-4CA2-B728-B8891E880219}" type="sibTrans" cxnId="{DA6EF7AC-238B-4225-BEF9-042FF94CBB57}">
      <dgm:prSet/>
      <dgm:spPr/>
      <dgm:t>
        <a:bodyPr/>
        <a:lstStyle/>
        <a:p>
          <a:endParaRPr lang="zh-CN" altLang="en-US"/>
        </a:p>
      </dgm:t>
    </dgm:pt>
    <dgm:pt modelId="{B7A1B14F-7D3D-4125-B8E9-5CED6DE9DCBB}">
      <dgm:prSet phldrT="[文本]"/>
      <dgm:spPr>
        <a:solidFill>
          <a:srgbClr val="E84709"/>
        </a:solidFill>
      </dgm:spPr>
      <dgm:t>
        <a:bodyPr/>
        <a:lstStyle/>
        <a:p>
          <a:r>
            <a:rPr lang="zh-CN" altLang="en-US" dirty="0"/>
            <a:t>语法直观，代码可读性高</a:t>
          </a:r>
        </a:p>
      </dgm:t>
    </dgm:pt>
    <dgm:pt modelId="{B047D7E5-66EA-4F7B-923F-DAB64934B5D0}" type="parTrans" cxnId="{E4F5C5D7-5B56-4083-AAA1-31F7256247B1}">
      <dgm:prSet/>
      <dgm:spPr/>
      <dgm:t>
        <a:bodyPr/>
        <a:lstStyle/>
        <a:p>
          <a:endParaRPr lang="zh-CN" altLang="en-US"/>
        </a:p>
      </dgm:t>
    </dgm:pt>
    <dgm:pt modelId="{92962117-5995-49C8-AAE3-43791F37301A}" type="sibTrans" cxnId="{E4F5C5D7-5B56-4083-AAA1-31F7256247B1}">
      <dgm:prSet/>
      <dgm:spPr/>
      <dgm:t>
        <a:bodyPr/>
        <a:lstStyle/>
        <a:p>
          <a:endParaRPr lang="zh-CN" altLang="en-US"/>
        </a:p>
      </dgm:t>
    </dgm:pt>
    <dgm:pt modelId="{4ADD1859-7451-42B3-A8F9-971EC2C6A9FA}" type="pres">
      <dgm:prSet presAssocID="{4CB3A8D7-44BB-46E2-8EDE-F6E837F9F5A4}" presName="Name0" presStyleCnt="0">
        <dgm:presLayoutVars>
          <dgm:chMax val="7"/>
          <dgm:chPref val="7"/>
          <dgm:dir/>
        </dgm:presLayoutVars>
      </dgm:prSet>
      <dgm:spPr/>
    </dgm:pt>
    <dgm:pt modelId="{AA304C1D-E38E-4617-B07E-2929D41B883E}" type="pres">
      <dgm:prSet presAssocID="{4CB3A8D7-44BB-46E2-8EDE-F6E837F9F5A4}" presName="Name1" presStyleCnt="0"/>
      <dgm:spPr/>
    </dgm:pt>
    <dgm:pt modelId="{9EF4A89B-3667-4E43-BD54-96899583AF0C}" type="pres">
      <dgm:prSet presAssocID="{4CB3A8D7-44BB-46E2-8EDE-F6E837F9F5A4}" presName="cycle" presStyleCnt="0"/>
      <dgm:spPr/>
    </dgm:pt>
    <dgm:pt modelId="{B9814D45-EFE5-496A-8036-DFA5B8EFEA8F}" type="pres">
      <dgm:prSet presAssocID="{4CB3A8D7-44BB-46E2-8EDE-F6E837F9F5A4}" presName="srcNode" presStyleLbl="node1" presStyleIdx="0" presStyleCnt="3"/>
      <dgm:spPr/>
    </dgm:pt>
    <dgm:pt modelId="{489ABD71-DD6E-4C5C-817E-631471C674A0}" type="pres">
      <dgm:prSet presAssocID="{4CB3A8D7-44BB-46E2-8EDE-F6E837F9F5A4}" presName="conn" presStyleLbl="parChTrans1D2" presStyleIdx="0" presStyleCnt="1"/>
      <dgm:spPr/>
    </dgm:pt>
    <dgm:pt modelId="{5B46DF40-F642-409B-8793-65D5EA977DAC}" type="pres">
      <dgm:prSet presAssocID="{4CB3A8D7-44BB-46E2-8EDE-F6E837F9F5A4}" presName="extraNode" presStyleLbl="node1" presStyleIdx="0" presStyleCnt="3"/>
      <dgm:spPr/>
    </dgm:pt>
    <dgm:pt modelId="{15B2E910-9715-40ED-B7A9-22C1AA7E2B6D}" type="pres">
      <dgm:prSet presAssocID="{4CB3A8D7-44BB-46E2-8EDE-F6E837F9F5A4}" presName="dstNode" presStyleLbl="node1" presStyleIdx="0" presStyleCnt="3"/>
      <dgm:spPr/>
    </dgm:pt>
    <dgm:pt modelId="{D6F83010-CE98-442B-A4B6-693E5DAA4E2B}" type="pres">
      <dgm:prSet presAssocID="{64FEFDC5-5F45-4576-B88B-5FACF5EA5352}" presName="text_1" presStyleLbl="node1" presStyleIdx="0" presStyleCnt="3">
        <dgm:presLayoutVars>
          <dgm:bulletEnabled val="1"/>
        </dgm:presLayoutVars>
      </dgm:prSet>
      <dgm:spPr/>
    </dgm:pt>
    <dgm:pt modelId="{BA217A5F-3B8A-46A2-9EF2-320703F7A426}" type="pres">
      <dgm:prSet presAssocID="{64FEFDC5-5F45-4576-B88B-5FACF5EA5352}" presName="accent_1" presStyleCnt="0"/>
      <dgm:spPr/>
    </dgm:pt>
    <dgm:pt modelId="{24C54220-D2D6-4FAD-8C4B-EBBDAAAAE02F}" type="pres">
      <dgm:prSet presAssocID="{64FEFDC5-5F45-4576-B88B-5FACF5EA5352}" presName="accentRepeatNode" presStyleLbl="solidFgAcc1" presStyleIdx="0" presStyleCnt="3"/>
      <dgm:spPr>
        <a:solidFill>
          <a:schemeClr val="bg1"/>
        </a:solidFill>
        <a:ln>
          <a:solidFill>
            <a:srgbClr val="F29629"/>
          </a:solidFill>
        </a:ln>
      </dgm:spPr>
    </dgm:pt>
    <dgm:pt modelId="{F24E5217-7BD6-4854-9B34-7C17444D81FA}" type="pres">
      <dgm:prSet presAssocID="{E54A982B-5ED4-40DC-801F-635D8CF1913C}" presName="text_2" presStyleLbl="node1" presStyleIdx="1" presStyleCnt="3">
        <dgm:presLayoutVars>
          <dgm:bulletEnabled val="1"/>
        </dgm:presLayoutVars>
      </dgm:prSet>
      <dgm:spPr/>
    </dgm:pt>
    <dgm:pt modelId="{EC100CA4-8498-4DB9-9574-488041B42444}" type="pres">
      <dgm:prSet presAssocID="{E54A982B-5ED4-40DC-801F-635D8CF1913C}" presName="accent_2" presStyleCnt="0"/>
      <dgm:spPr/>
    </dgm:pt>
    <dgm:pt modelId="{8E3DF307-3FFF-4029-982C-7268CDEF8A03}" type="pres">
      <dgm:prSet presAssocID="{E54A982B-5ED4-40DC-801F-635D8CF1913C}" presName="accentRepeatNode" presStyleLbl="solidFgAcc1" presStyleIdx="1" presStyleCnt="3"/>
      <dgm:spPr>
        <a:ln>
          <a:solidFill>
            <a:srgbClr val="F29629"/>
          </a:solidFill>
        </a:ln>
      </dgm:spPr>
    </dgm:pt>
    <dgm:pt modelId="{F73AC32D-BC7C-4F86-9D4E-4C6F5E992320}" type="pres">
      <dgm:prSet presAssocID="{B9986D54-4EA1-4C1C-8C98-13A0B0FAC8C9}" presName="text_3" presStyleLbl="node1" presStyleIdx="2" presStyleCnt="3">
        <dgm:presLayoutVars>
          <dgm:bulletEnabled val="1"/>
        </dgm:presLayoutVars>
      </dgm:prSet>
      <dgm:spPr/>
    </dgm:pt>
    <dgm:pt modelId="{12A5568F-FB8A-401E-85BE-C4FE66E13F64}" type="pres">
      <dgm:prSet presAssocID="{B9986D54-4EA1-4C1C-8C98-13A0B0FAC8C9}" presName="accent_3" presStyleCnt="0"/>
      <dgm:spPr/>
    </dgm:pt>
    <dgm:pt modelId="{571962FD-0A93-42C8-B285-06BAD773D661}" type="pres">
      <dgm:prSet presAssocID="{B9986D54-4EA1-4C1C-8C98-13A0B0FAC8C9}" presName="accentRepeatNode" presStyleLbl="solidFgAcc1" presStyleIdx="2" presStyleCnt="3"/>
      <dgm:spPr>
        <a:ln>
          <a:solidFill>
            <a:srgbClr val="F29629"/>
          </a:solidFill>
        </a:ln>
      </dgm:spPr>
    </dgm:pt>
  </dgm:ptLst>
  <dgm:cxnLst>
    <dgm:cxn modelId="{D069EC32-A509-4875-A8ED-89E3A7680FBD}" type="presOf" srcId="{B7A1B14F-7D3D-4125-B8E9-5CED6DE9DCBB}" destId="{F73AC32D-BC7C-4F86-9D4E-4C6F5E992320}" srcOrd="0" destOrd="1" presId="urn:microsoft.com/office/officeart/2008/layout/VerticalCurvedList"/>
    <dgm:cxn modelId="{27B96C64-707A-449D-8D94-487E593D826B}" type="presOf" srcId="{1D681537-F254-4344-8AB2-DC528D641258}" destId="{F24E5217-7BD6-4854-9B34-7C17444D81FA}" srcOrd="0" destOrd="1" presId="urn:microsoft.com/office/officeart/2008/layout/VerticalCurvedList"/>
    <dgm:cxn modelId="{2D3EBC67-969F-44D3-B0FE-0740F77205E4}" srcId="{E54A982B-5ED4-40DC-801F-635D8CF1913C}" destId="{1D681537-F254-4344-8AB2-DC528D641258}" srcOrd="0" destOrd="0" parTransId="{F96EA750-FAE5-495E-A277-B67174ECA9CF}" sibTransId="{682836F3-1FF3-41E6-B9FC-D239FCE071F7}"/>
    <dgm:cxn modelId="{F5918A55-D3BB-4635-8462-8F79C73105D7}" type="presOf" srcId="{64FEFDC5-5F45-4576-B88B-5FACF5EA5352}" destId="{D6F83010-CE98-442B-A4B6-693E5DAA4E2B}" srcOrd="0" destOrd="0" presId="urn:microsoft.com/office/officeart/2008/layout/VerticalCurvedList"/>
    <dgm:cxn modelId="{B5614F5A-51F8-4AE4-9054-3E5D318D611A}" type="presOf" srcId="{4CB3A8D7-44BB-46E2-8EDE-F6E837F9F5A4}" destId="{4ADD1859-7451-42B3-A8F9-971EC2C6A9FA}" srcOrd="0" destOrd="0" presId="urn:microsoft.com/office/officeart/2008/layout/VerticalCurvedList"/>
    <dgm:cxn modelId="{8B8C2A8D-FDA3-4F67-8936-D0CFFC88695A}" type="presOf" srcId="{B9986D54-4EA1-4C1C-8C98-13A0B0FAC8C9}" destId="{F73AC32D-BC7C-4F86-9D4E-4C6F5E992320}" srcOrd="0" destOrd="0" presId="urn:microsoft.com/office/officeart/2008/layout/VerticalCurvedList"/>
    <dgm:cxn modelId="{CD8A1197-11A9-4749-B044-9ADA005FC8C7}" type="presOf" srcId="{B850F799-63F4-48E1-92B0-F8181ECCE082}" destId="{D6F83010-CE98-442B-A4B6-693E5DAA4E2B}" srcOrd="0" destOrd="1" presId="urn:microsoft.com/office/officeart/2008/layout/VerticalCurvedList"/>
    <dgm:cxn modelId="{DA6EF7AC-238B-4225-BEF9-042FF94CBB57}" srcId="{4CB3A8D7-44BB-46E2-8EDE-F6E837F9F5A4}" destId="{B9986D54-4EA1-4C1C-8C98-13A0B0FAC8C9}" srcOrd="2" destOrd="0" parTransId="{881F19C4-E524-49C7-BFDE-9B4923AF03C9}" sibTransId="{139EA7E9-1220-4CA2-B728-B8891E880219}"/>
    <dgm:cxn modelId="{C78C93BE-E737-466B-BF1D-C1FA0269D30A}" srcId="{4CB3A8D7-44BB-46E2-8EDE-F6E837F9F5A4}" destId="{64FEFDC5-5F45-4576-B88B-5FACF5EA5352}" srcOrd="0" destOrd="0" parTransId="{6C16F82E-0821-42DC-871A-AB7CD2658A06}" sibTransId="{DAD1EA75-28F4-4805-BC17-93F373E62B80}"/>
    <dgm:cxn modelId="{E4F5C5D7-5B56-4083-AAA1-31F7256247B1}" srcId="{B9986D54-4EA1-4C1C-8C98-13A0B0FAC8C9}" destId="{B7A1B14F-7D3D-4125-B8E9-5CED6DE9DCBB}" srcOrd="0" destOrd="0" parTransId="{B047D7E5-66EA-4F7B-923F-DAB64934B5D0}" sibTransId="{92962117-5995-49C8-AAE3-43791F37301A}"/>
    <dgm:cxn modelId="{E7BF06E5-6B6F-49D5-9BC9-40CCA27DAAEE}" type="presOf" srcId="{E54A982B-5ED4-40DC-801F-635D8CF1913C}" destId="{F24E5217-7BD6-4854-9B34-7C17444D81FA}" srcOrd="0" destOrd="0" presId="urn:microsoft.com/office/officeart/2008/layout/VerticalCurvedList"/>
    <dgm:cxn modelId="{9EB5C7F2-DB37-4DA4-B8CF-1559F5B68E92}" srcId="{4CB3A8D7-44BB-46E2-8EDE-F6E837F9F5A4}" destId="{E54A982B-5ED4-40DC-801F-635D8CF1913C}" srcOrd="1" destOrd="0" parTransId="{17C351A4-912A-4768-970B-628EA647100B}" sibTransId="{D3C7F91D-1115-438A-B84A-467FA3EF3E29}"/>
    <dgm:cxn modelId="{EC5B9FFA-05DF-4A08-9669-CAD678FF9E58}" srcId="{64FEFDC5-5F45-4576-B88B-5FACF5EA5352}" destId="{B850F799-63F4-48E1-92B0-F8181ECCE082}" srcOrd="0" destOrd="0" parTransId="{E8102B3A-C4DA-4F2E-B661-6F2F6B27B7CD}" sibTransId="{EEBE2256-6654-40DD-BEA8-FA8B748502C6}"/>
    <dgm:cxn modelId="{881260FD-1564-459F-A84B-6A55CA50D51A}" type="presOf" srcId="{EEBE2256-6654-40DD-BEA8-FA8B748502C6}" destId="{489ABD71-DD6E-4C5C-817E-631471C674A0}" srcOrd="0" destOrd="0" presId="urn:microsoft.com/office/officeart/2008/layout/VerticalCurvedList"/>
    <dgm:cxn modelId="{DFDB2937-D181-4EF2-905C-5B06070B7952}" type="presParOf" srcId="{4ADD1859-7451-42B3-A8F9-971EC2C6A9FA}" destId="{AA304C1D-E38E-4617-B07E-2929D41B883E}" srcOrd="0" destOrd="0" presId="urn:microsoft.com/office/officeart/2008/layout/VerticalCurvedList"/>
    <dgm:cxn modelId="{116A8817-3C87-45CC-8C1A-179271C8519D}" type="presParOf" srcId="{AA304C1D-E38E-4617-B07E-2929D41B883E}" destId="{9EF4A89B-3667-4E43-BD54-96899583AF0C}" srcOrd="0" destOrd="0" presId="urn:microsoft.com/office/officeart/2008/layout/VerticalCurvedList"/>
    <dgm:cxn modelId="{E892160E-5010-4716-8CE4-845D89EB6BD5}" type="presParOf" srcId="{9EF4A89B-3667-4E43-BD54-96899583AF0C}" destId="{B9814D45-EFE5-496A-8036-DFA5B8EFEA8F}" srcOrd="0" destOrd="0" presId="urn:microsoft.com/office/officeart/2008/layout/VerticalCurvedList"/>
    <dgm:cxn modelId="{07522202-61FF-4A29-8D4A-99D445BCE5DC}" type="presParOf" srcId="{9EF4A89B-3667-4E43-BD54-96899583AF0C}" destId="{489ABD71-DD6E-4C5C-817E-631471C674A0}" srcOrd="1" destOrd="0" presId="urn:microsoft.com/office/officeart/2008/layout/VerticalCurvedList"/>
    <dgm:cxn modelId="{214D6058-AC0A-49B8-994B-E2D3EF73790D}" type="presParOf" srcId="{9EF4A89B-3667-4E43-BD54-96899583AF0C}" destId="{5B46DF40-F642-409B-8793-65D5EA977DAC}" srcOrd="2" destOrd="0" presId="urn:microsoft.com/office/officeart/2008/layout/VerticalCurvedList"/>
    <dgm:cxn modelId="{02153BD2-2ABF-49CA-8429-771E1842A12B}" type="presParOf" srcId="{9EF4A89B-3667-4E43-BD54-96899583AF0C}" destId="{15B2E910-9715-40ED-B7A9-22C1AA7E2B6D}" srcOrd="3" destOrd="0" presId="urn:microsoft.com/office/officeart/2008/layout/VerticalCurvedList"/>
    <dgm:cxn modelId="{48C8DF1D-A4A2-440B-A7F3-9547D8C401E3}" type="presParOf" srcId="{AA304C1D-E38E-4617-B07E-2929D41B883E}" destId="{D6F83010-CE98-442B-A4B6-693E5DAA4E2B}" srcOrd="1" destOrd="0" presId="urn:microsoft.com/office/officeart/2008/layout/VerticalCurvedList"/>
    <dgm:cxn modelId="{072E66D4-2A33-4F72-88B7-7B182CF4F137}" type="presParOf" srcId="{AA304C1D-E38E-4617-B07E-2929D41B883E}" destId="{BA217A5F-3B8A-46A2-9EF2-320703F7A426}" srcOrd="2" destOrd="0" presId="urn:microsoft.com/office/officeart/2008/layout/VerticalCurvedList"/>
    <dgm:cxn modelId="{B681A915-AA39-45A7-8A34-788E8E1CA678}" type="presParOf" srcId="{BA217A5F-3B8A-46A2-9EF2-320703F7A426}" destId="{24C54220-D2D6-4FAD-8C4B-EBBDAAAAE02F}" srcOrd="0" destOrd="0" presId="urn:microsoft.com/office/officeart/2008/layout/VerticalCurvedList"/>
    <dgm:cxn modelId="{E9B0B46E-713C-4E07-A332-B7947CF0E417}" type="presParOf" srcId="{AA304C1D-E38E-4617-B07E-2929D41B883E}" destId="{F24E5217-7BD6-4854-9B34-7C17444D81FA}" srcOrd="3" destOrd="0" presId="urn:microsoft.com/office/officeart/2008/layout/VerticalCurvedList"/>
    <dgm:cxn modelId="{D9CAFF0B-EE31-4AB5-94AC-E31B748620AD}" type="presParOf" srcId="{AA304C1D-E38E-4617-B07E-2929D41B883E}" destId="{EC100CA4-8498-4DB9-9574-488041B42444}" srcOrd="4" destOrd="0" presId="urn:microsoft.com/office/officeart/2008/layout/VerticalCurvedList"/>
    <dgm:cxn modelId="{445F7DBA-45E4-4FDC-BCE4-F970747E0597}" type="presParOf" srcId="{EC100CA4-8498-4DB9-9574-488041B42444}" destId="{8E3DF307-3FFF-4029-982C-7268CDEF8A03}" srcOrd="0" destOrd="0" presId="urn:microsoft.com/office/officeart/2008/layout/VerticalCurvedList"/>
    <dgm:cxn modelId="{401A3BC4-FB57-47A3-9DFF-04687E544D87}" type="presParOf" srcId="{AA304C1D-E38E-4617-B07E-2929D41B883E}" destId="{F73AC32D-BC7C-4F86-9D4E-4C6F5E992320}" srcOrd="5" destOrd="0" presId="urn:microsoft.com/office/officeart/2008/layout/VerticalCurvedList"/>
    <dgm:cxn modelId="{547C9FE8-9C56-4057-BB44-018564D3E04F}" type="presParOf" srcId="{AA304C1D-E38E-4617-B07E-2929D41B883E}" destId="{12A5568F-FB8A-401E-85BE-C4FE66E13F64}" srcOrd="6" destOrd="0" presId="urn:microsoft.com/office/officeart/2008/layout/VerticalCurvedList"/>
    <dgm:cxn modelId="{AE3D06B3-8B4F-4EA9-B30D-767152223EB2}" type="presParOf" srcId="{12A5568F-FB8A-401E-85BE-C4FE66E13F64}" destId="{571962FD-0A93-42C8-B285-06BAD773D66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B3A8D7-44BB-46E2-8EDE-F6E837F9F5A4}"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zh-CN" altLang="en-US"/>
        </a:p>
      </dgm:t>
    </dgm:pt>
    <dgm:pt modelId="{64FEFDC5-5F45-4576-B88B-5FACF5EA5352}">
      <dgm:prSet phldrT="[文本]"/>
      <dgm:spPr>
        <a:solidFill>
          <a:srgbClr val="E84709"/>
        </a:solidFill>
      </dgm:spPr>
      <dgm:t>
        <a:bodyPr/>
        <a:lstStyle/>
        <a:p>
          <a:r>
            <a:rPr lang="zh-CN" altLang="en-US" dirty="0">
              <a:solidFill>
                <a:schemeClr val="bg1"/>
              </a:solidFill>
            </a:rPr>
            <a:t>与传统的区别</a:t>
          </a:r>
        </a:p>
      </dgm:t>
    </dgm:pt>
    <dgm:pt modelId="{6C16F82E-0821-42DC-871A-AB7CD2658A06}" type="parTrans" cxnId="{C78C93BE-E737-466B-BF1D-C1FA0269D30A}">
      <dgm:prSet/>
      <dgm:spPr/>
      <dgm:t>
        <a:bodyPr/>
        <a:lstStyle/>
        <a:p>
          <a:endParaRPr lang="zh-CN" altLang="en-US"/>
        </a:p>
      </dgm:t>
    </dgm:pt>
    <dgm:pt modelId="{DAD1EA75-28F4-4805-BC17-93F373E62B80}" type="sibTrans" cxnId="{C78C93BE-E737-466B-BF1D-C1FA0269D30A}">
      <dgm:prSet/>
      <dgm:spPr/>
      <dgm:t>
        <a:bodyPr/>
        <a:lstStyle/>
        <a:p>
          <a:endParaRPr lang="zh-CN" altLang="en-US"/>
        </a:p>
      </dgm:t>
    </dgm:pt>
    <dgm:pt modelId="{21160F1A-07D4-43EA-A0ED-41FA5EA004B0}">
      <dgm:prSet phldrT="[文本]"/>
      <dgm:spPr>
        <a:solidFill>
          <a:srgbClr val="E84709"/>
        </a:solidFill>
      </dgm:spPr>
      <dgm:t>
        <a:bodyPr/>
        <a:lstStyle/>
        <a:p>
          <a:r>
            <a:rPr lang="en-US" altLang="en-US" dirty="0">
              <a:solidFill>
                <a:schemeClr val="bg1"/>
              </a:solidFill>
            </a:rPr>
            <a:t>UI</a:t>
          </a:r>
          <a:r>
            <a:rPr lang="zh-CN" altLang="en-US" dirty="0">
              <a:solidFill>
                <a:schemeClr val="bg1"/>
              </a:solidFill>
            </a:rPr>
            <a:t>功能模块之间的分离，从而只需要关注业务和功能，无需过多关注</a:t>
          </a:r>
          <a:r>
            <a:rPr lang="en-US" altLang="en-US" dirty="0">
              <a:solidFill>
                <a:schemeClr val="bg1"/>
              </a:solidFill>
            </a:rPr>
            <a:t>UI</a:t>
          </a:r>
          <a:r>
            <a:rPr lang="zh-CN" altLang="en-US" dirty="0">
              <a:solidFill>
                <a:schemeClr val="bg1"/>
              </a:solidFill>
            </a:rPr>
            <a:t>，这也是</a:t>
          </a:r>
          <a:r>
            <a:rPr lang="en-US" altLang="en-US" dirty="0">
              <a:solidFill>
                <a:schemeClr val="bg1"/>
              </a:solidFill>
            </a:rPr>
            <a:t>react</a:t>
          </a:r>
          <a:r>
            <a:rPr lang="zh-CN" altLang="en-US" dirty="0">
              <a:solidFill>
                <a:schemeClr val="bg1"/>
              </a:solidFill>
            </a:rPr>
            <a:t>不支持</a:t>
          </a:r>
          <a:r>
            <a:rPr lang="en-US" altLang="en-US" dirty="0">
              <a:solidFill>
                <a:schemeClr val="bg1"/>
              </a:solidFill>
            </a:rPr>
            <a:t>MVC</a:t>
          </a:r>
          <a:r>
            <a:rPr lang="zh-CN" altLang="en-US" dirty="0">
              <a:solidFill>
                <a:schemeClr val="bg1"/>
              </a:solidFill>
            </a:rPr>
            <a:t>的原因（视图</a:t>
          </a:r>
          <a:r>
            <a:rPr lang="en-US" altLang="en-US" dirty="0">
              <a:solidFill>
                <a:schemeClr val="bg1"/>
              </a:solidFill>
            </a:rPr>
            <a:t>-</a:t>
          </a:r>
          <a:r>
            <a:rPr lang="zh-CN" altLang="en-US" dirty="0">
              <a:solidFill>
                <a:schemeClr val="bg1"/>
              </a:solidFill>
            </a:rPr>
            <a:t>数据</a:t>
          </a:r>
          <a:r>
            <a:rPr lang="en-US" altLang="en-US" dirty="0">
              <a:solidFill>
                <a:schemeClr val="bg1"/>
              </a:solidFill>
            </a:rPr>
            <a:t>-</a:t>
          </a:r>
          <a:r>
            <a:rPr lang="zh-CN" altLang="en-US" dirty="0">
              <a:solidFill>
                <a:schemeClr val="bg1"/>
              </a:solidFill>
            </a:rPr>
            <a:t>控制器）</a:t>
          </a:r>
        </a:p>
      </dgm:t>
    </dgm:pt>
    <dgm:pt modelId="{EEE01850-F8E8-41D9-AEA1-F86A2386662B}" type="parTrans" cxnId="{8034F6EC-CCC7-4070-B67E-25648A38A6AF}">
      <dgm:prSet/>
      <dgm:spPr/>
      <dgm:t>
        <a:bodyPr/>
        <a:lstStyle/>
        <a:p>
          <a:endParaRPr lang="zh-CN" altLang="en-US"/>
        </a:p>
      </dgm:t>
    </dgm:pt>
    <dgm:pt modelId="{93CFCD43-8671-4623-A104-14E1813D3616}" type="sibTrans" cxnId="{8034F6EC-CCC7-4070-B67E-25648A38A6AF}">
      <dgm:prSet/>
      <dgm:spPr/>
      <dgm:t>
        <a:bodyPr/>
        <a:lstStyle/>
        <a:p>
          <a:endParaRPr lang="zh-CN" altLang="en-US"/>
        </a:p>
      </dgm:t>
    </dgm:pt>
    <dgm:pt modelId="{134F3321-CFB3-4E49-B5C2-F2393C64F3EC}">
      <dgm:prSet phldrT="[文本]"/>
      <dgm:spPr>
        <a:solidFill>
          <a:srgbClr val="E84709"/>
        </a:solidFill>
      </dgm:spPr>
      <dgm:t>
        <a:bodyPr/>
        <a:lstStyle/>
        <a:p>
          <a:r>
            <a:rPr lang="zh-CN" altLang="en-US" dirty="0">
              <a:solidFill>
                <a:schemeClr val="bg1"/>
              </a:solidFill>
            </a:rPr>
            <a:t>核心思想</a:t>
          </a:r>
        </a:p>
      </dgm:t>
    </dgm:pt>
    <dgm:pt modelId="{01288C3E-2EFA-4E7D-9768-73A0CACBD2F6}" type="parTrans" cxnId="{51EE8341-A4C0-4068-B767-918EF800B2DF}">
      <dgm:prSet/>
      <dgm:spPr/>
      <dgm:t>
        <a:bodyPr/>
        <a:lstStyle/>
        <a:p>
          <a:endParaRPr lang="zh-CN" altLang="en-US"/>
        </a:p>
      </dgm:t>
    </dgm:pt>
    <dgm:pt modelId="{9338A175-0B9C-4044-A7CD-CF5A975C4241}" type="sibTrans" cxnId="{51EE8341-A4C0-4068-B767-918EF800B2DF}">
      <dgm:prSet/>
      <dgm:spPr/>
      <dgm:t>
        <a:bodyPr/>
        <a:lstStyle/>
        <a:p>
          <a:endParaRPr lang="zh-CN" altLang="en-US"/>
        </a:p>
      </dgm:t>
    </dgm:pt>
    <dgm:pt modelId="{18401868-2DC4-44A1-A46B-22B72AE4F317}">
      <dgm:prSet phldrT="[文本]"/>
      <dgm:spPr>
        <a:solidFill>
          <a:srgbClr val="E84709"/>
        </a:solidFill>
      </dgm:spPr>
      <dgm:t>
        <a:bodyPr/>
        <a:lstStyle/>
        <a:p>
          <a:r>
            <a:rPr lang="zh-CN" altLang="en-US" dirty="0">
              <a:solidFill>
                <a:schemeClr val="bg1"/>
              </a:solidFill>
            </a:rPr>
            <a:t>开发者从功能的角度出发，将</a:t>
          </a:r>
          <a:r>
            <a:rPr lang="en-US" altLang="en-US" dirty="0">
              <a:solidFill>
                <a:schemeClr val="bg1"/>
              </a:solidFill>
            </a:rPr>
            <a:t>UI</a:t>
          </a:r>
          <a:r>
            <a:rPr lang="zh-CN" altLang="en-US" dirty="0">
              <a:solidFill>
                <a:schemeClr val="bg1"/>
              </a:solidFill>
            </a:rPr>
            <a:t>分成不同的组件，每个组件都独立封装</a:t>
          </a:r>
        </a:p>
      </dgm:t>
    </dgm:pt>
    <dgm:pt modelId="{F2514E95-B352-4DF4-9BE8-31ABAD677B33}" type="parTrans" cxnId="{406CD529-449D-43BD-9C1F-C25A5C8830ED}">
      <dgm:prSet/>
      <dgm:spPr/>
      <dgm:t>
        <a:bodyPr/>
        <a:lstStyle/>
        <a:p>
          <a:endParaRPr lang="zh-CN" altLang="en-US"/>
        </a:p>
      </dgm:t>
    </dgm:pt>
    <dgm:pt modelId="{64616DC3-F58B-420E-A014-D2BC0720CEA8}" type="sibTrans" cxnId="{406CD529-449D-43BD-9C1F-C25A5C8830ED}">
      <dgm:prSet/>
      <dgm:spPr/>
      <dgm:t>
        <a:bodyPr/>
        <a:lstStyle/>
        <a:p>
          <a:endParaRPr lang="zh-CN" altLang="en-US"/>
        </a:p>
      </dgm:t>
    </dgm:pt>
    <dgm:pt modelId="{CC51AF1C-E494-440D-9E77-8FE10037970B}" type="pres">
      <dgm:prSet presAssocID="{4CB3A8D7-44BB-46E2-8EDE-F6E837F9F5A4}" presName="Name0" presStyleCnt="0">
        <dgm:presLayoutVars>
          <dgm:chMax val="2"/>
          <dgm:dir/>
          <dgm:animOne val="branch"/>
          <dgm:animLvl val="lvl"/>
          <dgm:resizeHandles val="exact"/>
        </dgm:presLayoutVars>
      </dgm:prSet>
      <dgm:spPr/>
    </dgm:pt>
    <dgm:pt modelId="{5BC70FBF-34AB-40EB-AC40-D49C690B5448}" type="pres">
      <dgm:prSet presAssocID="{4CB3A8D7-44BB-46E2-8EDE-F6E837F9F5A4}" presName="Background" presStyleLbl="node1" presStyleIdx="0" presStyleCnt="1"/>
      <dgm:spPr>
        <a:solidFill>
          <a:srgbClr val="EE7D31"/>
        </a:solidFill>
      </dgm:spPr>
    </dgm:pt>
    <dgm:pt modelId="{900C853F-F89B-49AE-AB25-26B41CA8C476}" type="pres">
      <dgm:prSet presAssocID="{4CB3A8D7-44BB-46E2-8EDE-F6E837F9F5A4}" presName="Divider" presStyleLbl="callout" presStyleIdx="0" presStyleCnt="1"/>
      <dgm:spPr/>
    </dgm:pt>
    <dgm:pt modelId="{BABD632B-8E54-4C4F-844D-6F8EE8DDDEDF}" type="pres">
      <dgm:prSet presAssocID="{4CB3A8D7-44BB-46E2-8EDE-F6E837F9F5A4}" presName="ChildText1" presStyleLbl="revTx" presStyleIdx="0" presStyleCnt="0">
        <dgm:presLayoutVars>
          <dgm:chMax val="0"/>
          <dgm:chPref val="0"/>
          <dgm:bulletEnabled val="1"/>
        </dgm:presLayoutVars>
      </dgm:prSet>
      <dgm:spPr/>
    </dgm:pt>
    <dgm:pt modelId="{0CD02FAA-9DD0-45C9-BCE2-5F9BD2C3802A}" type="pres">
      <dgm:prSet presAssocID="{4CB3A8D7-44BB-46E2-8EDE-F6E837F9F5A4}" presName="ChildText2" presStyleLbl="revTx" presStyleIdx="0" presStyleCnt="0">
        <dgm:presLayoutVars>
          <dgm:chMax val="0"/>
          <dgm:chPref val="0"/>
          <dgm:bulletEnabled val="1"/>
        </dgm:presLayoutVars>
      </dgm:prSet>
      <dgm:spPr/>
    </dgm:pt>
    <dgm:pt modelId="{CF66A50C-B3C6-48B1-AFDE-E9281EE42ABD}" type="pres">
      <dgm:prSet presAssocID="{4CB3A8D7-44BB-46E2-8EDE-F6E837F9F5A4}" presName="ParentText1" presStyleLbl="revTx" presStyleIdx="0" presStyleCnt="0">
        <dgm:presLayoutVars>
          <dgm:chMax val="1"/>
          <dgm:chPref val="1"/>
        </dgm:presLayoutVars>
      </dgm:prSet>
      <dgm:spPr/>
    </dgm:pt>
    <dgm:pt modelId="{F1904F5B-AFE2-4137-9AE7-8A80A37F48AA}" type="pres">
      <dgm:prSet presAssocID="{4CB3A8D7-44BB-46E2-8EDE-F6E837F9F5A4}" presName="ParentShape1" presStyleLbl="alignImgPlace1" presStyleIdx="0" presStyleCnt="2">
        <dgm:presLayoutVars/>
      </dgm:prSet>
      <dgm:spPr/>
    </dgm:pt>
    <dgm:pt modelId="{E1E7DCE4-201F-4945-A135-DF134F69E770}" type="pres">
      <dgm:prSet presAssocID="{4CB3A8D7-44BB-46E2-8EDE-F6E837F9F5A4}" presName="ParentText2" presStyleLbl="revTx" presStyleIdx="0" presStyleCnt="0">
        <dgm:presLayoutVars>
          <dgm:chMax val="1"/>
          <dgm:chPref val="1"/>
        </dgm:presLayoutVars>
      </dgm:prSet>
      <dgm:spPr/>
    </dgm:pt>
    <dgm:pt modelId="{A5CA529C-539B-4255-9DED-067359EC185A}" type="pres">
      <dgm:prSet presAssocID="{4CB3A8D7-44BB-46E2-8EDE-F6E837F9F5A4}" presName="ParentShape2" presStyleLbl="alignImgPlace1" presStyleIdx="1" presStyleCnt="2">
        <dgm:presLayoutVars/>
      </dgm:prSet>
      <dgm:spPr/>
    </dgm:pt>
  </dgm:ptLst>
  <dgm:cxnLst>
    <dgm:cxn modelId="{761A6F0F-6859-459B-8E01-A53707A50466}" type="presOf" srcId="{18401868-2DC4-44A1-A46B-22B72AE4F317}" destId="{0CD02FAA-9DD0-45C9-BCE2-5F9BD2C3802A}" srcOrd="0" destOrd="0" presId="urn:microsoft.com/office/officeart/2009/3/layout/OpposingIdeas"/>
    <dgm:cxn modelId="{61802924-D8EC-4414-8C5F-09701A690E4B}" type="presOf" srcId="{4CB3A8D7-44BB-46E2-8EDE-F6E837F9F5A4}" destId="{CC51AF1C-E494-440D-9E77-8FE10037970B}" srcOrd="0" destOrd="0" presId="urn:microsoft.com/office/officeart/2009/3/layout/OpposingIdeas"/>
    <dgm:cxn modelId="{406CD529-449D-43BD-9C1F-C25A5C8830ED}" srcId="{134F3321-CFB3-4E49-B5C2-F2393C64F3EC}" destId="{18401868-2DC4-44A1-A46B-22B72AE4F317}" srcOrd="0" destOrd="0" parTransId="{F2514E95-B352-4DF4-9BE8-31ABAD677B33}" sibTransId="{64616DC3-F58B-420E-A014-D2BC0720CEA8}"/>
    <dgm:cxn modelId="{51EE8341-A4C0-4068-B767-918EF800B2DF}" srcId="{4CB3A8D7-44BB-46E2-8EDE-F6E837F9F5A4}" destId="{134F3321-CFB3-4E49-B5C2-F2393C64F3EC}" srcOrd="1" destOrd="0" parTransId="{01288C3E-2EFA-4E7D-9768-73A0CACBD2F6}" sibTransId="{9338A175-0B9C-4044-A7CD-CF5A975C4241}"/>
    <dgm:cxn modelId="{B28D0E4B-575C-4042-96BC-4E262DB5BFD1}" type="presOf" srcId="{21160F1A-07D4-43EA-A0ED-41FA5EA004B0}" destId="{BABD632B-8E54-4C4F-844D-6F8EE8DDDEDF}" srcOrd="0" destOrd="0" presId="urn:microsoft.com/office/officeart/2009/3/layout/OpposingIdeas"/>
    <dgm:cxn modelId="{C87E906F-C99A-4C94-BD04-DD68CBBB1493}" type="presOf" srcId="{64FEFDC5-5F45-4576-B88B-5FACF5EA5352}" destId="{CF66A50C-B3C6-48B1-AFDE-E9281EE42ABD}" srcOrd="0" destOrd="0" presId="urn:microsoft.com/office/officeart/2009/3/layout/OpposingIdeas"/>
    <dgm:cxn modelId="{8A9C7476-6546-48DA-B819-37B86D39D46B}" type="presOf" srcId="{134F3321-CFB3-4E49-B5C2-F2393C64F3EC}" destId="{A5CA529C-539B-4255-9DED-067359EC185A}" srcOrd="1" destOrd="0" presId="urn:microsoft.com/office/officeart/2009/3/layout/OpposingIdeas"/>
    <dgm:cxn modelId="{37F4855A-4BEC-4AC7-9738-6391114B0439}" type="presOf" srcId="{64FEFDC5-5F45-4576-B88B-5FACF5EA5352}" destId="{F1904F5B-AFE2-4137-9AE7-8A80A37F48AA}" srcOrd="1" destOrd="0" presId="urn:microsoft.com/office/officeart/2009/3/layout/OpposingIdeas"/>
    <dgm:cxn modelId="{E281CBAF-B525-4CB7-A83A-F6F766331AD8}" type="presOf" srcId="{134F3321-CFB3-4E49-B5C2-F2393C64F3EC}" destId="{E1E7DCE4-201F-4945-A135-DF134F69E770}" srcOrd="0" destOrd="0" presId="urn:microsoft.com/office/officeart/2009/3/layout/OpposingIdeas"/>
    <dgm:cxn modelId="{C78C93BE-E737-466B-BF1D-C1FA0269D30A}" srcId="{4CB3A8D7-44BB-46E2-8EDE-F6E837F9F5A4}" destId="{64FEFDC5-5F45-4576-B88B-5FACF5EA5352}" srcOrd="0" destOrd="0" parTransId="{6C16F82E-0821-42DC-871A-AB7CD2658A06}" sibTransId="{DAD1EA75-28F4-4805-BC17-93F373E62B80}"/>
    <dgm:cxn modelId="{8034F6EC-CCC7-4070-B67E-25648A38A6AF}" srcId="{64FEFDC5-5F45-4576-B88B-5FACF5EA5352}" destId="{21160F1A-07D4-43EA-A0ED-41FA5EA004B0}" srcOrd="0" destOrd="0" parTransId="{EEE01850-F8E8-41D9-AEA1-F86A2386662B}" sibTransId="{93CFCD43-8671-4623-A104-14E1813D3616}"/>
    <dgm:cxn modelId="{EA13419F-3CBA-49A4-B035-BB370C81C4CB}" type="presParOf" srcId="{CC51AF1C-E494-440D-9E77-8FE10037970B}" destId="{5BC70FBF-34AB-40EB-AC40-D49C690B5448}" srcOrd="0" destOrd="0" presId="urn:microsoft.com/office/officeart/2009/3/layout/OpposingIdeas"/>
    <dgm:cxn modelId="{7725BDB4-EFB4-454A-99B1-065C6C4F982C}" type="presParOf" srcId="{CC51AF1C-E494-440D-9E77-8FE10037970B}" destId="{900C853F-F89B-49AE-AB25-26B41CA8C476}" srcOrd="1" destOrd="0" presId="urn:microsoft.com/office/officeart/2009/3/layout/OpposingIdeas"/>
    <dgm:cxn modelId="{ACD903BA-585B-4A73-8B2D-C27ABAED57F4}" type="presParOf" srcId="{CC51AF1C-E494-440D-9E77-8FE10037970B}" destId="{BABD632B-8E54-4C4F-844D-6F8EE8DDDEDF}" srcOrd="2" destOrd="0" presId="urn:microsoft.com/office/officeart/2009/3/layout/OpposingIdeas"/>
    <dgm:cxn modelId="{277A11DC-6F33-430E-8234-A07557ECD369}" type="presParOf" srcId="{CC51AF1C-E494-440D-9E77-8FE10037970B}" destId="{0CD02FAA-9DD0-45C9-BCE2-5F9BD2C3802A}" srcOrd="3" destOrd="0" presId="urn:microsoft.com/office/officeart/2009/3/layout/OpposingIdeas"/>
    <dgm:cxn modelId="{2B5E4969-C903-4126-9ECF-E3A79C2D60AB}" type="presParOf" srcId="{CC51AF1C-E494-440D-9E77-8FE10037970B}" destId="{CF66A50C-B3C6-48B1-AFDE-E9281EE42ABD}" srcOrd="4" destOrd="0" presId="urn:microsoft.com/office/officeart/2009/3/layout/OpposingIdeas"/>
    <dgm:cxn modelId="{685A3D29-6133-4E28-A868-C4B2DDD762EC}" type="presParOf" srcId="{CC51AF1C-E494-440D-9E77-8FE10037970B}" destId="{F1904F5B-AFE2-4137-9AE7-8A80A37F48AA}" srcOrd="5" destOrd="0" presId="urn:microsoft.com/office/officeart/2009/3/layout/OpposingIdeas"/>
    <dgm:cxn modelId="{42BDF3C5-FF0E-467D-B28B-05F77E6D237D}" type="presParOf" srcId="{CC51AF1C-E494-440D-9E77-8FE10037970B}" destId="{E1E7DCE4-201F-4945-A135-DF134F69E770}" srcOrd="6" destOrd="0" presId="urn:microsoft.com/office/officeart/2009/3/layout/OpposingIdeas"/>
    <dgm:cxn modelId="{8E8588F3-3983-4375-A90B-DE718D8413C4}" type="presParOf" srcId="{CC51AF1C-E494-440D-9E77-8FE10037970B}" destId="{A5CA529C-539B-4255-9DED-067359EC185A}"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5AF33F-5D21-47DA-AD80-A64E0C856C3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B790D27-3FC1-42FC-853A-636BD8C2FC19}">
      <dgm:prSet phldrT="[文本]"/>
      <dgm:spPr>
        <a:solidFill>
          <a:srgbClr val="EE7D31"/>
        </a:solidFill>
        <a:ln>
          <a:solidFill>
            <a:srgbClr val="E84709"/>
          </a:solidFill>
        </a:ln>
      </dgm:spPr>
      <dgm:t>
        <a:bodyPr/>
        <a:lstStyle/>
        <a:p>
          <a:r>
            <a:rPr lang="zh-CN" altLang="en-US" dirty="0"/>
            <a:t>发起</a:t>
          </a:r>
        </a:p>
      </dgm:t>
    </dgm:pt>
    <dgm:pt modelId="{2A11D20B-2238-40B1-B0F8-35AF1421AD7A}" type="parTrans" cxnId="{D4C26720-081D-457B-90ED-E60560C24D2D}">
      <dgm:prSet/>
      <dgm:spPr/>
      <dgm:t>
        <a:bodyPr/>
        <a:lstStyle/>
        <a:p>
          <a:endParaRPr lang="zh-CN" altLang="en-US"/>
        </a:p>
      </dgm:t>
    </dgm:pt>
    <dgm:pt modelId="{C52FD558-DE7D-4C2F-8BF7-8D9D115FE381}" type="sibTrans" cxnId="{D4C26720-081D-457B-90ED-E60560C24D2D}">
      <dgm:prSet/>
      <dgm:spPr/>
      <dgm:t>
        <a:bodyPr/>
        <a:lstStyle/>
        <a:p>
          <a:endParaRPr lang="zh-CN" altLang="en-US"/>
        </a:p>
      </dgm:t>
    </dgm:pt>
    <dgm:pt modelId="{F56A1B12-DB2C-40C1-BCFA-4D02E6F393B7}">
      <dgm:prSet phldrT="[文本]"/>
      <dgm:spPr>
        <a:ln>
          <a:solidFill>
            <a:srgbClr val="E84709"/>
          </a:solidFill>
        </a:ln>
      </dgm:spPr>
      <dgm:t>
        <a:bodyPr/>
        <a:lstStyle/>
        <a:p>
          <a:r>
            <a:rPr lang="zh-CN" altLang="en-US" dirty="0">
              <a:solidFill>
                <a:srgbClr val="F29629"/>
              </a:solidFill>
            </a:rPr>
            <a:t>数据（</a:t>
          </a:r>
          <a:r>
            <a:rPr lang="en-US" altLang="zh-CN" dirty="0">
              <a:solidFill>
                <a:srgbClr val="F29629"/>
              </a:solidFill>
            </a:rPr>
            <a:t>state &amp; props</a:t>
          </a:r>
          <a:r>
            <a:rPr lang="zh-CN" altLang="en-US" dirty="0">
              <a:solidFill>
                <a:srgbClr val="F29629"/>
              </a:solidFill>
            </a:rPr>
            <a:t>）变化时，</a:t>
          </a:r>
          <a:r>
            <a:rPr lang="en-US" altLang="en-US" dirty="0">
              <a:solidFill>
                <a:srgbClr val="F29629"/>
              </a:solidFill>
            </a:rPr>
            <a:t>React</a:t>
          </a:r>
          <a:r>
            <a:rPr lang="zh-CN" altLang="en-US" dirty="0">
              <a:solidFill>
                <a:srgbClr val="F29629"/>
              </a:solidFill>
            </a:rPr>
            <a:t>都会重新构建整个</a:t>
          </a:r>
          <a:r>
            <a:rPr lang="en-US" altLang="en-US" dirty="0">
              <a:solidFill>
                <a:srgbClr val="F29629"/>
              </a:solidFill>
            </a:rPr>
            <a:t>DOM</a:t>
          </a:r>
          <a:r>
            <a:rPr lang="zh-CN" altLang="en-US" dirty="0">
              <a:solidFill>
                <a:srgbClr val="F29629"/>
              </a:solidFill>
            </a:rPr>
            <a:t>树</a:t>
          </a:r>
        </a:p>
      </dgm:t>
    </dgm:pt>
    <dgm:pt modelId="{D13AD000-DC3A-493E-8F9D-5A66836241C6}" type="parTrans" cxnId="{0B787503-51A5-4157-9ADC-7FAB089DF0E0}">
      <dgm:prSet/>
      <dgm:spPr/>
      <dgm:t>
        <a:bodyPr/>
        <a:lstStyle/>
        <a:p>
          <a:endParaRPr lang="zh-CN" altLang="en-US"/>
        </a:p>
      </dgm:t>
    </dgm:pt>
    <dgm:pt modelId="{EB8F31EA-A804-41F5-8C34-1B8BD63A0F80}" type="sibTrans" cxnId="{0B787503-51A5-4157-9ADC-7FAB089DF0E0}">
      <dgm:prSet/>
      <dgm:spPr/>
      <dgm:t>
        <a:bodyPr/>
        <a:lstStyle/>
        <a:p>
          <a:endParaRPr lang="zh-CN" altLang="en-US"/>
        </a:p>
      </dgm:t>
    </dgm:pt>
    <dgm:pt modelId="{C8FD8F7E-F9D1-451D-8AAB-7FAAC5667429}">
      <dgm:prSet phldrT="[文本]"/>
      <dgm:spPr>
        <a:solidFill>
          <a:srgbClr val="EE7D31"/>
        </a:solidFill>
        <a:ln>
          <a:solidFill>
            <a:srgbClr val="E84709"/>
          </a:solidFill>
        </a:ln>
      </dgm:spPr>
      <dgm:t>
        <a:bodyPr/>
        <a:lstStyle/>
        <a:p>
          <a:r>
            <a:rPr lang="zh-CN" altLang="en-US" dirty="0"/>
            <a:t>对比</a:t>
          </a:r>
        </a:p>
      </dgm:t>
    </dgm:pt>
    <dgm:pt modelId="{2226558B-332F-4E1E-B299-8A71E8559BE4}" type="parTrans" cxnId="{DCD30687-F006-44A9-A7DF-736817A434A1}">
      <dgm:prSet/>
      <dgm:spPr/>
      <dgm:t>
        <a:bodyPr/>
        <a:lstStyle/>
        <a:p>
          <a:endParaRPr lang="zh-CN" altLang="en-US"/>
        </a:p>
      </dgm:t>
    </dgm:pt>
    <dgm:pt modelId="{40AFA6BA-C399-4BAE-B367-25FEA4242030}" type="sibTrans" cxnId="{DCD30687-F006-44A9-A7DF-736817A434A1}">
      <dgm:prSet/>
      <dgm:spPr/>
      <dgm:t>
        <a:bodyPr/>
        <a:lstStyle/>
        <a:p>
          <a:endParaRPr lang="zh-CN" altLang="en-US"/>
        </a:p>
      </dgm:t>
    </dgm:pt>
    <dgm:pt modelId="{333ADC5B-85A4-48BD-8811-B1B11DEE6AB7}">
      <dgm:prSet phldrT="[文本]"/>
      <dgm:spPr>
        <a:ln>
          <a:solidFill>
            <a:srgbClr val="E84709"/>
          </a:solidFill>
        </a:ln>
      </dgm:spPr>
      <dgm:t>
        <a:bodyPr/>
        <a:lstStyle/>
        <a:p>
          <a:r>
            <a:rPr lang="en-US" altLang="en-US" dirty="0">
              <a:solidFill>
                <a:srgbClr val="F29629"/>
              </a:solidFill>
            </a:rPr>
            <a:t>React</a:t>
          </a:r>
          <a:r>
            <a:rPr lang="zh-CN" altLang="en-US" dirty="0">
              <a:solidFill>
                <a:srgbClr val="F29629"/>
              </a:solidFill>
            </a:rPr>
            <a:t>将当前整个</a:t>
          </a:r>
          <a:r>
            <a:rPr lang="en-US" altLang="en-US" dirty="0">
              <a:solidFill>
                <a:srgbClr val="F29629"/>
              </a:solidFill>
            </a:rPr>
            <a:t>DOM</a:t>
          </a:r>
          <a:r>
            <a:rPr lang="zh-CN" altLang="en-US" dirty="0">
              <a:solidFill>
                <a:srgbClr val="F29629"/>
              </a:solidFill>
            </a:rPr>
            <a:t>树和上一次的</a:t>
          </a:r>
          <a:r>
            <a:rPr lang="en-US" altLang="en-US" dirty="0">
              <a:solidFill>
                <a:srgbClr val="F29629"/>
              </a:solidFill>
            </a:rPr>
            <a:t>DOM</a:t>
          </a:r>
          <a:r>
            <a:rPr lang="zh-CN" altLang="en-US" dirty="0">
              <a:solidFill>
                <a:srgbClr val="F29629"/>
              </a:solidFill>
            </a:rPr>
            <a:t>树进行对比，得到双方的</a:t>
          </a:r>
          <a:r>
            <a:rPr lang="en-US" altLang="en-US" dirty="0">
              <a:solidFill>
                <a:srgbClr val="F29629"/>
              </a:solidFill>
            </a:rPr>
            <a:t>diff</a:t>
          </a:r>
          <a:r>
            <a:rPr lang="zh-CN" altLang="en-US" dirty="0">
              <a:solidFill>
                <a:srgbClr val="F29629"/>
              </a:solidFill>
            </a:rPr>
            <a:t>（此过程不可见）</a:t>
          </a:r>
        </a:p>
      </dgm:t>
    </dgm:pt>
    <dgm:pt modelId="{057A8D5A-BD2C-41E0-B95D-95E0C274A64B}" type="parTrans" cxnId="{E2C5F9BF-32B2-46A6-A2EE-6B4919CA7FD9}">
      <dgm:prSet/>
      <dgm:spPr/>
      <dgm:t>
        <a:bodyPr/>
        <a:lstStyle/>
        <a:p>
          <a:endParaRPr lang="zh-CN" altLang="en-US"/>
        </a:p>
      </dgm:t>
    </dgm:pt>
    <dgm:pt modelId="{8D62F397-F086-421A-A0A0-0265667958E8}" type="sibTrans" cxnId="{E2C5F9BF-32B2-46A6-A2EE-6B4919CA7FD9}">
      <dgm:prSet/>
      <dgm:spPr/>
      <dgm:t>
        <a:bodyPr/>
        <a:lstStyle/>
        <a:p>
          <a:endParaRPr lang="zh-CN" altLang="en-US"/>
        </a:p>
      </dgm:t>
    </dgm:pt>
    <dgm:pt modelId="{1171941F-AE2A-4435-8F8E-6442A4F4A4CB}">
      <dgm:prSet phldrT="[文本]"/>
      <dgm:spPr>
        <a:solidFill>
          <a:srgbClr val="EE7D31"/>
        </a:solidFill>
        <a:ln>
          <a:solidFill>
            <a:srgbClr val="E84709"/>
          </a:solidFill>
        </a:ln>
      </dgm:spPr>
      <dgm:t>
        <a:bodyPr/>
        <a:lstStyle/>
        <a:p>
          <a:r>
            <a:rPr lang="zh-CN" altLang="en-US" dirty="0"/>
            <a:t>渲染？</a:t>
          </a:r>
        </a:p>
      </dgm:t>
    </dgm:pt>
    <dgm:pt modelId="{28F8B440-9BF1-4868-97A2-E0679E83364B}" type="parTrans" cxnId="{D52877AB-226B-432B-AFD4-48E06B67AADF}">
      <dgm:prSet/>
      <dgm:spPr/>
      <dgm:t>
        <a:bodyPr/>
        <a:lstStyle/>
        <a:p>
          <a:endParaRPr lang="zh-CN" altLang="en-US"/>
        </a:p>
      </dgm:t>
    </dgm:pt>
    <dgm:pt modelId="{129B8456-9434-43B0-B86A-FF08190E2973}" type="sibTrans" cxnId="{D52877AB-226B-432B-AFD4-48E06B67AADF}">
      <dgm:prSet/>
      <dgm:spPr/>
      <dgm:t>
        <a:bodyPr/>
        <a:lstStyle/>
        <a:p>
          <a:endParaRPr lang="zh-CN" altLang="en-US"/>
        </a:p>
      </dgm:t>
    </dgm:pt>
    <dgm:pt modelId="{C0DC10AB-7798-4F51-A298-1DBDCD648B27}">
      <dgm:prSet phldrT="[文本]"/>
      <dgm:spPr>
        <a:ln>
          <a:solidFill>
            <a:srgbClr val="E84709"/>
          </a:solidFill>
        </a:ln>
      </dgm:spPr>
      <dgm:t>
        <a:bodyPr/>
        <a:lstStyle/>
        <a:p>
          <a:r>
            <a:rPr lang="zh-CN" altLang="en-US" dirty="0">
              <a:solidFill>
                <a:srgbClr val="F29629"/>
              </a:solidFill>
            </a:rPr>
            <a:t>然后仅仅将需要变化的部分进行实际的浏览器</a:t>
          </a:r>
          <a:r>
            <a:rPr lang="en-US" altLang="en-US" dirty="0">
              <a:solidFill>
                <a:srgbClr val="F29629"/>
              </a:solidFill>
            </a:rPr>
            <a:t>DOM</a:t>
          </a:r>
          <a:r>
            <a:rPr lang="zh-CN" altLang="en-US" dirty="0">
              <a:solidFill>
                <a:srgbClr val="F29629"/>
              </a:solidFill>
            </a:rPr>
            <a:t>更新（页面更新）</a:t>
          </a:r>
        </a:p>
      </dgm:t>
    </dgm:pt>
    <dgm:pt modelId="{F7417CD7-53E8-4EA3-BA6B-0DB53B008F85}" type="parTrans" cxnId="{A6E05928-3C0E-434C-804E-BBA261AA898B}">
      <dgm:prSet/>
      <dgm:spPr/>
      <dgm:t>
        <a:bodyPr/>
        <a:lstStyle/>
        <a:p>
          <a:endParaRPr lang="zh-CN" altLang="en-US"/>
        </a:p>
      </dgm:t>
    </dgm:pt>
    <dgm:pt modelId="{986C3989-4069-4C4E-90A2-C4BB47F20B43}" type="sibTrans" cxnId="{A6E05928-3C0E-434C-804E-BBA261AA898B}">
      <dgm:prSet/>
      <dgm:spPr/>
      <dgm:t>
        <a:bodyPr/>
        <a:lstStyle/>
        <a:p>
          <a:endParaRPr lang="zh-CN" altLang="en-US"/>
        </a:p>
      </dgm:t>
    </dgm:pt>
    <dgm:pt modelId="{A0BCAABF-EF38-4943-81D8-ECFAB4E3E49A}">
      <dgm:prSet phldrT="[文本]"/>
      <dgm:spPr>
        <a:ln>
          <a:solidFill>
            <a:srgbClr val="E84709"/>
          </a:solidFill>
        </a:ln>
      </dgm:spPr>
      <dgm:t>
        <a:bodyPr/>
        <a:lstStyle/>
        <a:p>
          <a:r>
            <a:rPr lang="zh-CN" altLang="en-US" dirty="0">
              <a:solidFill>
                <a:srgbClr val="F29629"/>
              </a:solidFill>
            </a:rPr>
            <a:t>是否成批更新？有的话合并。</a:t>
          </a:r>
        </a:p>
      </dgm:t>
    </dgm:pt>
    <dgm:pt modelId="{65328DD2-7B4F-472E-9F08-529523282461}" type="parTrans" cxnId="{CE9C2EA1-AAE2-415A-A081-0C720604A90A}">
      <dgm:prSet/>
      <dgm:spPr/>
      <dgm:t>
        <a:bodyPr/>
        <a:lstStyle/>
        <a:p>
          <a:endParaRPr lang="zh-CN" altLang="en-US"/>
        </a:p>
      </dgm:t>
    </dgm:pt>
    <dgm:pt modelId="{EB07D8FA-EA6D-49A3-A6FE-6E79899B97BC}" type="sibTrans" cxnId="{CE9C2EA1-AAE2-415A-A081-0C720604A90A}">
      <dgm:prSet/>
      <dgm:spPr/>
      <dgm:t>
        <a:bodyPr/>
        <a:lstStyle/>
        <a:p>
          <a:endParaRPr lang="zh-CN" altLang="en-US"/>
        </a:p>
      </dgm:t>
    </dgm:pt>
    <dgm:pt modelId="{3C1DB17D-4BBA-4F86-8367-1C8CD5B45775}">
      <dgm:prSet phldrT="[文本]"/>
      <dgm:spPr>
        <a:solidFill>
          <a:srgbClr val="EE7D31">
            <a:alpha val="90000"/>
          </a:srgbClr>
        </a:solidFill>
        <a:ln>
          <a:solidFill>
            <a:srgbClr val="E84709"/>
          </a:solidFill>
        </a:ln>
      </dgm:spPr>
      <dgm:t>
        <a:bodyPr/>
        <a:lstStyle/>
        <a:p>
          <a:r>
            <a:rPr lang="zh-CN" altLang="en-US" dirty="0">
              <a:solidFill>
                <a:schemeClr val="bg1"/>
              </a:solidFill>
            </a:rPr>
            <a:t>例如你连续的先将节点内容从A变成B，然后又从B变成A，React会认为UI不发生任何变化，而如果通过手动控制，这种逻辑通常是极其复杂的</a:t>
          </a:r>
        </a:p>
      </dgm:t>
    </dgm:pt>
    <dgm:pt modelId="{95AD2760-93BA-4305-8587-F95BE7552698}" type="parTrans" cxnId="{9C078945-6240-452C-8DED-8458AAD32C44}">
      <dgm:prSet/>
      <dgm:spPr/>
      <dgm:t>
        <a:bodyPr/>
        <a:lstStyle/>
        <a:p>
          <a:endParaRPr lang="zh-CN" altLang="en-US"/>
        </a:p>
      </dgm:t>
    </dgm:pt>
    <dgm:pt modelId="{2B281318-3EBD-45A4-881E-4B2538B1AF85}" type="sibTrans" cxnId="{9C078945-6240-452C-8DED-8458AAD32C44}">
      <dgm:prSet/>
      <dgm:spPr/>
      <dgm:t>
        <a:bodyPr/>
        <a:lstStyle/>
        <a:p>
          <a:endParaRPr lang="zh-CN" altLang="en-US"/>
        </a:p>
      </dgm:t>
    </dgm:pt>
    <dgm:pt modelId="{E5C05CCA-860A-4AA7-8497-3773E95C6E7D}">
      <dgm:prSet phldrT="[文本]"/>
      <dgm:spPr>
        <a:solidFill>
          <a:schemeClr val="bg1"/>
        </a:solidFill>
        <a:ln>
          <a:solidFill>
            <a:srgbClr val="E84709"/>
          </a:solidFill>
        </a:ln>
      </dgm:spPr>
      <dgm:t>
        <a:bodyPr/>
        <a:lstStyle/>
        <a:p>
          <a:r>
            <a:rPr lang="zh-CN" altLang="en-US" dirty="0">
              <a:solidFill>
                <a:srgbClr val="F29629"/>
              </a:solidFill>
            </a:rPr>
            <a:t>监听下次更新</a:t>
          </a:r>
        </a:p>
      </dgm:t>
    </dgm:pt>
    <dgm:pt modelId="{480DA7F7-54B1-4751-825F-7C1B742CE583}" type="sibTrans" cxnId="{121FD7C3-24AA-4F0F-8466-5669EC005547}">
      <dgm:prSet/>
      <dgm:spPr/>
      <dgm:t>
        <a:bodyPr/>
        <a:lstStyle/>
        <a:p>
          <a:endParaRPr lang="zh-CN" altLang="en-US"/>
        </a:p>
      </dgm:t>
    </dgm:pt>
    <dgm:pt modelId="{88172C51-5B42-4086-A923-E685E21A3F7C}" type="parTrans" cxnId="{121FD7C3-24AA-4F0F-8466-5669EC005547}">
      <dgm:prSet/>
      <dgm:spPr/>
      <dgm:t>
        <a:bodyPr/>
        <a:lstStyle/>
        <a:p>
          <a:endParaRPr lang="zh-CN" altLang="en-US"/>
        </a:p>
      </dgm:t>
    </dgm:pt>
    <dgm:pt modelId="{51947281-B925-4FB8-AFA1-DE0033F61395}" type="pres">
      <dgm:prSet presAssocID="{BC5AF33F-5D21-47DA-AD80-A64E0C856C36}" presName="linearFlow" presStyleCnt="0">
        <dgm:presLayoutVars>
          <dgm:dir/>
          <dgm:animLvl val="lvl"/>
          <dgm:resizeHandles val="exact"/>
        </dgm:presLayoutVars>
      </dgm:prSet>
      <dgm:spPr/>
    </dgm:pt>
    <dgm:pt modelId="{A13744E0-D4F8-4B1E-9887-520538E8B514}" type="pres">
      <dgm:prSet presAssocID="{EB790D27-3FC1-42FC-853A-636BD8C2FC19}" presName="composite" presStyleCnt="0"/>
      <dgm:spPr/>
    </dgm:pt>
    <dgm:pt modelId="{CC114E55-DC6A-44FA-B8F0-91B93FD6E95A}" type="pres">
      <dgm:prSet presAssocID="{EB790D27-3FC1-42FC-853A-636BD8C2FC19}" presName="parentText" presStyleLbl="alignNode1" presStyleIdx="0" presStyleCnt="4">
        <dgm:presLayoutVars>
          <dgm:chMax val="1"/>
          <dgm:bulletEnabled val="1"/>
        </dgm:presLayoutVars>
      </dgm:prSet>
      <dgm:spPr/>
    </dgm:pt>
    <dgm:pt modelId="{1456D9F1-4910-467A-8CF6-E7F950BFA754}" type="pres">
      <dgm:prSet presAssocID="{EB790D27-3FC1-42FC-853A-636BD8C2FC19}" presName="descendantText" presStyleLbl="alignAcc1" presStyleIdx="0" presStyleCnt="4">
        <dgm:presLayoutVars>
          <dgm:bulletEnabled val="1"/>
        </dgm:presLayoutVars>
      </dgm:prSet>
      <dgm:spPr/>
    </dgm:pt>
    <dgm:pt modelId="{8BADEF13-7248-4361-A8D1-8F8D0FAB10F7}" type="pres">
      <dgm:prSet presAssocID="{C52FD558-DE7D-4C2F-8BF7-8D9D115FE381}" presName="sp" presStyleCnt="0"/>
      <dgm:spPr/>
    </dgm:pt>
    <dgm:pt modelId="{E8A53CE8-2BB5-4065-BE4A-6096D4D6D452}" type="pres">
      <dgm:prSet presAssocID="{C8FD8F7E-F9D1-451D-8AAB-7FAAC5667429}" presName="composite" presStyleCnt="0"/>
      <dgm:spPr/>
    </dgm:pt>
    <dgm:pt modelId="{800B9019-64CF-4AB6-8F7A-B69E9C1A5561}" type="pres">
      <dgm:prSet presAssocID="{C8FD8F7E-F9D1-451D-8AAB-7FAAC5667429}" presName="parentText" presStyleLbl="alignNode1" presStyleIdx="1" presStyleCnt="4">
        <dgm:presLayoutVars>
          <dgm:chMax val="1"/>
          <dgm:bulletEnabled val="1"/>
        </dgm:presLayoutVars>
      </dgm:prSet>
      <dgm:spPr/>
    </dgm:pt>
    <dgm:pt modelId="{827BC9C3-6264-4955-BE18-2C5835FB2B14}" type="pres">
      <dgm:prSet presAssocID="{C8FD8F7E-F9D1-451D-8AAB-7FAAC5667429}" presName="descendantText" presStyleLbl="alignAcc1" presStyleIdx="1" presStyleCnt="4">
        <dgm:presLayoutVars>
          <dgm:bulletEnabled val="1"/>
        </dgm:presLayoutVars>
      </dgm:prSet>
      <dgm:spPr/>
    </dgm:pt>
    <dgm:pt modelId="{C4ED1CC1-3ACF-4DB2-BA03-14031084AC0C}" type="pres">
      <dgm:prSet presAssocID="{40AFA6BA-C399-4BAE-B367-25FEA4242030}" presName="sp" presStyleCnt="0"/>
      <dgm:spPr/>
    </dgm:pt>
    <dgm:pt modelId="{EC82F17B-AE33-4554-A882-CB6EAC7A0B10}" type="pres">
      <dgm:prSet presAssocID="{1171941F-AE2A-4435-8F8E-6442A4F4A4CB}" presName="composite" presStyleCnt="0"/>
      <dgm:spPr/>
    </dgm:pt>
    <dgm:pt modelId="{95FD6504-C8DA-4C97-8976-6650E987783A}" type="pres">
      <dgm:prSet presAssocID="{1171941F-AE2A-4435-8F8E-6442A4F4A4CB}" presName="parentText" presStyleLbl="alignNode1" presStyleIdx="2" presStyleCnt="4">
        <dgm:presLayoutVars>
          <dgm:chMax val="1"/>
          <dgm:bulletEnabled val="1"/>
        </dgm:presLayoutVars>
      </dgm:prSet>
      <dgm:spPr/>
    </dgm:pt>
    <dgm:pt modelId="{E7C481F0-ECF6-4B9F-8843-92C1C7BB5380}" type="pres">
      <dgm:prSet presAssocID="{1171941F-AE2A-4435-8F8E-6442A4F4A4CB}" presName="descendantText" presStyleLbl="alignAcc1" presStyleIdx="2" presStyleCnt="4">
        <dgm:presLayoutVars>
          <dgm:bulletEnabled val="1"/>
        </dgm:presLayoutVars>
      </dgm:prSet>
      <dgm:spPr/>
    </dgm:pt>
    <dgm:pt modelId="{C7BC5287-B3FC-4687-8BE5-3EBD4DB9D25B}" type="pres">
      <dgm:prSet presAssocID="{129B8456-9434-43B0-B86A-FF08190E2973}" presName="sp" presStyleCnt="0"/>
      <dgm:spPr/>
    </dgm:pt>
    <dgm:pt modelId="{200043BA-92CC-4913-82DC-4B2AC91CC47E}" type="pres">
      <dgm:prSet presAssocID="{E5C05CCA-860A-4AA7-8497-3773E95C6E7D}" presName="composite" presStyleCnt="0"/>
      <dgm:spPr/>
    </dgm:pt>
    <dgm:pt modelId="{EEF659EA-15B7-43F2-8912-EEC5E5CC2631}" type="pres">
      <dgm:prSet presAssocID="{E5C05CCA-860A-4AA7-8497-3773E95C6E7D}" presName="parentText" presStyleLbl="alignNode1" presStyleIdx="3" presStyleCnt="4">
        <dgm:presLayoutVars>
          <dgm:chMax val="1"/>
          <dgm:bulletEnabled val="1"/>
        </dgm:presLayoutVars>
      </dgm:prSet>
      <dgm:spPr/>
    </dgm:pt>
    <dgm:pt modelId="{32541E02-3862-4738-8420-7B51539F64D1}" type="pres">
      <dgm:prSet presAssocID="{E5C05CCA-860A-4AA7-8497-3773E95C6E7D}" presName="descendantText" presStyleLbl="alignAcc1" presStyleIdx="3" presStyleCnt="4">
        <dgm:presLayoutVars>
          <dgm:bulletEnabled val="1"/>
        </dgm:presLayoutVars>
      </dgm:prSet>
      <dgm:spPr/>
    </dgm:pt>
  </dgm:ptLst>
  <dgm:cxnLst>
    <dgm:cxn modelId="{0B787503-51A5-4157-9ADC-7FAB089DF0E0}" srcId="{EB790D27-3FC1-42FC-853A-636BD8C2FC19}" destId="{F56A1B12-DB2C-40C1-BCFA-4D02E6F393B7}" srcOrd="0" destOrd="0" parTransId="{D13AD000-DC3A-493E-8F9D-5A66836241C6}" sibTransId="{EB8F31EA-A804-41F5-8C34-1B8BD63A0F80}"/>
    <dgm:cxn modelId="{49314D04-702D-463C-B33A-05F08DE60BDF}" type="presOf" srcId="{EB790D27-3FC1-42FC-853A-636BD8C2FC19}" destId="{CC114E55-DC6A-44FA-B8F0-91B93FD6E95A}" srcOrd="0" destOrd="0" presId="urn:microsoft.com/office/officeart/2005/8/layout/chevron2"/>
    <dgm:cxn modelId="{D4C26720-081D-457B-90ED-E60560C24D2D}" srcId="{BC5AF33F-5D21-47DA-AD80-A64E0C856C36}" destId="{EB790D27-3FC1-42FC-853A-636BD8C2FC19}" srcOrd="0" destOrd="0" parTransId="{2A11D20B-2238-40B1-B0F8-35AF1421AD7A}" sibTransId="{C52FD558-DE7D-4C2F-8BF7-8D9D115FE381}"/>
    <dgm:cxn modelId="{C59A9923-4EEC-41F1-866C-A261255CFD48}" type="presOf" srcId="{C0DC10AB-7798-4F51-A298-1DBDCD648B27}" destId="{E7C481F0-ECF6-4B9F-8843-92C1C7BB5380}" srcOrd="0" destOrd="0" presId="urn:microsoft.com/office/officeart/2005/8/layout/chevron2"/>
    <dgm:cxn modelId="{A6E05928-3C0E-434C-804E-BBA261AA898B}" srcId="{1171941F-AE2A-4435-8F8E-6442A4F4A4CB}" destId="{C0DC10AB-7798-4F51-A298-1DBDCD648B27}" srcOrd="0" destOrd="0" parTransId="{F7417CD7-53E8-4EA3-BA6B-0DB53B008F85}" sibTransId="{986C3989-4069-4C4E-90A2-C4BB47F20B43}"/>
    <dgm:cxn modelId="{6A6ED238-FE81-4AD5-BD2F-62AF5DDA2BEB}" type="presOf" srcId="{3C1DB17D-4BBA-4F86-8367-1C8CD5B45775}" destId="{32541E02-3862-4738-8420-7B51539F64D1}" srcOrd="0" destOrd="0" presId="urn:microsoft.com/office/officeart/2005/8/layout/chevron2"/>
    <dgm:cxn modelId="{9C078945-6240-452C-8DED-8458AAD32C44}" srcId="{E5C05CCA-860A-4AA7-8497-3773E95C6E7D}" destId="{3C1DB17D-4BBA-4F86-8367-1C8CD5B45775}" srcOrd="0" destOrd="0" parTransId="{95AD2760-93BA-4305-8587-F95BE7552698}" sibTransId="{2B281318-3EBD-45A4-881E-4B2538B1AF85}"/>
    <dgm:cxn modelId="{942DBC78-39FB-42B3-A5BC-A1500D3A0119}" type="presOf" srcId="{333ADC5B-85A4-48BD-8811-B1B11DEE6AB7}" destId="{827BC9C3-6264-4955-BE18-2C5835FB2B14}" srcOrd="0" destOrd="0" presId="urn:microsoft.com/office/officeart/2005/8/layout/chevron2"/>
    <dgm:cxn modelId="{E5482B7F-0319-4545-89AA-CB58A2C0FAAA}" type="presOf" srcId="{E5C05CCA-860A-4AA7-8497-3773E95C6E7D}" destId="{EEF659EA-15B7-43F2-8912-EEC5E5CC2631}" srcOrd="0" destOrd="0" presId="urn:microsoft.com/office/officeart/2005/8/layout/chevron2"/>
    <dgm:cxn modelId="{DCD30687-F006-44A9-A7DF-736817A434A1}" srcId="{BC5AF33F-5D21-47DA-AD80-A64E0C856C36}" destId="{C8FD8F7E-F9D1-451D-8AAB-7FAAC5667429}" srcOrd="1" destOrd="0" parTransId="{2226558B-332F-4E1E-B299-8A71E8559BE4}" sibTransId="{40AFA6BA-C399-4BAE-B367-25FEA4242030}"/>
    <dgm:cxn modelId="{238AD898-184D-4F0E-97F5-08140A86F9BF}" type="presOf" srcId="{A0BCAABF-EF38-4943-81D8-ECFAB4E3E49A}" destId="{1456D9F1-4910-467A-8CF6-E7F950BFA754}" srcOrd="0" destOrd="1" presId="urn:microsoft.com/office/officeart/2005/8/layout/chevron2"/>
    <dgm:cxn modelId="{CE9C2EA1-AAE2-415A-A081-0C720604A90A}" srcId="{EB790D27-3FC1-42FC-853A-636BD8C2FC19}" destId="{A0BCAABF-EF38-4943-81D8-ECFAB4E3E49A}" srcOrd="1" destOrd="0" parTransId="{65328DD2-7B4F-472E-9F08-529523282461}" sibTransId="{EB07D8FA-EA6D-49A3-A6FE-6E79899B97BC}"/>
    <dgm:cxn modelId="{D52877AB-226B-432B-AFD4-48E06B67AADF}" srcId="{BC5AF33F-5D21-47DA-AD80-A64E0C856C36}" destId="{1171941F-AE2A-4435-8F8E-6442A4F4A4CB}" srcOrd="2" destOrd="0" parTransId="{28F8B440-9BF1-4868-97A2-E0679E83364B}" sibTransId="{129B8456-9434-43B0-B86A-FF08190E2973}"/>
    <dgm:cxn modelId="{38DF02B4-B30E-4AF0-9EC8-45C7434FE667}" type="presOf" srcId="{C8FD8F7E-F9D1-451D-8AAB-7FAAC5667429}" destId="{800B9019-64CF-4AB6-8F7A-B69E9C1A5561}" srcOrd="0" destOrd="0" presId="urn:microsoft.com/office/officeart/2005/8/layout/chevron2"/>
    <dgm:cxn modelId="{E2C5F9BF-32B2-46A6-A2EE-6B4919CA7FD9}" srcId="{C8FD8F7E-F9D1-451D-8AAB-7FAAC5667429}" destId="{333ADC5B-85A4-48BD-8811-B1B11DEE6AB7}" srcOrd="0" destOrd="0" parTransId="{057A8D5A-BD2C-41E0-B95D-95E0C274A64B}" sibTransId="{8D62F397-F086-421A-A0A0-0265667958E8}"/>
    <dgm:cxn modelId="{CF947AC1-4061-458F-97C7-21E0C3D97A9F}" type="presOf" srcId="{BC5AF33F-5D21-47DA-AD80-A64E0C856C36}" destId="{51947281-B925-4FB8-AFA1-DE0033F61395}" srcOrd="0" destOrd="0" presId="urn:microsoft.com/office/officeart/2005/8/layout/chevron2"/>
    <dgm:cxn modelId="{121FD7C3-24AA-4F0F-8466-5669EC005547}" srcId="{BC5AF33F-5D21-47DA-AD80-A64E0C856C36}" destId="{E5C05CCA-860A-4AA7-8497-3773E95C6E7D}" srcOrd="3" destOrd="0" parTransId="{88172C51-5B42-4086-A923-E685E21A3F7C}" sibTransId="{480DA7F7-54B1-4751-825F-7C1B742CE583}"/>
    <dgm:cxn modelId="{744332C6-0FAA-401C-8F57-4F6CC2AAB8B0}" type="presOf" srcId="{1171941F-AE2A-4435-8F8E-6442A4F4A4CB}" destId="{95FD6504-C8DA-4C97-8976-6650E987783A}" srcOrd="0" destOrd="0" presId="urn:microsoft.com/office/officeart/2005/8/layout/chevron2"/>
    <dgm:cxn modelId="{6E61EBEE-E472-470A-96E1-EEC19E792D97}" type="presOf" srcId="{F56A1B12-DB2C-40C1-BCFA-4D02E6F393B7}" destId="{1456D9F1-4910-467A-8CF6-E7F950BFA754}" srcOrd="0" destOrd="0" presId="urn:microsoft.com/office/officeart/2005/8/layout/chevron2"/>
    <dgm:cxn modelId="{EBAD4FAF-753E-40B7-A3D3-C996F3AA475B}" type="presParOf" srcId="{51947281-B925-4FB8-AFA1-DE0033F61395}" destId="{A13744E0-D4F8-4B1E-9887-520538E8B514}" srcOrd="0" destOrd="0" presId="urn:microsoft.com/office/officeart/2005/8/layout/chevron2"/>
    <dgm:cxn modelId="{8CEE268D-42BC-47F3-9916-0CD75308BB46}" type="presParOf" srcId="{A13744E0-D4F8-4B1E-9887-520538E8B514}" destId="{CC114E55-DC6A-44FA-B8F0-91B93FD6E95A}" srcOrd="0" destOrd="0" presId="urn:microsoft.com/office/officeart/2005/8/layout/chevron2"/>
    <dgm:cxn modelId="{2220572E-2AE8-4DF9-8963-C457027DBD4C}" type="presParOf" srcId="{A13744E0-D4F8-4B1E-9887-520538E8B514}" destId="{1456D9F1-4910-467A-8CF6-E7F950BFA754}" srcOrd="1" destOrd="0" presId="urn:microsoft.com/office/officeart/2005/8/layout/chevron2"/>
    <dgm:cxn modelId="{90695EB6-8194-4E52-BCAA-77B0B5298E86}" type="presParOf" srcId="{51947281-B925-4FB8-AFA1-DE0033F61395}" destId="{8BADEF13-7248-4361-A8D1-8F8D0FAB10F7}" srcOrd="1" destOrd="0" presId="urn:microsoft.com/office/officeart/2005/8/layout/chevron2"/>
    <dgm:cxn modelId="{2D6020F4-025C-41B3-8D93-E75377E1D775}" type="presParOf" srcId="{51947281-B925-4FB8-AFA1-DE0033F61395}" destId="{E8A53CE8-2BB5-4065-BE4A-6096D4D6D452}" srcOrd="2" destOrd="0" presId="urn:microsoft.com/office/officeart/2005/8/layout/chevron2"/>
    <dgm:cxn modelId="{BD376EEC-E530-4AFC-BBF3-59AC1B9FD19B}" type="presParOf" srcId="{E8A53CE8-2BB5-4065-BE4A-6096D4D6D452}" destId="{800B9019-64CF-4AB6-8F7A-B69E9C1A5561}" srcOrd="0" destOrd="0" presId="urn:microsoft.com/office/officeart/2005/8/layout/chevron2"/>
    <dgm:cxn modelId="{D99B0DF5-C271-4320-B6A1-CD7798D08F42}" type="presParOf" srcId="{E8A53CE8-2BB5-4065-BE4A-6096D4D6D452}" destId="{827BC9C3-6264-4955-BE18-2C5835FB2B14}" srcOrd="1" destOrd="0" presId="urn:microsoft.com/office/officeart/2005/8/layout/chevron2"/>
    <dgm:cxn modelId="{D8320D13-C6DE-4CDD-B2FE-66D2053A0BC8}" type="presParOf" srcId="{51947281-B925-4FB8-AFA1-DE0033F61395}" destId="{C4ED1CC1-3ACF-4DB2-BA03-14031084AC0C}" srcOrd="3" destOrd="0" presId="urn:microsoft.com/office/officeart/2005/8/layout/chevron2"/>
    <dgm:cxn modelId="{2C922943-18A8-41F6-B419-970CE84BA066}" type="presParOf" srcId="{51947281-B925-4FB8-AFA1-DE0033F61395}" destId="{EC82F17B-AE33-4554-A882-CB6EAC7A0B10}" srcOrd="4" destOrd="0" presId="urn:microsoft.com/office/officeart/2005/8/layout/chevron2"/>
    <dgm:cxn modelId="{DEDF21DE-13BB-48A7-AC60-10DAB648EAEA}" type="presParOf" srcId="{EC82F17B-AE33-4554-A882-CB6EAC7A0B10}" destId="{95FD6504-C8DA-4C97-8976-6650E987783A}" srcOrd="0" destOrd="0" presId="urn:microsoft.com/office/officeart/2005/8/layout/chevron2"/>
    <dgm:cxn modelId="{58B18A9A-1CD5-4ACE-AED2-0B421097BD79}" type="presParOf" srcId="{EC82F17B-AE33-4554-A882-CB6EAC7A0B10}" destId="{E7C481F0-ECF6-4B9F-8843-92C1C7BB5380}" srcOrd="1" destOrd="0" presId="urn:microsoft.com/office/officeart/2005/8/layout/chevron2"/>
    <dgm:cxn modelId="{62917EDA-227C-4267-8E24-5B06F5A9D128}" type="presParOf" srcId="{51947281-B925-4FB8-AFA1-DE0033F61395}" destId="{C7BC5287-B3FC-4687-8BE5-3EBD4DB9D25B}" srcOrd="5" destOrd="0" presId="urn:microsoft.com/office/officeart/2005/8/layout/chevron2"/>
    <dgm:cxn modelId="{92F16A58-B355-4ED1-B5F7-577D2D47EFCF}" type="presParOf" srcId="{51947281-B925-4FB8-AFA1-DE0033F61395}" destId="{200043BA-92CC-4913-82DC-4B2AC91CC47E}" srcOrd="6" destOrd="0" presId="urn:microsoft.com/office/officeart/2005/8/layout/chevron2"/>
    <dgm:cxn modelId="{3A6D977E-750A-4F7C-B8F2-2E459921F38B}" type="presParOf" srcId="{200043BA-92CC-4913-82DC-4B2AC91CC47E}" destId="{EEF659EA-15B7-43F2-8912-EEC5E5CC2631}" srcOrd="0" destOrd="0" presId="urn:microsoft.com/office/officeart/2005/8/layout/chevron2"/>
    <dgm:cxn modelId="{F599336C-B157-469E-86D3-1AC5A4593414}" type="presParOf" srcId="{200043BA-92CC-4913-82DC-4B2AC91CC47E}" destId="{32541E02-3862-4738-8420-7B51539F64D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529649-39D0-4BAD-988D-B5AC3D6ED9AD}"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D889A562-CBF8-47DE-9DEA-60709ADAE926}">
      <dgm:prSet/>
      <dgm:spPr/>
      <dgm:t>
        <a:bodyPr/>
        <a:lstStyle/>
        <a:p>
          <a:r>
            <a:rPr kumimoji="1" lang="zh-CN" b="1"/>
            <a:t>基本概念：请务必牢记！</a:t>
          </a:r>
          <a:endParaRPr lang="zh-CN"/>
        </a:p>
      </dgm:t>
    </dgm:pt>
    <dgm:pt modelId="{27E1EBFC-110F-4656-819E-15151CB3ECF9}" type="parTrans" cxnId="{5616FD43-8EF7-4C13-B9DE-8CBEAB6F0783}">
      <dgm:prSet/>
      <dgm:spPr/>
      <dgm:t>
        <a:bodyPr/>
        <a:lstStyle/>
        <a:p>
          <a:endParaRPr lang="zh-CN" altLang="en-US"/>
        </a:p>
      </dgm:t>
    </dgm:pt>
    <dgm:pt modelId="{7D2EB5AA-3362-4A76-8343-90C6626A2327}" type="sibTrans" cxnId="{5616FD43-8EF7-4C13-B9DE-8CBEAB6F0783}">
      <dgm:prSet/>
      <dgm:spPr/>
      <dgm:t>
        <a:bodyPr/>
        <a:lstStyle/>
        <a:p>
          <a:endParaRPr lang="zh-CN" altLang="en-US"/>
        </a:p>
      </dgm:t>
    </dgm:pt>
    <dgm:pt modelId="{0EBDFED8-F7D2-48F5-B95A-3DB2F542EE83}">
      <dgm:prSet/>
      <dgm:spPr/>
      <dgm:t>
        <a:bodyPr/>
        <a:lstStyle/>
        <a:p>
          <a:r>
            <a:rPr kumimoji="1" lang="zh-CN" dirty="0"/>
            <a:t>（</a:t>
          </a:r>
          <a:r>
            <a:rPr kumimoji="1" lang="en-US" dirty="0"/>
            <a:t>1</a:t>
          </a:r>
          <a:r>
            <a:rPr kumimoji="1" lang="zh-CN" dirty="0"/>
            <a:t>）</a:t>
          </a:r>
          <a:r>
            <a:rPr kumimoji="1" lang="zh-CN" altLang="en-US" dirty="0"/>
            <a:t>你的 </a:t>
          </a:r>
          <a:r>
            <a:rPr kumimoji="1" lang="en-US" dirty="0"/>
            <a:t>Web </a:t>
          </a:r>
          <a:r>
            <a:rPr kumimoji="1" lang="zh-CN" dirty="0"/>
            <a:t>应用是一个</a:t>
          </a:r>
          <a:r>
            <a:rPr kumimoji="1" lang="zh-CN" altLang="en-US" dirty="0"/>
            <a:t>数据</a:t>
          </a:r>
          <a:r>
            <a:rPr kumimoji="1" lang="zh-CN" dirty="0"/>
            <a:t>状态机，视图与状态是一一对应的</a:t>
          </a:r>
          <a:r>
            <a:rPr kumimoji="1" lang="zh-CN" altLang="en-US" dirty="0"/>
            <a:t>，视图是状态的反馈</a:t>
          </a:r>
          <a:r>
            <a:rPr kumimoji="1" lang="zh-CN" dirty="0"/>
            <a:t>。</a:t>
          </a:r>
          <a:endParaRPr lang="zh-CN" dirty="0"/>
        </a:p>
      </dgm:t>
    </dgm:pt>
    <dgm:pt modelId="{89C16D02-53BF-404A-9FFE-CD016FFE229D}" type="parTrans" cxnId="{D2C30DBF-591A-45C0-9F8C-52534BD82FEB}">
      <dgm:prSet/>
      <dgm:spPr/>
      <dgm:t>
        <a:bodyPr/>
        <a:lstStyle/>
        <a:p>
          <a:endParaRPr lang="zh-CN" altLang="en-US"/>
        </a:p>
      </dgm:t>
    </dgm:pt>
    <dgm:pt modelId="{6BF87007-1CBA-4957-A029-39243DAD2C50}" type="sibTrans" cxnId="{D2C30DBF-591A-45C0-9F8C-52534BD82FEB}">
      <dgm:prSet/>
      <dgm:spPr/>
      <dgm:t>
        <a:bodyPr/>
        <a:lstStyle/>
        <a:p>
          <a:endParaRPr lang="zh-CN" altLang="en-US"/>
        </a:p>
      </dgm:t>
    </dgm:pt>
    <dgm:pt modelId="{4B7822E1-9E4B-4896-B9D7-9BBA15C0A04A}">
      <dgm:prSet/>
      <dgm:spPr/>
      <dgm:t>
        <a:bodyPr/>
        <a:lstStyle/>
        <a:p>
          <a:r>
            <a:rPr kumimoji="1" lang="zh-CN" dirty="0"/>
            <a:t>（</a:t>
          </a:r>
          <a:r>
            <a:rPr kumimoji="1" lang="en-US" dirty="0"/>
            <a:t>2</a:t>
          </a:r>
          <a:r>
            <a:rPr kumimoji="1" lang="zh-CN" dirty="0"/>
            <a:t>）所有的状态，保存在</a:t>
          </a:r>
          <a:r>
            <a:rPr kumimoji="1" lang="en-US" altLang="zh-CN" dirty="0"/>
            <a:t>store</a:t>
          </a:r>
          <a:r>
            <a:rPr kumimoji="1" lang="zh-CN" altLang="en-US" dirty="0"/>
            <a:t>中，这是</a:t>
          </a:r>
          <a:r>
            <a:rPr kumimoji="1" lang="en-US" altLang="zh-CN" dirty="0"/>
            <a:t>redux</a:t>
          </a:r>
          <a:r>
            <a:rPr kumimoji="1" lang="zh-CN" altLang="en-US" dirty="0"/>
            <a:t>维护的唯一对象</a:t>
          </a:r>
          <a:r>
            <a:rPr kumimoji="1" lang="zh-CN" dirty="0"/>
            <a:t>。</a:t>
          </a:r>
          <a:endParaRPr lang="zh-CN" dirty="0"/>
        </a:p>
      </dgm:t>
    </dgm:pt>
    <dgm:pt modelId="{0AE29A62-A566-4DF5-A906-D85E27547BAB}" type="parTrans" cxnId="{7DC9469F-8E78-4A30-9BA9-32FF5E174BCF}">
      <dgm:prSet/>
      <dgm:spPr/>
      <dgm:t>
        <a:bodyPr/>
        <a:lstStyle/>
        <a:p>
          <a:endParaRPr lang="zh-CN" altLang="en-US"/>
        </a:p>
      </dgm:t>
    </dgm:pt>
    <dgm:pt modelId="{C1DC005E-DCBD-45F4-B5CF-100F6320F7B4}" type="sibTrans" cxnId="{7DC9469F-8E78-4A30-9BA9-32FF5E174BCF}">
      <dgm:prSet/>
      <dgm:spPr/>
      <dgm:t>
        <a:bodyPr/>
        <a:lstStyle/>
        <a:p>
          <a:endParaRPr lang="zh-CN" altLang="en-US"/>
        </a:p>
      </dgm:t>
    </dgm:pt>
    <dgm:pt modelId="{F9FF8C49-6BE6-4260-9201-06968968048D}">
      <dgm:prSet/>
      <dgm:spPr/>
      <dgm:t>
        <a:bodyPr/>
        <a:lstStyle/>
        <a:p>
          <a:r>
            <a:rPr lang="zh-CN" altLang="en-US" dirty="0"/>
            <a:t>（</a:t>
          </a:r>
          <a:r>
            <a:rPr lang="en-US" altLang="zh-CN" dirty="0"/>
            <a:t>3</a:t>
          </a:r>
          <a:r>
            <a:rPr lang="zh-CN" altLang="en-US" dirty="0"/>
            <a:t>）</a:t>
          </a:r>
          <a:r>
            <a:rPr lang="en-US" altLang="zh-CN" dirty="0"/>
            <a:t>Redux</a:t>
          </a:r>
          <a:r>
            <a:rPr lang="zh-CN" altLang="en-US" dirty="0"/>
            <a:t>只是对一个方法的驱动和调用（</a:t>
          </a:r>
          <a:r>
            <a:rPr lang="en-US" altLang="zh-CN" dirty="0"/>
            <a:t>reducer</a:t>
          </a:r>
          <a:r>
            <a:rPr lang="zh-CN" altLang="en-US" dirty="0"/>
            <a:t>）。</a:t>
          </a:r>
          <a:endParaRPr lang="zh-CN" dirty="0"/>
        </a:p>
      </dgm:t>
    </dgm:pt>
    <dgm:pt modelId="{E2FE65A1-D6E3-4D68-80B5-1AC522C5E7D3}" type="parTrans" cxnId="{A7AFA932-D88A-4EDD-A78F-19935926A2A2}">
      <dgm:prSet/>
      <dgm:spPr/>
      <dgm:t>
        <a:bodyPr/>
        <a:lstStyle/>
        <a:p>
          <a:endParaRPr lang="zh-CN" altLang="en-US"/>
        </a:p>
      </dgm:t>
    </dgm:pt>
    <dgm:pt modelId="{B4B73435-12B8-4DBD-AB58-E434AD5BC2B6}" type="sibTrans" cxnId="{A7AFA932-D88A-4EDD-A78F-19935926A2A2}">
      <dgm:prSet/>
      <dgm:spPr/>
      <dgm:t>
        <a:bodyPr/>
        <a:lstStyle/>
        <a:p>
          <a:endParaRPr lang="zh-CN" altLang="en-US"/>
        </a:p>
      </dgm:t>
    </dgm:pt>
    <dgm:pt modelId="{FAD16040-EAD0-4B4A-ABB2-18A1CCA7479D}" type="pres">
      <dgm:prSet presAssocID="{D7529649-39D0-4BAD-988D-B5AC3D6ED9AD}" presName="linear" presStyleCnt="0">
        <dgm:presLayoutVars>
          <dgm:animLvl val="lvl"/>
          <dgm:resizeHandles val="exact"/>
        </dgm:presLayoutVars>
      </dgm:prSet>
      <dgm:spPr/>
    </dgm:pt>
    <dgm:pt modelId="{7F0E4626-2D66-4B9F-A74D-327F862DD432}" type="pres">
      <dgm:prSet presAssocID="{D889A562-CBF8-47DE-9DEA-60709ADAE926}" presName="parentText" presStyleLbl="node1" presStyleIdx="0" presStyleCnt="4">
        <dgm:presLayoutVars>
          <dgm:chMax val="0"/>
          <dgm:bulletEnabled val="1"/>
        </dgm:presLayoutVars>
      </dgm:prSet>
      <dgm:spPr/>
    </dgm:pt>
    <dgm:pt modelId="{BC9A8B54-487A-44C5-9E14-5569E0D0FDB1}" type="pres">
      <dgm:prSet presAssocID="{7D2EB5AA-3362-4A76-8343-90C6626A2327}" presName="spacer" presStyleCnt="0"/>
      <dgm:spPr/>
    </dgm:pt>
    <dgm:pt modelId="{831B8093-9C8D-4A52-A81F-695C88330433}" type="pres">
      <dgm:prSet presAssocID="{0EBDFED8-F7D2-48F5-B95A-3DB2F542EE83}" presName="parentText" presStyleLbl="node1" presStyleIdx="1" presStyleCnt="4">
        <dgm:presLayoutVars>
          <dgm:chMax val="0"/>
          <dgm:bulletEnabled val="1"/>
        </dgm:presLayoutVars>
      </dgm:prSet>
      <dgm:spPr/>
    </dgm:pt>
    <dgm:pt modelId="{28030482-1A9B-40DC-A0A1-1D157D79DD57}" type="pres">
      <dgm:prSet presAssocID="{6BF87007-1CBA-4957-A029-39243DAD2C50}" presName="spacer" presStyleCnt="0"/>
      <dgm:spPr/>
    </dgm:pt>
    <dgm:pt modelId="{3BC28BB9-A83A-44F1-8082-0340C9485EEA}" type="pres">
      <dgm:prSet presAssocID="{4B7822E1-9E4B-4896-B9D7-9BBA15C0A04A}" presName="parentText" presStyleLbl="node1" presStyleIdx="2" presStyleCnt="4">
        <dgm:presLayoutVars>
          <dgm:chMax val="0"/>
          <dgm:bulletEnabled val="1"/>
        </dgm:presLayoutVars>
      </dgm:prSet>
      <dgm:spPr/>
    </dgm:pt>
    <dgm:pt modelId="{785379E7-FC9C-4DD3-ADA1-CD6E46980A23}" type="pres">
      <dgm:prSet presAssocID="{C1DC005E-DCBD-45F4-B5CF-100F6320F7B4}" presName="spacer" presStyleCnt="0"/>
      <dgm:spPr/>
    </dgm:pt>
    <dgm:pt modelId="{1A5C7F37-93B6-4B37-9F97-EFE188D66F44}" type="pres">
      <dgm:prSet presAssocID="{F9FF8C49-6BE6-4260-9201-06968968048D}" presName="parentText" presStyleLbl="node1" presStyleIdx="3" presStyleCnt="4">
        <dgm:presLayoutVars>
          <dgm:chMax val="0"/>
          <dgm:bulletEnabled val="1"/>
        </dgm:presLayoutVars>
      </dgm:prSet>
      <dgm:spPr/>
    </dgm:pt>
  </dgm:ptLst>
  <dgm:cxnLst>
    <dgm:cxn modelId="{2F6EBF00-6B3D-44DE-9066-03887E04D05A}" type="presOf" srcId="{D889A562-CBF8-47DE-9DEA-60709ADAE926}" destId="{7F0E4626-2D66-4B9F-A74D-327F862DD432}" srcOrd="0" destOrd="0" presId="urn:microsoft.com/office/officeart/2005/8/layout/vList2"/>
    <dgm:cxn modelId="{6AB9760D-C908-41FD-9E01-229695E1F586}" type="presOf" srcId="{D7529649-39D0-4BAD-988D-B5AC3D6ED9AD}" destId="{FAD16040-EAD0-4B4A-ABB2-18A1CCA7479D}" srcOrd="0" destOrd="0" presId="urn:microsoft.com/office/officeart/2005/8/layout/vList2"/>
    <dgm:cxn modelId="{A7AFA932-D88A-4EDD-A78F-19935926A2A2}" srcId="{D7529649-39D0-4BAD-988D-B5AC3D6ED9AD}" destId="{F9FF8C49-6BE6-4260-9201-06968968048D}" srcOrd="3" destOrd="0" parTransId="{E2FE65A1-D6E3-4D68-80B5-1AC522C5E7D3}" sibTransId="{B4B73435-12B8-4DBD-AB58-E434AD5BC2B6}"/>
    <dgm:cxn modelId="{5616FD43-8EF7-4C13-B9DE-8CBEAB6F0783}" srcId="{D7529649-39D0-4BAD-988D-B5AC3D6ED9AD}" destId="{D889A562-CBF8-47DE-9DEA-60709ADAE926}" srcOrd="0" destOrd="0" parTransId="{27E1EBFC-110F-4656-819E-15151CB3ECF9}" sibTransId="{7D2EB5AA-3362-4A76-8343-90C6626A2327}"/>
    <dgm:cxn modelId="{8AF9B769-A1DF-4E6A-9488-DE25C19EFE1A}" type="presOf" srcId="{F9FF8C49-6BE6-4260-9201-06968968048D}" destId="{1A5C7F37-93B6-4B37-9F97-EFE188D66F44}" srcOrd="0" destOrd="0" presId="urn:microsoft.com/office/officeart/2005/8/layout/vList2"/>
    <dgm:cxn modelId="{4488B956-7CD9-4A52-9524-FF0AADFD343C}" type="presOf" srcId="{0EBDFED8-F7D2-48F5-B95A-3DB2F542EE83}" destId="{831B8093-9C8D-4A52-A81F-695C88330433}" srcOrd="0" destOrd="0" presId="urn:microsoft.com/office/officeart/2005/8/layout/vList2"/>
    <dgm:cxn modelId="{A136817B-3715-4A78-8E9C-16A7B1FDB008}" type="presOf" srcId="{4B7822E1-9E4B-4896-B9D7-9BBA15C0A04A}" destId="{3BC28BB9-A83A-44F1-8082-0340C9485EEA}" srcOrd="0" destOrd="0" presId="urn:microsoft.com/office/officeart/2005/8/layout/vList2"/>
    <dgm:cxn modelId="{7DC9469F-8E78-4A30-9BA9-32FF5E174BCF}" srcId="{D7529649-39D0-4BAD-988D-B5AC3D6ED9AD}" destId="{4B7822E1-9E4B-4896-B9D7-9BBA15C0A04A}" srcOrd="2" destOrd="0" parTransId="{0AE29A62-A566-4DF5-A906-D85E27547BAB}" sibTransId="{C1DC005E-DCBD-45F4-B5CF-100F6320F7B4}"/>
    <dgm:cxn modelId="{D2C30DBF-591A-45C0-9F8C-52534BD82FEB}" srcId="{D7529649-39D0-4BAD-988D-B5AC3D6ED9AD}" destId="{0EBDFED8-F7D2-48F5-B95A-3DB2F542EE83}" srcOrd="1" destOrd="0" parTransId="{89C16D02-53BF-404A-9FFE-CD016FFE229D}" sibTransId="{6BF87007-1CBA-4957-A029-39243DAD2C50}"/>
    <dgm:cxn modelId="{36ECC98B-3F6C-4286-A2A8-F62442AA2BE7}" type="presParOf" srcId="{FAD16040-EAD0-4B4A-ABB2-18A1CCA7479D}" destId="{7F0E4626-2D66-4B9F-A74D-327F862DD432}" srcOrd="0" destOrd="0" presId="urn:microsoft.com/office/officeart/2005/8/layout/vList2"/>
    <dgm:cxn modelId="{37AFA3E4-74F8-4DCD-B05B-D76CE1B983B9}" type="presParOf" srcId="{FAD16040-EAD0-4B4A-ABB2-18A1CCA7479D}" destId="{BC9A8B54-487A-44C5-9E14-5569E0D0FDB1}" srcOrd="1" destOrd="0" presId="urn:microsoft.com/office/officeart/2005/8/layout/vList2"/>
    <dgm:cxn modelId="{590F33B4-8773-4DE5-970B-636493FD5D98}" type="presParOf" srcId="{FAD16040-EAD0-4B4A-ABB2-18A1CCA7479D}" destId="{831B8093-9C8D-4A52-A81F-695C88330433}" srcOrd="2" destOrd="0" presId="urn:microsoft.com/office/officeart/2005/8/layout/vList2"/>
    <dgm:cxn modelId="{A55F28C9-0098-4CD2-ADC6-9E5F4E65C53E}" type="presParOf" srcId="{FAD16040-EAD0-4B4A-ABB2-18A1CCA7479D}" destId="{28030482-1A9B-40DC-A0A1-1D157D79DD57}" srcOrd="3" destOrd="0" presId="urn:microsoft.com/office/officeart/2005/8/layout/vList2"/>
    <dgm:cxn modelId="{14641675-4641-490A-A8DB-814C825AAB69}" type="presParOf" srcId="{FAD16040-EAD0-4B4A-ABB2-18A1CCA7479D}" destId="{3BC28BB9-A83A-44F1-8082-0340C9485EEA}" srcOrd="4" destOrd="0" presId="urn:microsoft.com/office/officeart/2005/8/layout/vList2"/>
    <dgm:cxn modelId="{F953F1BE-0304-4BD2-BAB1-A38D08568292}" type="presParOf" srcId="{FAD16040-EAD0-4B4A-ABB2-18A1CCA7479D}" destId="{785379E7-FC9C-4DD3-ADA1-CD6E46980A23}" srcOrd="5" destOrd="0" presId="urn:microsoft.com/office/officeart/2005/8/layout/vList2"/>
    <dgm:cxn modelId="{43BDC1AF-4560-4D1C-B92F-E7C6981478EA}" type="presParOf" srcId="{FAD16040-EAD0-4B4A-ABB2-18A1CCA7479D}" destId="{1A5C7F37-93B6-4B37-9F97-EFE188D66F4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ABD71-DD6E-4C5C-817E-631471C674A0}">
      <dsp:nvSpPr>
        <dsp:cNvPr id="0" name=""/>
        <dsp:cNvSpPr/>
      </dsp:nvSpPr>
      <dsp:spPr>
        <a:xfrm>
          <a:off x="-5297291" y="-811328"/>
          <a:ext cx="6308284" cy="6308284"/>
        </a:xfrm>
        <a:prstGeom prst="blockArc">
          <a:avLst>
            <a:gd name="adj1" fmla="val 18900000"/>
            <a:gd name="adj2" fmla="val 2700000"/>
            <a:gd name="adj3" fmla="val 342"/>
          </a:avLst>
        </a:prstGeom>
        <a:solidFill>
          <a:schemeClr val="bg1"/>
        </a:solidFill>
        <a:ln w="12700" cap="flat" cmpd="sng" algn="ctr">
          <a:solidFill>
            <a:srgbClr val="F29629"/>
          </a:solidFill>
          <a:prstDash val="solid"/>
          <a:miter lim="800000"/>
        </a:ln>
        <a:effectLst/>
      </dsp:spPr>
      <dsp:style>
        <a:lnRef idx="2">
          <a:scrgbClr r="0" g="0" b="0"/>
        </a:lnRef>
        <a:fillRef idx="0">
          <a:scrgbClr r="0" g="0" b="0"/>
        </a:fillRef>
        <a:effectRef idx="0">
          <a:scrgbClr r="0" g="0" b="0"/>
        </a:effectRef>
        <a:fontRef idx="minor"/>
      </dsp:style>
    </dsp:sp>
    <dsp:sp modelId="{D6F83010-CE98-442B-A4B6-693E5DAA4E2B}">
      <dsp:nvSpPr>
        <dsp:cNvPr id="0" name=""/>
        <dsp:cNvSpPr/>
      </dsp:nvSpPr>
      <dsp:spPr>
        <a:xfrm>
          <a:off x="650365" y="468562"/>
          <a:ext cx="9512302"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可组合</a:t>
          </a:r>
        </a:p>
        <a:p>
          <a:pPr marL="171450" lvl="1" indent="-171450" algn="l" defTabSz="844550">
            <a:lnSpc>
              <a:spcPct val="90000"/>
            </a:lnSpc>
            <a:spcBef>
              <a:spcPct val="0"/>
            </a:spcBef>
            <a:spcAft>
              <a:spcPct val="15000"/>
            </a:spcAft>
            <a:buChar char="•"/>
          </a:pPr>
          <a:r>
            <a:rPr lang="zh-CN" altLang="en-US" sz="1900" kern="1200" dirty="0"/>
            <a:t>拆分简便，组件间可以互相独立又可以互相嵌套包容</a:t>
          </a:r>
        </a:p>
      </dsp:txBody>
      <dsp:txXfrm>
        <a:off x="650365" y="468562"/>
        <a:ext cx="9512302" cy="937125"/>
      </dsp:txXfrm>
    </dsp:sp>
    <dsp:sp modelId="{24C54220-D2D6-4FAD-8C4B-EBBDAAAAE02F}">
      <dsp:nvSpPr>
        <dsp:cNvPr id="0" name=""/>
        <dsp:cNvSpPr/>
      </dsp:nvSpPr>
      <dsp:spPr>
        <a:xfrm>
          <a:off x="64661" y="351422"/>
          <a:ext cx="1171406" cy="1171406"/>
        </a:xfrm>
        <a:prstGeom prst="ellipse">
          <a:avLst/>
        </a:prstGeom>
        <a:solidFill>
          <a:schemeClr val="bg1"/>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 modelId="{69995C8B-877D-4956-A6F6-AD8A400EBB5F}">
      <dsp:nvSpPr>
        <dsp:cNvPr id="0" name=""/>
        <dsp:cNvSpPr/>
      </dsp:nvSpPr>
      <dsp:spPr>
        <a:xfrm>
          <a:off x="991010" y="1874251"/>
          <a:ext cx="9171657"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可重用</a:t>
          </a:r>
        </a:p>
        <a:p>
          <a:pPr marL="171450" lvl="1" indent="-171450" algn="l" defTabSz="844550">
            <a:lnSpc>
              <a:spcPct val="90000"/>
            </a:lnSpc>
            <a:spcBef>
              <a:spcPct val="0"/>
            </a:spcBef>
            <a:spcAft>
              <a:spcPct val="15000"/>
            </a:spcAft>
            <a:buChar char="•"/>
          </a:pPr>
          <a:r>
            <a:rPr lang="zh-CN" altLang="en-US" sz="1900" kern="1200" dirty="0"/>
            <a:t>功能独立，每个组件可以被使用在多个</a:t>
          </a:r>
          <a:r>
            <a:rPr lang="en-US" altLang="en-US" sz="1900" kern="1200" dirty="0"/>
            <a:t>UI</a:t>
          </a:r>
          <a:r>
            <a:rPr lang="zh-CN" altLang="en-US" sz="1900" kern="1200" dirty="0"/>
            <a:t>场景</a:t>
          </a:r>
        </a:p>
      </dsp:txBody>
      <dsp:txXfrm>
        <a:off x="991010" y="1874251"/>
        <a:ext cx="9171657" cy="937125"/>
      </dsp:txXfrm>
    </dsp:sp>
    <dsp:sp modelId="{4C222AB9-26FF-4C7C-A745-32BEC923E4D4}">
      <dsp:nvSpPr>
        <dsp:cNvPr id="0" name=""/>
        <dsp:cNvSpPr/>
      </dsp:nvSpPr>
      <dsp:spPr>
        <a:xfrm>
          <a:off x="405306" y="1757110"/>
          <a:ext cx="1171406" cy="1171406"/>
        </a:xfrm>
        <a:prstGeom prst="ellipse">
          <a:avLst/>
        </a:prstGeom>
        <a:solidFill>
          <a:schemeClr val="bg1"/>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 modelId="{D26ACCA5-DDF8-4236-98D5-8785812886B7}">
      <dsp:nvSpPr>
        <dsp:cNvPr id="0" name=""/>
        <dsp:cNvSpPr/>
      </dsp:nvSpPr>
      <dsp:spPr>
        <a:xfrm>
          <a:off x="650365" y="3279939"/>
          <a:ext cx="9512302"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可维护</a:t>
          </a:r>
        </a:p>
        <a:p>
          <a:pPr marL="171450" lvl="1" indent="-171450" algn="l" defTabSz="844550">
            <a:lnSpc>
              <a:spcPct val="90000"/>
            </a:lnSpc>
            <a:spcBef>
              <a:spcPct val="0"/>
            </a:spcBef>
            <a:spcAft>
              <a:spcPct val="15000"/>
            </a:spcAft>
            <a:buChar char="•"/>
          </a:pPr>
          <a:r>
            <a:rPr lang="zh-CN" altLang="en-US" sz="1900" kern="1200" dirty="0"/>
            <a:t>每个组件仅仅包含自身的逻辑，更容易被理解和维护</a:t>
          </a:r>
        </a:p>
      </dsp:txBody>
      <dsp:txXfrm>
        <a:off x="650365" y="3279939"/>
        <a:ext cx="9512302" cy="937125"/>
      </dsp:txXfrm>
    </dsp:sp>
    <dsp:sp modelId="{C7D37FF4-458F-4ED6-8BBE-04BE452A1EB2}">
      <dsp:nvSpPr>
        <dsp:cNvPr id="0" name=""/>
        <dsp:cNvSpPr/>
      </dsp:nvSpPr>
      <dsp:spPr>
        <a:xfrm>
          <a:off x="64661" y="3162798"/>
          <a:ext cx="1171406" cy="1171406"/>
        </a:xfrm>
        <a:prstGeom prst="ellipse">
          <a:avLst/>
        </a:prstGeom>
        <a:solidFill>
          <a:schemeClr val="bg1"/>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ABD71-DD6E-4C5C-817E-631471C674A0}">
      <dsp:nvSpPr>
        <dsp:cNvPr id="0" name=""/>
        <dsp:cNvSpPr/>
      </dsp:nvSpPr>
      <dsp:spPr>
        <a:xfrm>
          <a:off x="-5297291" y="-811328"/>
          <a:ext cx="6308284" cy="6308284"/>
        </a:xfrm>
        <a:prstGeom prst="blockArc">
          <a:avLst>
            <a:gd name="adj1" fmla="val 18900000"/>
            <a:gd name="adj2" fmla="val 2700000"/>
            <a:gd name="adj3" fmla="val 342"/>
          </a:avLst>
        </a:prstGeom>
        <a:noFill/>
        <a:ln w="12700" cap="flat" cmpd="sng" algn="ctr">
          <a:solidFill>
            <a:srgbClr val="F29629"/>
          </a:solidFill>
          <a:prstDash val="solid"/>
          <a:miter lim="800000"/>
        </a:ln>
        <a:effectLst/>
      </dsp:spPr>
      <dsp:style>
        <a:lnRef idx="2">
          <a:scrgbClr r="0" g="0" b="0"/>
        </a:lnRef>
        <a:fillRef idx="0">
          <a:scrgbClr r="0" g="0" b="0"/>
        </a:fillRef>
        <a:effectRef idx="0">
          <a:scrgbClr r="0" g="0" b="0"/>
        </a:effectRef>
        <a:fontRef idx="minor"/>
      </dsp:style>
    </dsp:sp>
    <dsp:sp modelId="{D6F83010-CE98-442B-A4B6-693E5DAA4E2B}">
      <dsp:nvSpPr>
        <dsp:cNvPr id="0" name=""/>
        <dsp:cNvSpPr/>
      </dsp:nvSpPr>
      <dsp:spPr>
        <a:xfrm>
          <a:off x="650365" y="468562"/>
          <a:ext cx="9512302"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提高代码复用率</a:t>
          </a:r>
        </a:p>
        <a:p>
          <a:pPr marL="171450" lvl="1" indent="-171450" algn="l" defTabSz="844550">
            <a:lnSpc>
              <a:spcPct val="90000"/>
            </a:lnSpc>
            <a:spcBef>
              <a:spcPct val="0"/>
            </a:spcBef>
            <a:spcAft>
              <a:spcPct val="15000"/>
            </a:spcAft>
            <a:buChar char="•"/>
          </a:pPr>
          <a:r>
            <a:rPr lang="zh-CN" altLang="en-US" sz="1900" kern="1200" dirty="0"/>
            <a:t>组件将数据和逻辑封装，类似面向对象中类</a:t>
          </a:r>
        </a:p>
      </dsp:txBody>
      <dsp:txXfrm>
        <a:off x="650365" y="468562"/>
        <a:ext cx="9512302" cy="937125"/>
      </dsp:txXfrm>
    </dsp:sp>
    <dsp:sp modelId="{24C54220-D2D6-4FAD-8C4B-EBBDAAAAE02F}">
      <dsp:nvSpPr>
        <dsp:cNvPr id="0" name=""/>
        <dsp:cNvSpPr/>
      </dsp:nvSpPr>
      <dsp:spPr>
        <a:xfrm>
          <a:off x="64661" y="351422"/>
          <a:ext cx="1171406" cy="1171406"/>
        </a:xfrm>
        <a:prstGeom prst="ellipse">
          <a:avLst/>
        </a:prstGeom>
        <a:solidFill>
          <a:schemeClr val="bg1"/>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 modelId="{F24E5217-7BD6-4854-9B34-7C17444D81FA}">
      <dsp:nvSpPr>
        <dsp:cNvPr id="0" name=""/>
        <dsp:cNvSpPr/>
      </dsp:nvSpPr>
      <dsp:spPr>
        <a:xfrm>
          <a:off x="991010" y="1874251"/>
          <a:ext cx="9171657"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降低测试难度</a:t>
          </a:r>
        </a:p>
        <a:p>
          <a:pPr marL="171450" lvl="1" indent="-171450" algn="l" defTabSz="844550">
            <a:lnSpc>
              <a:spcPct val="90000"/>
            </a:lnSpc>
            <a:spcBef>
              <a:spcPct val="0"/>
            </a:spcBef>
            <a:spcAft>
              <a:spcPct val="15000"/>
            </a:spcAft>
            <a:buChar char="•"/>
          </a:pPr>
          <a:r>
            <a:rPr lang="zh-CN" altLang="en-US" sz="1900" kern="1200" dirty="0"/>
            <a:t>组件内逻辑高内聚低耦合，容易对单个组件进行测试</a:t>
          </a:r>
        </a:p>
      </dsp:txBody>
      <dsp:txXfrm>
        <a:off x="991010" y="1874251"/>
        <a:ext cx="9171657" cy="937125"/>
      </dsp:txXfrm>
    </dsp:sp>
    <dsp:sp modelId="{8E3DF307-3FFF-4029-982C-7268CDEF8A03}">
      <dsp:nvSpPr>
        <dsp:cNvPr id="0" name=""/>
        <dsp:cNvSpPr/>
      </dsp:nvSpPr>
      <dsp:spPr>
        <a:xfrm>
          <a:off x="405306" y="1757110"/>
          <a:ext cx="1171406" cy="1171406"/>
        </a:xfrm>
        <a:prstGeom prst="ellipse">
          <a:avLst/>
        </a:prstGeom>
        <a:solidFill>
          <a:schemeClr val="lt1">
            <a:hueOff val="0"/>
            <a:satOff val="0"/>
            <a:lumOff val="0"/>
            <a:alphaOff val="0"/>
          </a:schemeClr>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 modelId="{F73AC32D-BC7C-4F86-9D4E-4C6F5E992320}">
      <dsp:nvSpPr>
        <dsp:cNvPr id="0" name=""/>
        <dsp:cNvSpPr/>
      </dsp:nvSpPr>
      <dsp:spPr>
        <a:xfrm>
          <a:off x="650365" y="3279939"/>
          <a:ext cx="9512302" cy="937125"/>
        </a:xfrm>
        <a:prstGeom prst="rect">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3843"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降低代码复杂度</a:t>
          </a:r>
        </a:p>
        <a:p>
          <a:pPr marL="171450" lvl="1" indent="-171450" algn="l" defTabSz="844550">
            <a:lnSpc>
              <a:spcPct val="90000"/>
            </a:lnSpc>
            <a:spcBef>
              <a:spcPct val="0"/>
            </a:spcBef>
            <a:spcAft>
              <a:spcPct val="15000"/>
            </a:spcAft>
            <a:buChar char="•"/>
          </a:pPr>
          <a:r>
            <a:rPr lang="zh-CN" altLang="en-US" sz="1900" kern="1200" dirty="0"/>
            <a:t>语法直观，代码可读性高</a:t>
          </a:r>
        </a:p>
      </dsp:txBody>
      <dsp:txXfrm>
        <a:off x="650365" y="3279939"/>
        <a:ext cx="9512302" cy="937125"/>
      </dsp:txXfrm>
    </dsp:sp>
    <dsp:sp modelId="{571962FD-0A93-42C8-B285-06BAD773D661}">
      <dsp:nvSpPr>
        <dsp:cNvPr id="0" name=""/>
        <dsp:cNvSpPr/>
      </dsp:nvSpPr>
      <dsp:spPr>
        <a:xfrm>
          <a:off x="64661" y="3162798"/>
          <a:ext cx="1171406" cy="1171406"/>
        </a:xfrm>
        <a:prstGeom prst="ellipse">
          <a:avLst/>
        </a:prstGeom>
        <a:solidFill>
          <a:schemeClr val="lt1">
            <a:hueOff val="0"/>
            <a:satOff val="0"/>
            <a:lumOff val="0"/>
            <a:alphaOff val="0"/>
          </a:schemeClr>
        </a:solidFill>
        <a:ln w="12700" cap="flat" cmpd="sng" algn="ctr">
          <a:solidFill>
            <a:srgbClr val="F2962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0FBF-34AB-40EB-AC40-D49C690B5448}">
      <dsp:nvSpPr>
        <dsp:cNvPr id="0" name=""/>
        <dsp:cNvSpPr/>
      </dsp:nvSpPr>
      <dsp:spPr>
        <a:xfrm>
          <a:off x="2238328" y="796556"/>
          <a:ext cx="5750671" cy="3092514"/>
        </a:xfrm>
        <a:prstGeom prst="round2DiagRect">
          <a:avLst>
            <a:gd name="adj1" fmla="val 0"/>
            <a:gd name="adj2" fmla="val 16670"/>
          </a:avLst>
        </a:prstGeom>
        <a:solidFill>
          <a:srgbClr val="EE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C853F-F89B-49AE-AB25-26B41CA8C476}">
      <dsp:nvSpPr>
        <dsp:cNvPr id="0" name=""/>
        <dsp:cNvSpPr/>
      </dsp:nvSpPr>
      <dsp:spPr>
        <a:xfrm>
          <a:off x="5113664" y="1124550"/>
          <a:ext cx="766" cy="243652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BD632B-8E54-4C4F-844D-6F8EE8DDDEDF}">
      <dsp:nvSpPr>
        <dsp:cNvPr id="0" name=""/>
        <dsp:cNvSpPr/>
      </dsp:nvSpPr>
      <dsp:spPr>
        <a:xfrm>
          <a:off x="2430017" y="1030838"/>
          <a:ext cx="2491957" cy="262395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altLang="en-US" sz="2200" kern="1200" dirty="0">
              <a:solidFill>
                <a:schemeClr val="bg1"/>
              </a:solidFill>
            </a:rPr>
            <a:t>UI</a:t>
          </a:r>
          <a:r>
            <a:rPr lang="zh-CN" altLang="en-US" sz="2200" kern="1200" dirty="0">
              <a:solidFill>
                <a:schemeClr val="bg1"/>
              </a:solidFill>
            </a:rPr>
            <a:t>功能模块之间的分离，从而只需要关注业务和功能，无需过多关注</a:t>
          </a:r>
          <a:r>
            <a:rPr lang="en-US" altLang="en-US" sz="2200" kern="1200" dirty="0">
              <a:solidFill>
                <a:schemeClr val="bg1"/>
              </a:solidFill>
            </a:rPr>
            <a:t>UI</a:t>
          </a:r>
          <a:r>
            <a:rPr lang="zh-CN" altLang="en-US" sz="2200" kern="1200" dirty="0">
              <a:solidFill>
                <a:schemeClr val="bg1"/>
              </a:solidFill>
            </a:rPr>
            <a:t>，这也是</a:t>
          </a:r>
          <a:r>
            <a:rPr lang="en-US" altLang="en-US" sz="2200" kern="1200" dirty="0">
              <a:solidFill>
                <a:schemeClr val="bg1"/>
              </a:solidFill>
            </a:rPr>
            <a:t>react</a:t>
          </a:r>
          <a:r>
            <a:rPr lang="zh-CN" altLang="en-US" sz="2200" kern="1200" dirty="0">
              <a:solidFill>
                <a:schemeClr val="bg1"/>
              </a:solidFill>
            </a:rPr>
            <a:t>不支持</a:t>
          </a:r>
          <a:r>
            <a:rPr lang="en-US" altLang="en-US" sz="2200" kern="1200" dirty="0">
              <a:solidFill>
                <a:schemeClr val="bg1"/>
              </a:solidFill>
            </a:rPr>
            <a:t>MVC</a:t>
          </a:r>
          <a:r>
            <a:rPr lang="zh-CN" altLang="en-US" sz="2200" kern="1200" dirty="0">
              <a:solidFill>
                <a:schemeClr val="bg1"/>
              </a:solidFill>
            </a:rPr>
            <a:t>的原因（视图</a:t>
          </a:r>
          <a:r>
            <a:rPr lang="en-US" altLang="en-US" sz="2200" kern="1200" dirty="0">
              <a:solidFill>
                <a:schemeClr val="bg1"/>
              </a:solidFill>
            </a:rPr>
            <a:t>-</a:t>
          </a:r>
          <a:r>
            <a:rPr lang="zh-CN" altLang="en-US" sz="2200" kern="1200" dirty="0">
              <a:solidFill>
                <a:schemeClr val="bg1"/>
              </a:solidFill>
            </a:rPr>
            <a:t>数据</a:t>
          </a:r>
          <a:r>
            <a:rPr lang="en-US" altLang="en-US" sz="2200" kern="1200" dirty="0">
              <a:solidFill>
                <a:schemeClr val="bg1"/>
              </a:solidFill>
            </a:rPr>
            <a:t>-</a:t>
          </a:r>
          <a:r>
            <a:rPr lang="zh-CN" altLang="en-US" sz="2200" kern="1200" dirty="0">
              <a:solidFill>
                <a:schemeClr val="bg1"/>
              </a:solidFill>
            </a:rPr>
            <a:t>控制器）</a:t>
          </a:r>
        </a:p>
      </dsp:txBody>
      <dsp:txXfrm>
        <a:off x="2430017" y="1030838"/>
        <a:ext cx="2491957" cy="2623951"/>
      </dsp:txXfrm>
    </dsp:sp>
    <dsp:sp modelId="{0CD02FAA-9DD0-45C9-BCE2-5F9BD2C3802A}">
      <dsp:nvSpPr>
        <dsp:cNvPr id="0" name=""/>
        <dsp:cNvSpPr/>
      </dsp:nvSpPr>
      <dsp:spPr>
        <a:xfrm>
          <a:off x="5305353" y="1030838"/>
          <a:ext cx="2491957" cy="262395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dirty="0">
              <a:solidFill>
                <a:schemeClr val="bg1"/>
              </a:solidFill>
            </a:rPr>
            <a:t>开发者从功能的角度出发，将</a:t>
          </a:r>
          <a:r>
            <a:rPr lang="en-US" altLang="en-US" sz="2200" kern="1200" dirty="0">
              <a:solidFill>
                <a:schemeClr val="bg1"/>
              </a:solidFill>
            </a:rPr>
            <a:t>UI</a:t>
          </a:r>
          <a:r>
            <a:rPr lang="zh-CN" altLang="en-US" sz="2200" kern="1200" dirty="0">
              <a:solidFill>
                <a:schemeClr val="bg1"/>
              </a:solidFill>
            </a:rPr>
            <a:t>分成不同的组件，每个组件都独立封装</a:t>
          </a:r>
        </a:p>
      </dsp:txBody>
      <dsp:txXfrm>
        <a:off x="5305353" y="1030838"/>
        <a:ext cx="2491957" cy="2623951"/>
      </dsp:txXfrm>
    </dsp:sp>
    <dsp:sp modelId="{F1904F5B-AFE2-4137-9AE7-8A80A37F48AA}">
      <dsp:nvSpPr>
        <dsp:cNvPr id="0" name=""/>
        <dsp:cNvSpPr/>
      </dsp:nvSpPr>
      <dsp:spPr>
        <a:xfrm rot="16200000">
          <a:off x="72280" y="1207603"/>
          <a:ext cx="3373652" cy="958445"/>
        </a:xfrm>
        <a:prstGeom prst="rightArrow">
          <a:avLst>
            <a:gd name="adj1" fmla="val 49830"/>
            <a:gd name="adj2" fmla="val 60660"/>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r" defTabSz="933450">
            <a:lnSpc>
              <a:spcPct val="90000"/>
            </a:lnSpc>
            <a:spcBef>
              <a:spcPct val="0"/>
            </a:spcBef>
            <a:spcAft>
              <a:spcPct val="35000"/>
            </a:spcAft>
            <a:buNone/>
          </a:pPr>
          <a:r>
            <a:rPr lang="zh-CN" altLang="en-US" sz="2100" kern="1200" dirty="0">
              <a:solidFill>
                <a:schemeClr val="bg1"/>
              </a:solidFill>
            </a:rPr>
            <a:t>与传统的区别</a:t>
          </a:r>
        </a:p>
      </dsp:txBody>
      <dsp:txXfrm>
        <a:off x="217134" y="1592883"/>
        <a:ext cx="3083944" cy="477593"/>
      </dsp:txXfrm>
    </dsp:sp>
    <dsp:sp modelId="{A5CA529C-539B-4255-9DED-067359EC185A}">
      <dsp:nvSpPr>
        <dsp:cNvPr id="0" name=""/>
        <dsp:cNvSpPr/>
      </dsp:nvSpPr>
      <dsp:spPr>
        <a:xfrm rot="5400000">
          <a:off x="6781396" y="2519579"/>
          <a:ext cx="3373652" cy="958445"/>
        </a:xfrm>
        <a:prstGeom prst="rightArrow">
          <a:avLst>
            <a:gd name="adj1" fmla="val 49830"/>
            <a:gd name="adj2" fmla="val 60660"/>
          </a:avLst>
        </a:prstGeom>
        <a:solidFill>
          <a:srgbClr val="E8470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r" defTabSz="933450">
            <a:lnSpc>
              <a:spcPct val="90000"/>
            </a:lnSpc>
            <a:spcBef>
              <a:spcPct val="0"/>
            </a:spcBef>
            <a:spcAft>
              <a:spcPct val="35000"/>
            </a:spcAft>
            <a:buNone/>
          </a:pPr>
          <a:r>
            <a:rPr lang="zh-CN" altLang="en-US" sz="2100" kern="1200" dirty="0">
              <a:solidFill>
                <a:schemeClr val="bg1"/>
              </a:solidFill>
            </a:rPr>
            <a:t>核心思想</a:t>
          </a:r>
        </a:p>
      </dsp:txBody>
      <dsp:txXfrm>
        <a:off x="6926250" y="2615151"/>
        <a:ext cx="3083944" cy="477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14E55-DC6A-44FA-B8F0-91B93FD6E95A}">
      <dsp:nvSpPr>
        <dsp:cNvPr id="0" name=""/>
        <dsp:cNvSpPr/>
      </dsp:nvSpPr>
      <dsp:spPr>
        <a:xfrm rot="5400000">
          <a:off x="-173383" y="174891"/>
          <a:ext cx="1155892" cy="809124"/>
        </a:xfrm>
        <a:prstGeom prst="chevron">
          <a:avLst/>
        </a:prstGeom>
        <a:solidFill>
          <a:srgbClr val="EE7D31"/>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发起</a:t>
          </a:r>
        </a:p>
      </dsp:txBody>
      <dsp:txXfrm rot="-5400000">
        <a:off x="1" y="406069"/>
        <a:ext cx="809124" cy="346768"/>
      </dsp:txXfrm>
    </dsp:sp>
    <dsp:sp modelId="{1456D9F1-4910-467A-8CF6-E7F950BFA754}">
      <dsp:nvSpPr>
        <dsp:cNvPr id="0" name=""/>
        <dsp:cNvSpPr/>
      </dsp:nvSpPr>
      <dsp:spPr>
        <a:xfrm rot="5400000">
          <a:off x="5219100" y="-4408467"/>
          <a:ext cx="751330" cy="9571281"/>
        </a:xfrm>
        <a:prstGeom prst="round2SameRect">
          <a:avLst/>
        </a:prstGeom>
        <a:solidFill>
          <a:schemeClr val="lt1">
            <a:alpha val="90000"/>
            <a:hueOff val="0"/>
            <a:satOff val="0"/>
            <a:lumOff val="0"/>
            <a:alphaOff val="0"/>
          </a:schemeClr>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solidFill>
                <a:srgbClr val="F29629"/>
              </a:solidFill>
            </a:rPr>
            <a:t>数据（</a:t>
          </a:r>
          <a:r>
            <a:rPr lang="en-US" altLang="zh-CN" sz="2000" kern="1200" dirty="0">
              <a:solidFill>
                <a:srgbClr val="F29629"/>
              </a:solidFill>
            </a:rPr>
            <a:t>state &amp; props</a:t>
          </a:r>
          <a:r>
            <a:rPr lang="zh-CN" altLang="en-US" sz="2000" kern="1200" dirty="0">
              <a:solidFill>
                <a:srgbClr val="F29629"/>
              </a:solidFill>
            </a:rPr>
            <a:t>）变化时，</a:t>
          </a:r>
          <a:r>
            <a:rPr lang="en-US" altLang="en-US" sz="2000" kern="1200" dirty="0">
              <a:solidFill>
                <a:srgbClr val="F29629"/>
              </a:solidFill>
            </a:rPr>
            <a:t>React</a:t>
          </a:r>
          <a:r>
            <a:rPr lang="zh-CN" altLang="en-US" sz="2000" kern="1200" dirty="0">
              <a:solidFill>
                <a:srgbClr val="F29629"/>
              </a:solidFill>
            </a:rPr>
            <a:t>都会重新构建整个</a:t>
          </a:r>
          <a:r>
            <a:rPr lang="en-US" altLang="en-US" sz="2000" kern="1200" dirty="0">
              <a:solidFill>
                <a:srgbClr val="F29629"/>
              </a:solidFill>
            </a:rPr>
            <a:t>DOM</a:t>
          </a:r>
          <a:r>
            <a:rPr lang="zh-CN" altLang="en-US" sz="2000" kern="1200" dirty="0">
              <a:solidFill>
                <a:srgbClr val="F29629"/>
              </a:solidFill>
            </a:rPr>
            <a:t>树</a:t>
          </a:r>
        </a:p>
        <a:p>
          <a:pPr marL="228600" lvl="1" indent="-228600" algn="l" defTabSz="889000">
            <a:lnSpc>
              <a:spcPct val="90000"/>
            </a:lnSpc>
            <a:spcBef>
              <a:spcPct val="0"/>
            </a:spcBef>
            <a:spcAft>
              <a:spcPct val="15000"/>
            </a:spcAft>
            <a:buChar char="•"/>
          </a:pPr>
          <a:r>
            <a:rPr lang="zh-CN" altLang="en-US" sz="2000" kern="1200" dirty="0">
              <a:solidFill>
                <a:srgbClr val="F29629"/>
              </a:solidFill>
            </a:rPr>
            <a:t>是否成批更新？有的话合并。</a:t>
          </a:r>
        </a:p>
      </dsp:txBody>
      <dsp:txXfrm rot="-5400000">
        <a:off x="809125" y="38185"/>
        <a:ext cx="9534604" cy="677976"/>
      </dsp:txXfrm>
    </dsp:sp>
    <dsp:sp modelId="{800B9019-64CF-4AB6-8F7A-B69E9C1A5561}">
      <dsp:nvSpPr>
        <dsp:cNvPr id="0" name=""/>
        <dsp:cNvSpPr/>
      </dsp:nvSpPr>
      <dsp:spPr>
        <a:xfrm rot="5400000">
          <a:off x="-173383" y="1182739"/>
          <a:ext cx="1155892" cy="809124"/>
        </a:xfrm>
        <a:prstGeom prst="chevron">
          <a:avLst/>
        </a:prstGeom>
        <a:solidFill>
          <a:srgbClr val="EE7D31"/>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对比</a:t>
          </a:r>
        </a:p>
      </dsp:txBody>
      <dsp:txXfrm rot="-5400000">
        <a:off x="1" y="1413917"/>
        <a:ext cx="809124" cy="346768"/>
      </dsp:txXfrm>
    </dsp:sp>
    <dsp:sp modelId="{827BC9C3-6264-4955-BE18-2C5835FB2B14}">
      <dsp:nvSpPr>
        <dsp:cNvPr id="0" name=""/>
        <dsp:cNvSpPr/>
      </dsp:nvSpPr>
      <dsp:spPr>
        <a:xfrm rot="5400000">
          <a:off x="5219100" y="-3400619"/>
          <a:ext cx="751330" cy="9571281"/>
        </a:xfrm>
        <a:prstGeom prst="round2SameRect">
          <a:avLst/>
        </a:prstGeom>
        <a:solidFill>
          <a:schemeClr val="lt1">
            <a:alpha val="90000"/>
            <a:hueOff val="0"/>
            <a:satOff val="0"/>
            <a:lumOff val="0"/>
            <a:alphaOff val="0"/>
          </a:schemeClr>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a:solidFill>
                <a:srgbClr val="F29629"/>
              </a:solidFill>
            </a:rPr>
            <a:t>React</a:t>
          </a:r>
          <a:r>
            <a:rPr lang="zh-CN" altLang="en-US" sz="2000" kern="1200" dirty="0">
              <a:solidFill>
                <a:srgbClr val="F29629"/>
              </a:solidFill>
            </a:rPr>
            <a:t>将当前整个</a:t>
          </a:r>
          <a:r>
            <a:rPr lang="en-US" altLang="en-US" sz="2000" kern="1200" dirty="0">
              <a:solidFill>
                <a:srgbClr val="F29629"/>
              </a:solidFill>
            </a:rPr>
            <a:t>DOM</a:t>
          </a:r>
          <a:r>
            <a:rPr lang="zh-CN" altLang="en-US" sz="2000" kern="1200" dirty="0">
              <a:solidFill>
                <a:srgbClr val="F29629"/>
              </a:solidFill>
            </a:rPr>
            <a:t>树和上一次的</a:t>
          </a:r>
          <a:r>
            <a:rPr lang="en-US" altLang="en-US" sz="2000" kern="1200" dirty="0">
              <a:solidFill>
                <a:srgbClr val="F29629"/>
              </a:solidFill>
            </a:rPr>
            <a:t>DOM</a:t>
          </a:r>
          <a:r>
            <a:rPr lang="zh-CN" altLang="en-US" sz="2000" kern="1200" dirty="0">
              <a:solidFill>
                <a:srgbClr val="F29629"/>
              </a:solidFill>
            </a:rPr>
            <a:t>树进行对比，得到双方的</a:t>
          </a:r>
          <a:r>
            <a:rPr lang="en-US" altLang="en-US" sz="2000" kern="1200" dirty="0">
              <a:solidFill>
                <a:srgbClr val="F29629"/>
              </a:solidFill>
            </a:rPr>
            <a:t>diff</a:t>
          </a:r>
          <a:r>
            <a:rPr lang="zh-CN" altLang="en-US" sz="2000" kern="1200" dirty="0">
              <a:solidFill>
                <a:srgbClr val="F29629"/>
              </a:solidFill>
            </a:rPr>
            <a:t>（此过程不可见）</a:t>
          </a:r>
        </a:p>
      </dsp:txBody>
      <dsp:txXfrm rot="-5400000">
        <a:off x="809125" y="1046033"/>
        <a:ext cx="9534604" cy="677976"/>
      </dsp:txXfrm>
    </dsp:sp>
    <dsp:sp modelId="{95FD6504-C8DA-4C97-8976-6650E987783A}">
      <dsp:nvSpPr>
        <dsp:cNvPr id="0" name=""/>
        <dsp:cNvSpPr/>
      </dsp:nvSpPr>
      <dsp:spPr>
        <a:xfrm rot="5400000">
          <a:off x="-173383" y="2190588"/>
          <a:ext cx="1155892" cy="809124"/>
        </a:xfrm>
        <a:prstGeom prst="chevron">
          <a:avLst/>
        </a:prstGeom>
        <a:solidFill>
          <a:srgbClr val="EE7D31"/>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渲染？</a:t>
          </a:r>
        </a:p>
      </dsp:txBody>
      <dsp:txXfrm rot="-5400000">
        <a:off x="1" y="2421766"/>
        <a:ext cx="809124" cy="346768"/>
      </dsp:txXfrm>
    </dsp:sp>
    <dsp:sp modelId="{E7C481F0-ECF6-4B9F-8843-92C1C7BB5380}">
      <dsp:nvSpPr>
        <dsp:cNvPr id="0" name=""/>
        <dsp:cNvSpPr/>
      </dsp:nvSpPr>
      <dsp:spPr>
        <a:xfrm rot="5400000">
          <a:off x="5219100" y="-2392771"/>
          <a:ext cx="751330" cy="9571281"/>
        </a:xfrm>
        <a:prstGeom prst="round2SameRect">
          <a:avLst/>
        </a:prstGeom>
        <a:solidFill>
          <a:schemeClr val="lt1">
            <a:alpha val="90000"/>
            <a:hueOff val="0"/>
            <a:satOff val="0"/>
            <a:lumOff val="0"/>
            <a:alphaOff val="0"/>
          </a:schemeClr>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solidFill>
                <a:srgbClr val="F29629"/>
              </a:solidFill>
            </a:rPr>
            <a:t>然后仅仅将需要变化的部分进行实际的浏览器</a:t>
          </a:r>
          <a:r>
            <a:rPr lang="en-US" altLang="en-US" sz="2000" kern="1200" dirty="0">
              <a:solidFill>
                <a:srgbClr val="F29629"/>
              </a:solidFill>
            </a:rPr>
            <a:t>DOM</a:t>
          </a:r>
          <a:r>
            <a:rPr lang="zh-CN" altLang="en-US" sz="2000" kern="1200" dirty="0">
              <a:solidFill>
                <a:srgbClr val="F29629"/>
              </a:solidFill>
            </a:rPr>
            <a:t>更新（页面更新）</a:t>
          </a:r>
        </a:p>
      </dsp:txBody>
      <dsp:txXfrm rot="-5400000">
        <a:off x="809125" y="2053881"/>
        <a:ext cx="9534604" cy="677976"/>
      </dsp:txXfrm>
    </dsp:sp>
    <dsp:sp modelId="{EEF659EA-15B7-43F2-8912-EEC5E5CC2631}">
      <dsp:nvSpPr>
        <dsp:cNvPr id="0" name=""/>
        <dsp:cNvSpPr/>
      </dsp:nvSpPr>
      <dsp:spPr>
        <a:xfrm rot="5400000">
          <a:off x="-173383" y="3198436"/>
          <a:ext cx="1155892" cy="809124"/>
        </a:xfrm>
        <a:prstGeom prst="chevron">
          <a:avLst/>
        </a:prstGeom>
        <a:solidFill>
          <a:schemeClr val="bg1"/>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rgbClr val="F29629"/>
              </a:solidFill>
            </a:rPr>
            <a:t>监听下次更新</a:t>
          </a:r>
        </a:p>
      </dsp:txBody>
      <dsp:txXfrm rot="-5400000">
        <a:off x="1" y="3429614"/>
        <a:ext cx="809124" cy="346768"/>
      </dsp:txXfrm>
    </dsp:sp>
    <dsp:sp modelId="{32541E02-3862-4738-8420-7B51539F64D1}">
      <dsp:nvSpPr>
        <dsp:cNvPr id="0" name=""/>
        <dsp:cNvSpPr/>
      </dsp:nvSpPr>
      <dsp:spPr>
        <a:xfrm rot="5400000">
          <a:off x="5219100" y="-1384922"/>
          <a:ext cx="751330" cy="9571281"/>
        </a:xfrm>
        <a:prstGeom prst="round2SameRect">
          <a:avLst/>
        </a:prstGeom>
        <a:solidFill>
          <a:srgbClr val="EE7D31">
            <a:alpha val="90000"/>
          </a:srgbClr>
        </a:solidFill>
        <a:ln w="12700" cap="flat" cmpd="sng" algn="ctr">
          <a:solidFill>
            <a:srgbClr val="E8470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bg1"/>
              </a:solidFill>
            </a:rPr>
            <a:t>例如你连续的先将节点内容从A变成B，然后又从B变成A，React会认为UI不发生任何变化，而如果通过手动控制，这种逻辑通常是极其复杂的</a:t>
          </a:r>
        </a:p>
      </dsp:txBody>
      <dsp:txXfrm rot="-5400000">
        <a:off x="809125" y="3061730"/>
        <a:ext cx="9534604" cy="677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E4626-2D66-4B9F-A74D-327F862DD432}">
      <dsp:nvSpPr>
        <dsp:cNvPr id="0" name=""/>
        <dsp:cNvSpPr/>
      </dsp:nvSpPr>
      <dsp:spPr>
        <a:xfrm>
          <a:off x="0" y="107549"/>
          <a:ext cx="10274030" cy="503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zh-CN" sz="2000" b="1" kern="1200"/>
            <a:t>基本概念：请务必牢记！</a:t>
          </a:r>
          <a:endParaRPr lang="zh-CN" sz="2000" kern="1200"/>
        </a:p>
      </dsp:txBody>
      <dsp:txXfrm>
        <a:off x="24559" y="132108"/>
        <a:ext cx="10224912" cy="453982"/>
      </dsp:txXfrm>
    </dsp:sp>
    <dsp:sp modelId="{831B8093-9C8D-4A52-A81F-695C88330433}">
      <dsp:nvSpPr>
        <dsp:cNvPr id="0" name=""/>
        <dsp:cNvSpPr/>
      </dsp:nvSpPr>
      <dsp:spPr>
        <a:xfrm>
          <a:off x="0" y="668249"/>
          <a:ext cx="10274030" cy="503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zh-CN" sz="2000" kern="1200" dirty="0"/>
            <a:t>（</a:t>
          </a:r>
          <a:r>
            <a:rPr kumimoji="1" lang="en-US" sz="2000" kern="1200" dirty="0"/>
            <a:t>1</a:t>
          </a:r>
          <a:r>
            <a:rPr kumimoji="1" lang="zh-CN" sz="2000" kern="1200" dirty="0"/>
            <a:t>）</a:t>
          </a:r>
          <a:r>
            <a:rPr kumimoji="1" lang="zh-CN" altLang="en-US" sz="2000" kern="1200" dirty="0"/>
            <a:t>你的 </a:t>
          </a:r>
          <a:r>
            <a:rPr kumimoji="1" lang="en-US" sz="2000" kern="1200" dirty="0"/>
            <a:t>Web </a:t>
          </a:r>
          <a:r>
            <a:rPr kumimoji="1" lang="zh-CN" sz="2000" kern="1200" dirty="0"/>
            <a:t>应用是一个</a:t>
          </a:r>
          <a:r>
            <a:rPr kumimoji="1" lang="zh-CN" altLang="en-US" sz="2000" kern="1200" dirty="0"/>
            <a:t>数据</a:t>
          </a:r>
          <a:r>
            <a:rPr kumimoji="1" lang="zh-CN" sz="2000" kern="1200" dirty="0"/>
            <a:t>状态机，视图与状态是一一对应的</a:t>
          </a:r>
          <a:r>
            <a:rPr kumimoji="1" lang="zh-CN" altLang="en-US" sz="2000" kern="1200" dirty="0"/>
            <a:t>，视图是状态的反馈</a:t>
          </a:r>
          <a:r>
            <a:rPr kumimoji="1" lang="zh-CN" sz="2000" kern="1200" dirty="0"/>
            <a:t>。</a:t>
          </a:r>
          <a:endParaRPr lang="zh-CN" sz="2000" kern="1200" dirty="0"/>
        </a:p>
      </dsp:txBody>
      <dsp:txXfrm>
        <a:off x="24559" y="692808"/>
        <a:ext cx="10224912" cy="453982"/>
      </dsp:txXfrm>
    </dsp:sp>
    <dsp:sp modelId="{3BC28BB9-A83A-44F1-8082-0340C9485EEA}">
      <dsp:nvSpPr>
        <dsp:cNvPr id="0" name=""/>
        <dsp:cNvSpPr/>
      </dsp:nvSpPr>
      <dsp:spPr>
        <a:xfrm>
          <a:off x="0" y="1228950"/>
          <a:ext cx="10274030" cy="503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zh-CN" sz="2000" kern="1200" dirty="0"/>
            <a:t>（</a:t>
          </a:r>
          <a:r>
            <a:rPr kumimoji="1" lang="en-US" sz="2000" kern="1200" dirty="0"/>
            <a:t>2</a:t>
          </a:r>
          <a:r>
            <a:rPr kumimoji="1" lang="zh-CN" sz="2000" kern="1200" dirty="0"/>
            <a:t>）所有的状态，保存在</a:t>
          </a:r>
          <a:r>
            <a:rPr kumimoji="1" lang="en-US" altLang="zh-CN" sz="2000" kern="1200" dirty="0"/>
            <a:t>store</a:t>
          </a:r>
          <a:r>
            <a:rPr kumimoji="1" lang="zh-CN" altLang="en-US" sz="2000" kern="1200" dirty="0"/>
            <a:t>中，这是</a:t>
          </a:r>
          <a:r>
            <a:rPr kumimoji="1" lang="en-US" altLang="zh-CN" sz="2000" kern="1200" dirty="0"/>
            <a:t>redux</a:t>
          </a:r>
          <a:r>
            <a:rPr kumimoji="1" lang="zh-CN" altLang="en-US" sz="2000" kern="1200" dirty="0"/>
            <a:t>维护的唯一对象</a:t>
          </a:r>
          <a:r>
            <a:rPr kumimoji="1" lang="zh-CN" sz="2000" kern="1200" dirty="0"/>
            <a:t>。</a:t>
          </a:r>
          <a:endParaRPr lang="zh-CN" sz="2000" kern="1200" dirty="0"/>
        </a:p>
      </dsp:txBody>
      <dsp:txXfrm>
        <a:off x="24559" y="1253509"/>
        <a:ext cx="10224912" cy="453982"/>
      </dsp:txXfrm>
    </dsp:sp>
    <dsp:sp modelId="{1A5C7F37-93B6-4B37-9F97-EFE188D66F44}">
      <dsp:nvSpPr>
        <dsp:cNvPr id="0" name=""/>
        <dsp:cNvSpPr/>
      </dsp:nvSpPr>
      <dsp:spPr>
        <a:xfrm>
          <a:off x="0" y="1789650"/>
          <a:ext cx="10274030" cy="503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a:t>
          </a:r>
          <a:r>
            <a:rPr lang="en-US" altLang="zh-CN" sz="2000" kern="1200" dirty="0"/>
            <a:t>3</a:t>
          </a:r>
          <a:r>
            <a:rPr lang="zh-CN" altLang="en-US" sz="2000" kern="1200" dirty="0"/>
            <a:t>）</a:t>
          </a:r>
          <a:r>
            <a:rPr lang="en-US" altLang="zh-CN" sz="2000" kern="1200" dirty="0"/>
            <a:t>Redux</a:t>
          </a:r>
          <a:r>
            <a:rPr lang="zh-CN" altLang="en-US" sz="2000" kern="1200" dirty="0"/>
            <a:t>只是对一个方法的驱动和调用（</a:t>
          </a:r>
          <a:r>
            <a:rPr lang="en-US" altLang="zh-CN" sz="2000" kern="1200" dirty="0"/>
            <a:t>reducer</a:t>
          </a:r>
          <a:r>
            <a:rPr lang="zh-CN" altLang="en-US" sz="2000" kern="1200" dirty="0"/>
            <a:t>）。</a:t>
          </a:r>
          <a:endParaRPr lang="zh-CN" sz="2000" kern="1200" dirty="0"/>
        </a:p>
      </dsp:txBody>
      <dsp:txXfrm>
        <a:off x="24559" y="1814209"/>
        <a:ext cx="10224912" cy="45398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54.94983" units="1/cm"/>
          <inkml:channelProperty channel="Y" name="resolution" value="32.14286" units="1/cm"/>
          <inkml:channelProperty channel="T" name="resolution" value="1" units="1/dev"/>
        </inkml:channelProperties>
      </inkml:inkSource>
      <inkml:timestamp xml:id="ts0" timeString="2017-11-10T07:53:55.690"/>
    </inkml:context>
    <inkml:brush xml:id="br0">
      <inkml:brushProperty name="width" value="0.05292" units="cm"/>
      <inkml:brushProperty name="height" value="0.05292" units="cm"/>
      <inkml:brushProperty name="color" value="#FF0000"/>
    </inkml:brush>
  </inkml:definitions>
  <inkml:trace contextRef="#ctx0" brushRef="#br0">4294 5695 0,'80'40'31,"120"-40"-15,-159 0 0,79 40-1,-40-40-15,41 40 31,-1-40-15,0 0-16,-80 0 16,121 0-1,-1 0 1,-119 0 0,199 0-1,41 0-15,-201 0 16,201 0-1,-200 0 1,280 0-16,0 0 31,-241 0-15,121 0 0,-80 0-1,-121 0 1,0 0-16,40 0 15,81-40 1,-41 40 0,81 0-1,-121 0 17,40 0-32,-40 0 31,41 0-16,-41 0 1,0 0 0,1 0-1,-1 0 1,0 0 0,40 0-16,-79 0 46</inkml:trace>
  <inkml:trace contextRef="#ctx0" brushRef="#br0" timeOffset="12926.8787">15689 4010 0,'-40'0'218,"80"0"-155,1 0-47,-1 0-1,0 0 1,0 0-1,0-40 1,0 40 0,0 0 31,0 0-32,1 0 32,-41-40-31,40 40 46,0 0-62,0 0 31,0 0-31,0 0 16,0 0 0,0 0 31,1 0-1,-1 0 1,0 0-15,0 0 514,0-40-452</inkml:trace>
  <inkml:trace contextRef="#ctx0" brushRef="#br0" timeOffset="19137.0089">16933 4051 0,'161'0'156,"-81"0"-140,121-121-1,-121 121 1,161 0-16,-121-40 16,-40 40-1,81 0 1,-121 0 0,80-40-1,-79 40 1,39 0-1,0 0 1,0 0 0,1 0-16,119 0 15,-160 0 1,0 0 0,1 0-1,-1 0 16,40 0-15,40 0-16,-39 0 31,39 0-15,81 0 0,-1 80-16,-79-80 15,79 40 1,-160-40-1,0 0 1,1 0 31,-1 0-31,40 40-16,-40-40 15,40 41 1,1-41-1,39 40 17,-40-40-17,81 40 1,39 0 0,1-40-1,-41 0 1,-119 0-16,79 0 15,-40 0 1,81 0 0,-81 40-16,121-40 15,80 0 1,-241 0 0,40 0-1,121 0 1,-81 0-1,-40 0 1,0 0-16,1 0 16,-1 0-1,40 0 1,41 0 0,80-40-16,-81 40 15,1 0 1,-81 0-16,361-80 15,-401 80 17,41-40-17,-41 40 1,0 0 0,0 0-1,161 0 1,-121 0-16,40 0 15,-40 0 1,121 0 0,0 0-1,-121 0 1,161 0 0,40 0-1,-161 0 1,-40 0-1,1 0 1,-41 0 0,40 0-1,40 0-15,41 0 16,-1 0 0,-39 0-1,79 0 1,-160 0 15,41 0-31,-41-41 16,0 41-1,80 0 1,81 0 0,-121-80-16,41 80 15,39-40-15,-80 40 31,41 0-15,-81 0 0,40 0 77,40-40-93,1 40 16,-41 0 0,40 0-1,-79-40-15,-1 40 32,0 0 155,0-40-171</inkml:trace>
  <inkml:trace contextRef="#ctx0" brushRef="#br0" timeOffset="21870.4777">15890 4612 0,'40'0'109,"40"0"-93,-39 0 15,-1 0-15,40 0 15,-40 0 0</inkml:trace>
  <inkml:trace contextRef="#ctx0" brushRef="#br0" timeOffset="25335.4742">17455 4572 0,'40'-40'110,"0"40"-95,0 0 1,81 40 0,119 0-16,-159-40 15,119 0 1,41 40-16,80 40 15,-241-80-15,81 40 32,-41-40-32,-39 41 31,-41-41-15,40 0-1,80 0 1,1 40-1,80 0 1,-161-40 0,0 0-1,41 0 1,-41 0-16,-40 0 16,0 0-1,0 0 1,121 0-16,79 0 15,1 0 1,0 0 0,120 0-1,-321 0 1,40 0 31,1-40-32,-41 40 1,0 0 31,40 0-31,1 0-1,-41-40-15,0 40 16,80-41 187</inkml:trace>
  <inkml:trace contextRef="#ctx0" brushRef="#br0" timeOffset="35854.5313">5658 7219 0,'40'0'266,"361"0"-266,-200 0 16,-121 0-1,0 0 1,1 0-16,39 0 203,40 0-187,1 0-1,-1 0 1,-39 40-16,-41 0 16,-40-40-1,0 0 48,1 0-48,39 0 1,-40 0 15,0 0-15,40 0-1,1 0 1,-41 0 0,0 0-1,0 0 1,0 0 0,0 0-1,0 0 32,0 0-31,1 0-1,-1 0-15,0 0 16,40 0 0,40 0-1,-39 0-15,-1 0 16,-40 0-1,40 0 1,1 0 0,119 0-1,-120 0 1,-39 0-16,39 0 16,-40 0 30,0 0-30,40 0 0,1 40-1,-1-40 1,0 0 0,121 0-16,-81 0 31,-80 0-31,40 0 31,1 0-15,-41 0-1,40 0 1,0 0 0,1 0-1,-41 0-15,0 0 31,0 0-15,0 0 0,0 0-1,0 0 1,41 0 0,-41 0-1,0 0 1,0 0 31,0 0 15,0 0-62,0 0 31,-40-40 16,41 40 47,-1 0-16,0 0-62,0-80 437,0 80-266,0-40 63,0 40-140</inkml:trace>
  <inkml:trace contextRef="#ctx0" brushRef="#br0" timeOffset="61166.1409">5417 8863 0,'40'0'172,"81"40"-172,-81-40 31,40 40-31,80 0 32,-119-40-17,-1 0-15,0 0 16,0 0-1,40 0 1,0 0-16,1 0 16,-1 0-1,-40 0 1,121 41 0,-121-41-1,0 0 32,0 0-47,40 0 31,0 0-31,-39 0 16,39 0 46,0 0-46,0 0 15,1 0 16,-41 0-31,0 0-1,40 0 1,41 0 0,-1 0-1,-40 0 1,-40 0 0,0 0-1,1 0 16,-1 0-31,0 0 16,0 0 0,40 0-1,241 80 1,201-80 0,-201 0-1,-121 0 1,81 0-1,-120 0-15,-81 0 32,0 0-32,1 0 0,-41 0 31,0 0-31,40 0 187,40 0-171,-79 0 0,-1 0-16,40-40 15,-40 40 1,0-40 0</inkml:trace>
  <inkml:trace contextRef="#ctx0" brushRef="#br0" timeOffset="68827.7171">5537 10307 0,'81'0'219,"119"40"-203,81-40-1,-40 80 1,-121-80-16,41 0 15,39 0-15,121 0 16,-200 0 0,-1 0-1,1 0 1,-41 0-16,40 0 16,-80 0-1,1 0 1,39 0-16,0 0 15,40 0 1,-79 0 0,39 0-1,120 0 1,-119 0 15,159 0-31,-79 0 0,-41 0 16,1 0-1,-41 0 1,-40 0-16,0 0 16,0 0-1,0 0 1,41 0 0,-41 0-1,0 0 1,120 0-1,-39 0 1,-1 0 0,-40 0-1,161 0 1,-161 0 0,1 0-1,-1 0 1,0 0-1,0-40 1,-39 40 0,119-40-1,41 40-15,-161 0 16,40 0 0,41-40-1,-41 0 1,40 40-1,-80-40 1,0 40 0,1 0-1,159-40 17,-160 40-32,41-40 15,-41 40 1,0 0 31,0 0-32,0 0 79,0 0-63,0 0 16,0 0-16,1 0-15,79-41 62,-80 41-47,0 0-15,0 0-16,0 0 31,1 0-15,-1 0 203</inkml:trace>
  <inkml:trace contextRef="#ctx0" brushRef="#br0" timeOffset="79729.7076">12479 11951 0,'-40'0'63,"80"0"-48,121 80 1,120-39-16,-81-41 16,41 40-1,-40-40 1,-1 40-16,-79-40 16,-1 0-16,81 0 15,-1 0 1,81 0-1,-120 0 1,200 0 0,-241 0-1,-80 0 17,41 0-17,-41 0 1,40 0-16,-40 0 15,40 0 1,-39 0 0,-1 0-1,0 0 1,0 0 0,0 0-1,0 0 1</inkml:trace>
  <inkml:trace contextRef="#ctx0" brushRef="#br0" timeOffset="81722.022">10674 11590 0,'-41'0'94,"1"121"-47,0-41-32,40-40 16,0 40-15,-40-80 0</inkml:trace>
  <inkml:trace contextRef="#ctx0" brushRef="#br0" timeOffset="82621.3953">10794 11550 0,'0'-40'109,"40"40"-93,40 161-1,-39-121 32,-1 40-31,0-40 0,0 40-1,-40-40 1,40 0-16</inkml:trace>
  <inkml:trace contextRef="#ctx0" brushRef="#br0" timeOffset="85759.7401">10834 11590 0,'0'0'0,"-40"0"47,0 0-16,0 0 0,40 40 0,0 1-15,-40-1 0,-1 0-1,1 0 1,0 0 0,0-40 452,-40 120-452,0-40-16,-1-80 16,81 41-1</inkml:trace>
  <inkml:trace contextRef="#ctx0" brushRef="#br0" timeOffset="90047.1573">15970 11751 0,'81'0'78,"39"0"-62,-80 0-1,40 0 1,-40 0 0,1 0-16,-1 0 15,0 0 1,0 0-1,161 0 1,-121 0 0,40 0-1,1 0 1,79 80 0,-160-80-16,0 0 15,1 0 1,-1 0-1,40 0 1,40 0 0,41 0-1,80 0-15,-161 0 16,40 0 0,1 0-1,79 0 1,-119-40-16,-1 40 15,40-40 1,1 0 0,-41 40-1,0-40 1,-40-1 0,40 1-1,-39-40 1,39 40-1,40-40-15,-40 0 16,1 39 0,-81 1-1,0-40 1,0-40-16,0 0 16,0 39-1,0 41 1,0-120-1,0 120 1,-81-81 0,1 41-1,0 0-15,0 80 16,-41-40 0,-160 40-1,121 0 1,-121 0-1,121 0 1,-81 0 0,40-40-1,81 40 1,-121 0 0,121 0-1,39 0-15,-39 0 16,80 0-1,-40 0 1,-1 0 15,41 0-31,-80 0 16,40 0 0,-161 0-1,0 80 1,161-80-1,-41 0 1,81 40-16,-80-40 16,80 40-1,0-40 1,-41 80 0,41-40 15,0 1-16,-80 199 1,120-200 0,0 41 15,0-41-31,0 40 16,0-40 15,0 40-31,40-80 15,-40 40 1,40 0 0,0 41-1,0-41-15,0 0 16,1-40 0,-41 40-1,80 0-15,-40-40 31,0 40-15,0-40 0,0 40-1,0-40 1,1 0 0,-1 0-1,40 40 16,-40-40-15,0 40-16,0-40 31,0 0-15,1 0-16,-1 81 437,0-1-437,40-40 16,-80 0 0,40-40-16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0526E-0C9F-BB43-9BA9-00793521E454}" type="datetimeFigureOut">
              <a:rPr kumimoji="1" lang="zh-CN" altLang="en-US" smtClean="0"/>
              <a:t>2018/2/8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D39CA-2EA9-984D-8DB3-CCC32CA0533D}" type="slidenum">
              <a:rPr kumimoji="1" lang="zh-CN" altLang="en-US" smtClean="0"/>
              <a:t>‹#›</a:t>
            </a:fld>
            <a:endParaRPr kumimoji="1" lang="zh-CN" altLang="en-US"/>
          </a:p>
        </p:txBody>
      </p:sp>
    </p:spTree>
    <p:extLst>
      <p:ext uri="{BB962C8B-B14F-4D97-AF65-F5344CB8AC3E}">
        <p14:creationId xmlns:p14="http://schemas.microsoft.com/office/powerpoint/2010/main" val="41755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章节起始页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3</a:t>
            </a:fld>
            <a:endParaRPr kumimoji="1" lang="zh-CN" altLang="en-US"/>
          </a:p>
        </p:txBody>
      </p:sp>
    </p:spTree>
    <p:extLst>
      <p:ext uri="{BB962C8B-B14F-4D97-AF65-F5344CB8AC3E}">
        <p14:creationId xmlns:p14="http://schemas.microsoft.com/office/powerpoint/2010/main" val="86354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章节起始页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13</a:t>
            </a:fld>
            <a:endParaRPr kumimoji="1" lang="zh-CN" altLang="en-US"/>
          </a:p>
        </p:txBody>
      </p:sp>
    </p:spTree>
    <p:extLst>
      <p:ext uri="{BB962C8B-B14F-4D97-AF65-F5344CB8AC3E}">
        <p14:creationId xmlns:p14="http://schemas.microsoft.com/office/powerpoint/2010/main" val="2734866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14</a:t>
            </a:fld>
            <a:endParaRPr kumimoji="1" lang="zh-CN" altLang="en-US"/>
          </a:p>
        </p:txBody>
      </p:sp>
    </p:spTree>
    <p:extLst>
      <p:ext uri="{BB962C8B-B14F-4D97-AF65-F5344CB8AC3E}">
        <p14:creationId xmlns:p14="http://schemas.microsoft.com/office/powerpoint/2010/main" val="214457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15</a:t>
            </a:fld>
            <a:endParaRPr kumimoji="1" lang="zh-CN" altLang="en-US"/>
          </a:p>
        </p:txBody>
      </p:sp>
    </p:spTree>
    <p:extLst>
      <p:ext uri="{BB962C8B-B14F-4D97-AF65-F5344CB8AC3E}">
        <p14:creationId xmlns:p14="http://schemas.microsoft.com/office/powerpoint/2010/main" val="326197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16</a:t>
            </a:fld>
            <a:endParaRPr kumimoji="1" lang="zh-CN" altLang="en-US"/>
          </a:p>
        </p:txBody>
      </p:sp>
    </p:spTree>
    <p:extLst>
      <p:ext uri="{BB962C8B-B14F-4D97-AF65-F5344CB8AC3E}">
        <p14:creationId xmlns:p14="http://schemas.microsoft.com/office/powerpoint/2010/main" val="1303193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17</a:t>
            </a:fld>
            <a:endParaRPr kumimoji="1" lang="zh-CN" altLang="en-US"/>
          </a:p>
        </p:txBody>
      </p:sp>
    </p:spTree>
    <p:extLst>
      <p:ext uri="{BB962C8B-B14F-4D97-AF65-F5344CB8AC3E}">
        <p14:creationId xmlns:p14="http://schemas.microsoft.com/office/powerpoint/2010/main" val="319969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19</a:t>
            </a:fld>
            <a:endParaRPr kumimoji="1" lang="zh-CN" altLang="en-US"/>
          </a:p>
        </p:txBody>
      </p:sp>
    </p:spTree>
    <p:extLst>
      <p:ext uri="{BB962C8B-B14F-4D97-AF65-F5344CB8AC3E}">
        <p14:creationId xmlns:p14="http://schemas.microsoft.com/office/powerpoint/2010/main" val="1661591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20</a:t>
            </a:fld>
            <a:endParaRPr kumimoji="1" lang="zh-CN" altLang="en-US"/>
          </a:p>
        </p:txBody>
      </p:sp>
    </p:spTree>
    <p:extLst>
      <p:ext uri="{BB962C8B-B14F-4D97-AF65-F5344CB8AC3E}">
        <p14:creationId xmlns:p14="http://schemas.microsoft.com/office/powerpoint/2010/main" val="4107780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章节起始页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21</a:t>
            </a:fld>
            <a:endParaRPr kumimoji="1" lang="zh-CN" altLang="en-US"/>
          </a:p>
        </p:txBody>
      </p:sp>
    </p:spTree>
    <p:extLst>
      <p:ext uri="{BB962C8B-B14F-4D97-AF65-F5344CB8AC3E}">
        <p14:creationId xmlns:p14="http://schemas.microsoft.com/office/powerpoint/2010/main" val="206518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22</a:t>
            </a:fld>
            <a:endParaRPr kumimoji="1" lang="zh-CN" altLang="en-US"/>
          </a:p>
        </p:txBody>
      </p:sp>
    </p:spTree>
    <p:extLst>
      <p:ext uri="{BB962C8B-B14F-4D97-AF65-F5344CB8AC3E}">
        <p14:creationId xmlns:p14="http://schemas.microsoft.com/office/powerpoint/2010/main" val="1603623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23</a:t>
            </a:fld>
            <a:endParaRPr kumimoji="1" lang="zh-CN" altLang="en-US"/>
          </a:p>
        </p:txBody>
      </p:sp>
    </p:spTree>
    <p:extLst>
      <p:ext uri="{BB962C8B-B14F-4D97-AF65-F5344CB8AC3E}">
        <p14:creationId xmlns:p14="http://schemas.microsoft.com/office/powerpoint/2010/main" val="272608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5</a:t>
            </a:fld>
            <a:endParaRPr kumimoji="1" lang="zh-CN" altLang="en-US"/>
          </a:p>
        </p:txBody>
      </p:sp>
    </p:spTree>
    <p:extLst>
      <p:ext uri="{BB962C8B-B14F-4D97-AF65-F5344CB8AC3E}">
        <p14:creationId xmlns:p14="http://schemas.microsoft.com/office/powerpoint/2010/main" val="724698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24</a:t>
            </a:fld>
            <a:endParaRPr kumimoji="1" lang="zh-CN" altLang="en-US"/>
          </a:p>
        </p:txBody>
      </p:sp>
    </p:spTree>
    <p:extLst>
      <p:ext uri="{BB962C8B-B14F-4D97-AF65-F5344CB8AC3E}">
        <p14:creationId xmlns:p14="http://schemas.microsoft.com/office/powerpoint/2010/main" val="293160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25</a:t>
            </a:fld>
            <a:endParaRPr kumimoji="1" lang="zh-CN" altLang="en-US"/>
          </a:p>
        </p:txBody>
      </p:sp>
    </p:spTree>
    <p:extLst>
      <p:ext uri="{BB962C8B-B14F-4D97-AF65-F5344CB8AC3E}">
        <p14:creationId xmlns:p14="http://schemas.microsoft.com/office/powerpoint/2010/main" val="203088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26</a:t>
            </a:fld>
            <a:endParaRPr kumimoji="1" lang="zh-CN" altLang="en-US"/>
          </a:p>
        </p:txBody>
      </p:sp>
    </p:spTree>
    <p:extLst>
      <p:ext uri="{BB962C8B-B14F-4D97-AF65-F5344CB8AC3E}">
        <p14:creationId xmlns:p14="http://schemas.microsoft.com/office/powerpoint/2010/main" val="240597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27</a:t>
            </a:fld>
            <a:endParaRPr kumimoji="1" lang="zh-CN" altLang="en-US"/>
          </a:p>
        </p:txBody>
      </p:sp>
    </p:spTree>
    <p:extLst>
      <p:ext uri="{BB962C8B-B14F-4D97-AF65-F5344CB8AC3E}">
        <p14:creationId xmlns:p14="http://schemas.microsoft.com/office/powerpoint/2010/main" val="767343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28</a:t>
            </a:fld>
            <a:endParaRPr kumimoji="1" lang="zh-CN" altLang="en-US"/>
          </a:p>
        </p:txBody>
      </p:sp>
    </p:spTree>
    <p:extLst>
      <p:ext uri="{BB962C8B-B14F-4D97-AF65-F5344CB8AC3E}">
        <p14:creationId xmlns:p14="http://schemas.microsoft.com/office/powerpoint/2010/main" val="2676372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29</a:t>
            </a:fld>
            <a:endParaRPr kumimoji="1" lang="zh-CN" altLang="en-US"/>
          </a:p>
        </p:txBody>
      </p:sp>
    </p:spTree>
    <p:extLst>
      <p:ext uri="{BB962C8B-B14F-4D97-AF65-F5344CB8AC3E}">
        <p14:creationId xmlns:p14="http://schemas.microsoft.com/office/powerpoint/2010/main" val="266517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30</a:t>
            </a:fld>
            <a:endParaRPr kumimoji="1" lang="zh-CN" altLang="en-US"/>
          </a:p>
        </p:txBody>
      </p:sp>
    </p:spTree>
    <p:extLst>
      <p:ext uri="{BB962C8B-B14F-4D97-AF65-F5344CB8AC3E}">
        <p14:creationId xmlns:p14="http://schemas.microsoft.com/office/powerpoint/2010/main" val="227011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31</a:t>
            </a:fld>
            <a:endParaRPr kumimoji="1" lang="zh-CN" altLang="en-US"/>
          </a:p>
        </p:txBody>
      </p:sp>
    </p:spTree>
    <p:extLst>
      <p:ext uri="{BB962C8B-B14F-4D97-AF65-F5344CB8AC3E}">
        <p14:creationId xmlns:p14="http://schemas.microsoft.com/office/powerpoint/2010/main" val="108810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6</a:t>
            </a:fld>
            <a:endParaRPr kumimoji="1" lang="zh-CN" altLang="en-US"/>
          </a:p>
        </p:txBody>
      </p:sp>
    </p:spTree>
    <p:extLst>
      <p:ext uri="{BB962C8B-B14F-4D97-AF65-F5344CB8AC3E}">
        <p14:creationId xmlns:p14="http://schemas.microsoft.com/office/powerpoint/2010/main" val="19316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章节起始页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7</a:t>
            </a:fld>
            <a:endParaRPr kumimoji="1" lang="zh-CN" altLang="en-US"/>
          </a:p>
        </p:txBody>
      </p:sp>
    </p:spTree>
    <p:extLst>
      <p:ext uri="{BB962C8B-B14F-4D97-AF65-F5344CB8AC3E}">
        <p14:creationId xmlns:p14="http://schemas.microsoft.com/office/powerpoint/2010/main" val="129158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endParaRPr kumimoji="1" lang="en-US" altLang="zh-CN" dirty="0"/>
          </a:p>
          <a:p>
            <a:r>
              <a:rPr kumimoji="1" lang="zh-CN" altLang="en-US" dirty="0"/>
              <a:t>白色图标可鼠标左键选中，点击</a:t>
            </a:r>
            <a:r>
              <a:rPr kumimoji="1" lang="en-US" altLang="zh-CN" dirty="0"/>
              <a:t>delete</a:t>
            </a:r>
            <a:r>
              <a:rPr kumimoji="1" lang="zh-CN" altLang="en-US" dirty="0"/>
              <a:t> 删除。 插入新图标来替换。</a:t>
            </a:r>
            <a:endParaRPr kumimoji="1" lang="en-US" altLang="zh-CN" dirty="0"/>
          </a:p>
          <a:p>
            <a:r>
              <a:rPr kumimoji="1" lang="zh-CN" altLang="en-US" dirty="0"/>
              <a:t>图标可到网上自行查找。</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8</a:t>
            </a:fld>
            <a:endParaRPr kumimoji="1" lang="zh-CN" altLang="en-US"/>
          </a:p>
        </p:txBody>
      </p:sp>
    </p:spTree>
    <p:extLst>
      <p:ext uri="{BB962C8B-B14F-4D97-AF65-F5344CB8AC3E}">
        <p14:creationId xmlns:p14="http://schemas.microsoft.com/office/powerpoint/2010/main" val="177416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9</a:t>
            </a:fld>
            <a:endParaRPr kumimoji="1" lang="zh-CN" altLang="en-US"/>
          </a:p>
        </p:txBody>
      </p:sp>
    </p:spTree>
    <p:extLst>
      <p:ext uri="{BB962C8B-B14F-4D97-AF65-F5344CB8AC3E}">
        <p14:creationId xmlns:p14="http://schemas.microsoft.com/office/powerpoint/2010/main" val="2584813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10</a:t>
            </a:fld>
            <a:endParaRPr kumimoji="1" lang="zh-CN" altLang="en-US"/>
          </a:p>
        </p:txBody>
      </p:sp>
    </p:spTree>
    <p:extLst>
      <p:ext uri="{BB962C8B-B14F-4D97-AF65-F5344CB8AC3E}">
        <p14:creationId xmlns:p14="http://schemas.microsoft.com/office/powerpoint/2010/main" val="3371003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11</a:t>
            </a:fld>
            <a:endParaRPr kumimoji="1" lang="zh-CN" altLang="en-US"/>
          </a:p>
        </p:txBody>
      </p:sp>
    </p:spTree>
    <p:extLst>
      <p:ext uri="{BB962C8B-B14F-4D97-AF65-F5344CB8AC3E}">
        <p14:creationId xmlns:p14="http://schemas.microsoft.com/office/powerpoint/2010/main" val="393993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p>
        </p:txBody>
      </p:sp>
      <p:sp>
        <p:nvSpPr>
          <p:cNvPr id="4" name="幻灯片编号占位符 3"/>
          <p:cNvSpPr>
            <a:spLocks noGrp="1"/>
          </p:cNvSpPr>
          <p:nvPr>
            <p:ph type="sldNum" sz="quarter" idx="10"/>
          </p:nvPr>
        </p:nvSpPr>
        <p:spPr/>
        <p:txBody>
          <a:bodyPr/>
          <a:lstStyle/>
          <a:p>
            <a:fld id="{AF3D39CA-2EA9-984D-8DB3-CCC32CA0533D}" type="slidenum">
              <a:rPr kumimoji="1" lang="zh-CN" altLang="en-US" smtClean="0"/>
              <a:t>12</a:t>
            </a:fld>
            <a:endParaRPr kumimoji="1" lang="zh-CN" altLang="en-US"/>
          </a:p>
        </p:txBody>
      </p:sp>
    </p:spTree>
    <p:extLst>
      <p:ext uri="{BB962C8B-B14F-4D97-AF65-F5344CB8AC3E}">
        <p14:creationId xmlns:p14="http://schemas.microsoft.com/office/powerpoint/2010/main" val="2125772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35100" y="13128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435100" y="3792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286499"/>
            <a:ext cx="2743200" cy="365125"/>
          </a:xfrm>
        </p:spPr>
        <p:txBody>
          <a:bodyPr/>
          <a:lstStyle/>
          <a:p>
            <a:fld id="{FD595D3B-43C0-2E48-BB90-43D9D0E95E16}" type="datetimeFigureOut">
              <a:rPr kumimoji="1" lang="zh-CN" altLang="en-US" smtClean="0"/>
              <a:t>2018/2/8</a:t>
            </a:fld>
            <a:endParaRPr kumimoji="1" lang="zh-CN" altLang="en-US"/>
          </a:p>
        </p:txBody>
      </p:sp>
      <p:sp>
        <p:nvSpPr>
          <p:cNvPr id="5" name="页脚占位符 4"/>
          <p:cNvSpPr>
            <a:spLocks noGrp="1"/>
          </p:cNvSpPr>
          <p:nvPr>
            <p:ph type="ftr" sz="quarter" idx="11"/>
          </p:nvPr>
        </p:nvSpPr>
        <p:spPr>
          <a:xfrm>
            <a:off x="4038600" y="6286499"/>
            <a:ext cx="4114800" cy="365125"/>
          </a:xfrm>
        </p:spPr>
        <p:txBody>
          <a:bodyPr/>
          <a:lstStyle/>
          <a:p>
            <a:endParaRPr kumimoji="1" lang="zh-CN" altLang="en-US"/>
          </a:p>
        </p:txBody>
      </p:sp>
      <p:sp>
        <p:nvSpPr>
          <p:cNvPr id="6" name="幻灯片编号占位符 5"/>
          <p:cNvSpPr>
            <a:spLocks noGrp="1"/>
          </p:cNvSpPr>
          <p:nvPr>
            <p:ph type="sldNum" sz="quarter" idx="12"/>
          </p:nvPr>
        </p:nvSpPr>
        <p:spPr>
          <a:xfrm>
            <a:off x="8610600" y="6286500"/>
            <a:ext cx="2743200" cy="365125"/>
          </a:xfrm>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176095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9769"/>
            <a:ext cx="10515600" cy="805785"/>
          </a:xfrm>
        </p:spPr>
        <p:txBody>
          <a:bodyPr/>
          <a:lstStyle/>
          <a:p>
            <a:r>
              <a:rPr kumimoji="1" lang="zh-CN" altLang="en-US"/>
              <a:t>单击此处编辑母版标题样式</a:t>
            </a:r>
          </a:p>
        </p:txBody>
      </p:sp>
      <p:sp>
        <p:nvSpPr>
          <p:cNvPr id="3" name="内容占位符 2"/>
          <p:cNvSpPr>
            <a:spLocks noGrp="1"/>
          </p:cNvSpPr>
          <p:nvPr>
            <p:ph idx="1"/>
          </p:nvPr>
        </p:nvSpPr>
        <p:spPr>
          <a:xfrm>
            <a:off x="838200" y="2054942"/>
            <a:ext cx="10515600" cy="412202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5" name="页脚占位符 4"/>
          <p:cNvSpPr>
            <a:spLocks noGrp="1"/>
          </p:cNvSpPr>
          <p:nvPr>
            <p:ph type="ftr" sz="quarter" idx="11"/>
          </p:nvPr>
        </p:nvSpPr>
        <p:spPr/>
        <p:txBody>
          <a:bodyPr/>
          <a:lstStyle/>
          <a:p>
            <a:r>
              <a:rPr kumimoji="1" lang="en-US" altLang="zh-CN" dirty="0"/>
              <a:t>-1-</a:t>
            </a:r>
            <a:endParaRPr kumimoji="1" lang="zh-CN" altLang="en-US" dirty="0"/>
          </a:p>
        </p:txBody>
      </p:sp>
      <p:sp>
        <p:nvSpPr>
          <p:cNvPr id="6" name="幻灯片编号占位符 5"/>
          <p:cNvSpPr>
            <a:spLocks noGrp="1"/>
          </p:cNvSpPr>
          <p:nvPr>
            <p:ph type="sldNum" sz="quarter" idx="12"/>
          </p:nvPr>
        </p:nvSpPr>
        <p:spPr/>
        <p:txBody>
          <a:bodyPr/>
          <a:lstStyle/>
          <a:p>
            <a:fld id="{00232A7A-FEAF-B44C-A5DF-5420921F7C6E}" type="slidenum">
              <a:rPr kumimoji="1" lang="zh-CN" altLang="en-US" smtClean="0"/>
              <a:t>‹#›</a:t>
            </a:fld>
            <a:endParaRPr kumimoji="1" lang="zh-CN" altLang="en-US" dirty="0"/>
          </a:p>
        </p:txBody>
      </p:sp>
    </p:spTree>
    <p:extLst>
      <p:ext uri="{BB962C8B-B14F-4D97-AF65-F5344CB8AC3E}">
        <p14:creationId xmlns:p14="http://schemas.microsoft.com/office/powerpoint/2010/main" val="35184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198461"/>
            <a:ext cx="10515600" cy="1131785"/>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2536723"/>
            <a:ext cx="10515600" cy="355292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147391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973393"/>
            <a:ext cx="10515600" cy="896681"/>
          </a:xfrm>
        </p:spPr>
        <p:txBody>
          <a:bodyPr/>
          <a:lstStyle/>
          <a:p>
            <a:r>
              <a:rPr kumimoji="1" lang="zh-CN" altLang="en-US"/>
              <a:t>单击此处编辑母版标题样式</a:t>
            </a:r>
          </a:p>
        </p:txBody>
      </p:sp>
      <p:sp>
        <p:nvSpPr>
          <p:cNvPr id="3" name="内容占位符 2"/>
          <p:cNvSpPr>
            <a:spLocks noGrp="1"/>
          </p:cNvSpPr>
          <p:nvPr>
            <p:ph sz="half" idx="1"/>
          </p:nvPr>
        </p:nvSpPr>
        <p:spPr>
          <a:xfrm>
            <a:off x="838200" y="2049463"/>
            <a:ext cx="5181600" cy="4127500"/>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p:cNvSpPr>
            <a:spLocks noGrp="1"/>
          </p:cNvSpPr>
          <p:nvPr>
            <p:ph sz="half" idx="2"/>
          </p:nvPr>
        </p:nvSpPr>
        <p:spPr>
          <a:xfrm>
            <a:off x="6172200" y="2049461"/>
            <a:ext cx="5181600" cy="4127501"/>
          </a:xfrm>
        </p:spPr>
        <p:txBody>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85577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994389"/>
            <a:ext cx="10515600" cy="1325563"/>
          </a:xfrm>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98011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987424"/>
            <a:ext cx="3932237" cy="1069975"/>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19359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595D3B-43C0-2E48-BB90-43D9D0E95E16}" type="datetimeFigureOut">
              <a:rPr kumimoji="1" lang="zh-CN" altLang="en-US" smtClean="0"/>
              <a:t>2018/2/8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0232A7A-FEAF-B44C-A5DF-5420921F7C6E}" type="slidenum">
              <a:rPr kumimoji="1" lang="zh-CN" altLang="en-US" smtClean="0"/>
              <a:t>‹#›</a:t>
            </a:fld>
            <a:endParaRPr kumimoji="1" lang="zh-CN" altLang="en-US"/>
          </a:p>
        </p:txBody>
      </p:sp>
    </p:spTree>
    <p:extLst>
      <p:ext uri="{BB962C8B-B14F-4D97-AF65-F5344CB8AC3E}">
        <p14:creationId xmlns:p14="http://schemas.microsoft.com/office/powerpoint/2010/main" val="154237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971921"/>
            <a:ext cx="10515600" cy="718767"/>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95D3B-43C0-2E48-BB90-43D9D0E95E16}" type="datetimeFigureOut">
              <a:rPr kumimoji="1" lang="zh-CN" altLang="en-US" smtClean="0"/>
              <a:t>2018/2/8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32A7A-FEAF-B44C-A5DF-5420921F7C6E}" type="slidenum">
              <a:rPr kumimoji="1" lang="zh-CN" altLang="en-US" smtClean="0"/>
              <a:t>‹#›</a:t>
            </a:fld>
            <a:endParaRPr kumimoji="1" lang="zh-CN" altLang="en-US" dirty="0"/>
          </a:p>
        </p:txBody>
      </p:sp>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6636" y="185292"/>
            <a:ext cx="1373286" cy="695798"/>
          </a:xfrm>
          <a:prstGeom prst="rect">
            <a:avLst/>
          </a:prstGeom>
        </p:spPr>
      </p:pic>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702800" y="294794"/>
            <a:ext cx="1651000" cy="586295"/>
          </a:xfrm>
          <a:prstGeom prst="rect">
            <a:avLst/>
          </a:prstGeom>
        </p:spPr>
      </p:pic>
    </p:spTree>
    <p:extLst>
      <p:ext uri="{BB962C8B-B14F-4D97-AF65-F5344CB8AC3E}">
        <p14:creationId xmlns:p14="http://schemas.microsoft.com/office/powerpoint/2010/main" val="121765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7" r:id="rId6"/>
    <p:sldLayoutId id="2147483655" r:id="rId7"/>
  </p:sldLayoutIdLst>
  <p:txStyles>
    <p:titleStyle>
      <a:lvl1pPr algn="l" defTabSz="914400" rtl="0" eaLnBrk="1" latinLnBrk="0" hangingPunct="1">
        <a:lnSpc>
          <a:spcPct val="90000"/>
        </a:lnSpc>
        <a:spcBef>
          <a:spcPct val="0"/>
        </a:spcBef>
        <a:buNone/>
        <a:defRPr sz="4400" kern="1200">
          <a:solidFill>
            <a:srgbClr val="EE7D3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bumbu.github.io/simple-redu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dvajs/dva" TargetMode="External"/><Relationship Id="rId13" Type="http://schemas.openxmlformats.org/officeDocument/2006/relationships/hyperlink" Target="https://chrome.google.com/webstore/detail/fmkadmapgofadopljbjfkapdkoienihi" TargetMode="External"/><Relationship Id="rId3" Type="http://schemas.openxmlformats.org/officeDocument/2006/relationships/hyperlink" Target="http://es6.ruanyifeng.com/" TargetMode="External"/><Relationship Id="rId7" Type="http://schemas.openxmlformats.org/officeDocument/2006/relationships/hyperlink" Target="http://redux.js.org/docs/introduction/" TargetMode="External"/><Relationship Id="rId12" Type="http://schemas.openxmlformats.org/officeDocument/2006/relationships/hyperlink" Target="https://www.npmjs.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cn.redux.js.org/" TargetMode="External"/><Relationship Id="rId11" Type="http://schemas.openxmlformats.org/officeDocument/2006/relationships/hyperlink" Target="https://ant.design/docs/spec/introduce-cn" TargetMode="External"/><Relationship Id="rId5" Type="http://schemas.openxmlformats.org/officeDocument/2006/relationships/hyperlink" Target="https://reactjs.org/" TargetMode="External"/><Relationship Id="rId10" Type="http://schemas.openxmlformats.org/officeDocument/2006/relationships/hyperlink" Target="https://ant.design/index-cn" TargetMode="External"/><Relationship Id="rId4" Type="http://schemas.openxmlformats.org/officeDocument/2006/relationships/hyperlink" Target="https://cn.vuejs.org/index.html" TargetMode="External"/><Relationship Id="rId9" Type="http://schemas.openxmlformats.org/officeDocument/2006/relationships/hyperlink" Target="https://github.com/ReactTraining/react-router" TargetMode="External"/><Relationship Id="rId14" Type="http://schemas.openxmlformats.org/officeDocument/2006/relationships/hyperlink" Target="https://chrome.google.com/webstore/detail/redux-devtools/lmhkpmbekcpmknklioeibfkpmmfibljd?utm_source=chrome-app-launcher-info-dialo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497" y="3980700"/>
            <a:ext cx="3963994" cy="2225828"/>
          </a:xfrm>
          <a:prstGeom prst="rect">
            <a:avLst/>
          </a:prstGeom>
          <a:effectLst>
            <a:reflection blurRad="25400" stA="11000" endPos="32000" dir="5400000" sy="-100000" algn="bl" rotWithShape="0"/>
          </a:effectLst>
        </p:spPr>
      </p:pic>
      <p:sp>
        <p:nvSpPr>
          <p:cNvPr id="9" name="文本框 8"/>
          <p:cNvSpPr txBox="1"/>
          <p:nvPr/>
        </p:nvSpPr>
        <p:spPr>
          <a:xfrm>
            <a:off x="858108" y="2115940"/>
            <a:ext cx="12192000" cy="1323439"/>
          </a:xfrm>
          <a:prstGeom prst="rect">
            <a:avLst/>
          </a:prstGeom>
          <a:noFill/>
        </p:spPr>
        <p:txBody>
          <a:bodyPr wrap="square" rtlCol="0">
            <a:spAutoFit/>
          </a:bodyPr>
          <a:lstStyle/>
          <a:p>
            <a:pPr lvl="1"/>
            <a:r>
              <a:rPr kumimoji="1" lang="zh-CN" altLang="en-US" sz="4000" dirty="0">
                <a:solidFill>
                  <a:srgbClr val="F29629"/>
                </a:solidFill>
                <a:latin typeface="Microsoft YaHei" charset="-122"/>
                <a:ea typeface="Microsoft YaHei" charset="-122"/>
                <a:cs typeface="Microsoft YaHei" charset="-122"/>
              </a:rPr>
              <a:t>辰森</a:t>
            </a:r>
            <a:r>
              <a:rPr kumimoji="1" lang="zh-CN" altLang="en-US" sz="4000" dirty="0">
                <a:solidFill>
                  <a:schemeClr val="tx1">
                    <a:lumMod val="65000"/>
                    <a:lumOff val="35000"/>
                  </a:schemeClr>
                </a:solidFill>
                <a:latin typeface="Microsoft YaHei" charset="-122"/>
                <a:ea typeface="Microsoft YaHei" charset="-122"/>
                <a:cs typeface="Microsoft YaHei" charset="-122"/>
              </a:rPr>
              <a:t>前端实习生培训</a:t>
            </a:r>
            <a:endParaRPr kumimoji="1" lang="en-US" altLang="zh-CN" sz="4000" dirty="0">
              <a:solidFill>
                <a:schemeClr val="tx1">
                  <a:lumMod val="65000"/>
                  <a:lumOff val="35000"/>
                </a:schemeClr>
              </a:solidFill>
              <a:latin typeface="Microsoft YaHei" charset="-122"/>
              <a:ea typeface="Microsoft YaHei" charset="-122"/>
              <a:cs typeface="Microsoft YaHei" charset="-122"/>
            </a:endParaRPr>
          </a:p>
          <a:p>
            <a:pPr lvl="1"/>
            <a:endParaRPr kumimoji="1" lang="zh-CN" altLang="en-US" sz="4000" dirty="0">
              <a:solidFill>
                <a:schemeClr val="tx1">
                  <a:lumMod val="65000"/>
                  <a:lumOff val="35000"/>
                </a:schemeClr>
              </a:solidFill>
              <a:latin typeface="Microsoft YaHei" charset="-122"/>
              <a:ea typeface="Microsoft YaHei" charset="-122"/>
              <a:cs typeface="Microsoft YaHei" charset="-122"/>
            </a:endParaRPr>
          </a:p>
        </p:txBody>
      </p:sp>
      <p:sp>
        <p:nvSpPr>
          <p:cNvPr id="12" name="文本框 11"/>
          <p:cNvSpPr txBox="1"/>
          <p:nvPr/>
        </p:nvSpPr>
        <p:spPr>
          <a:xfrm>
            <a:off x="858108" y="3272814"/>
            <a:ext cx="5123592" cy="1015663"/>
          </a:xfrm>
          <a:prstGeom prst="rect">
            <a:avLst/>
          </a:prstGeom>
          <a:noFill/>
        </p:spPr>
        <p:txBody>
          <a:bodyPr wrap="square" rtlCol="0">
            <a:spAutoFit/>
          </a:bodyPr>
          <a:lstStyle/>
          <a:p>
            <a:pPr lvl="1"/>
            <a:r>
              <a:rPr kumimoji="1" lang="en-US" altLang="zh-CN" sz="2000" dirty="0">
                <a:solidFill>
                  <a:schemeClr val="bg1">
                    <a:lumMod val="50000"/>
                  </a:schemeClr>
                </a:solidFill>
              </a:rPr>
              <a:t>2017</a:t>
            </a:r>
            <a:r>
              <a:rPr kumimoji="1" lang="zh-CN" altLang="en-US" sz="2000" dirty="0">
                <a:solidFill>
                  <a:schemeClr val="bg1">
                    <a:lumMod val="50000"/>
                  </a:schemeClr>
                </a:solidFill>
              </a:rPr>
              <a:t>年</a:t>
            </a:r>
            <a:r>
              <a:rPr kumimoji="1" lang="en-US" altLang="zh-CN" sz="2000" dirty="0">
                <a:solidFill>
                  <a:schemeClr val="bg1">
                    <a:lumMod val="50000"/>
                  </a:schemeClr>
                </a:solidFill>
              </a:rPr>
              <a:t>11</a:t>
            </a:r>
            <a:r>
              <a:rPr kumimoji="1" lang="zh-CN" altLang="en-US" sz="2000" dirty="0">
                <a:solidFill>
                  <a:schemeClr val="bg1">
                    <a:lumMod val="50000"/>
                  </a:schemeClr>
                </a:solidFill>
              </a:rPr>
              <a:t>月</a:t>
            </a:r>
            <a:r>
              <a:rPr kumimoji="1" lang="en-US" altLang="zh-CN" sz="2000" dirty="0">
                <a:solidFill>
                  <a:schemeClr val="bg1">
                    <a:lumMod val="50000"/>
                  </a:schemeClr>
                </a:solidFill>
              </a:rPr>
              <a:t>6</a:t>
            </a:r>
            <a:r>
              <a:rPr kumimoji="1" lang="zh-CN" altLang="en-US" sz="2000" dirty="0">
                <a:solidFill>
                  <a:schemeClr val="bg1">
                    <a:lumMod val="50000"/>
                  </a:schemeClr>
                </a:solidFill>
              </a:rPr>
              <a:t>日</a:t>
            </a:r>
            <a:endParaRPr kumimoji="1" lang="en-US" altLang="zh-CN" sz="2000" dirty="0">
              <a:solidFill>
                <a:schemeClr val="bg1">
                  <a:lumMod val="50000"/>
                </a:schemeClr>
              </a:solidFill>
            </a:endParaRPr>
          </a:p>
          <a:p>
            <a:pPr lvl="1"/>
            <a:endParaRPr kumimoji="1" lang="en-US" altLang="zh-CN" sz="2000" dirty="0">
              <a:solidFill>
                <a:schemeClr val="bg1">
                  <a:lumMod val="50000"/>
                </a:schemeClr>
              </a:solidFill>
            </a:endParaRPr>
          </a:p>
          <a:p>
            <a:pPr lvl="1"/>
            <a:r>
              <a:rPr kumimoji="1" lang="zh-CN" altLang="en-US" sz="2000" dirty="0">
                <a:solidFill>
                  <a:schemeClr val="bg1">
                    <a:lumMod val="50000"/>
                  </a:schemeClr>
                </a:solidFill>
              </a:rPr>
              <a:t>李振 </a:t>
            </a:r>
          </a:p>
        </p:txBody>
      </p:sp>
      <p:sp>
        <p:nvSpPr>
          <p:cNvPr id="13" name="文本框 12"/>
          <p:cNvSpPr txBox="1"/>
          <p:nvPr/>
        </p:nvSpPr>
        <p:spPr>
          <a:xfrm>
            <a:off x="858108" y="2903482"/>
            <a:ext cx="12192000" cy="400110"/>
          </a:xfrm>
          <a:prstGeom prst="rect">
            <a:avLst/>
          </a:prstGeom>
          <a:noFill/>
        </p:spPr>
        <p:txBody>
          <a:bodyPr wrap="square" rtlCol="0">
            <a:spAutoFit/>
          </a:bodyPr>
          <a:lstStyle/>
          <a:p>
            <a:pPr lvl="1"/>
            <a:r>
              <a:rPr kumimoji="1" lang="en-US" altLang="zh-CN" sz="2000" dirty="0">
                <a:solidFill>
                  <a:schemeClr val="bg1">
                    <a:lumMod val="50000"/>
                  </a:schemeClr>
                </a:solidFill>
              </a:rPr>
              <a:t>REACT+ REDUX</a:t>
            </a:r>
            <a:endParaRPr kumimoji="1" lang="zh-CN" altLang="en-US" sz="2000" dirty="0">
              <a:solidFill>
                <a:schemeClr val="bg1">
                  <a:lumMod val="50000"/>
                </a:schemeClr>
              </a:solidFill>
            </a:endParaRPr>
          </a:p>
        </p:txBody>
      </p:sp>
      <p:sp>
        <p:nvSpPr>
          <p:cNvPr id="4" name="文本框 3"/>
          <p:cNvSpPr txBox="1"/>
          <p:nvPr/>
        </p:nvSpPr>
        <p:spPr>
          <a:xfrm>
            <a:off x="9220898" y="6082135"/>
            <a:ext cx="1261884" cy="307777"/>
          </a:xfrm>
          <a:prstGeom prst="rect">
            <a:avLst/>
          </a:prstGeom>
          <a:noFill/>
        </p:spPr>
        <p:txBody>
          <a:bodyPr wrap="none" rtlCol="0">
            <a:spAutoFit/>
          </a:bodyPr>
          <a:lstStyle/>
          <a:p>
            <a:pPr algn="ctr"/>
            <a:r>
              <a:rPr kumimoji="1" lang="zh-CN" altLang="en-US" sz="1400" dirty="0">
                <a:solidFill>
                  <a:schemeClr val="bg1">
                    <a:lumMod val="75000"/>
                  </a:schemeClr>
                </a:solidFill>
                <a:latin typeface="+mj-ea"/>
                <a:ea typeface="+mj-ea"/>
              </a:rPr>
              <a:t>餐饮经营系统</a:t>
            </a:r>
          </a:p>
        </p:txBody>
      </p:sp>
      <p:sp>
        <p:nvSpPr>
          <p:cNvPr id="6" name="矩形 5"/>
          <p:cNvSpPr/>
          <p:nvPr/>
        </p:nvSpPr>
        <p:spPr>
          <a:xfrm>
            <a:off x="8674100" y="2226374"/>
            <a:ext cx="3517900" cy="550526"/>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2700" y="2236959"/>
            <a:ext cx="1282700" cy="550526"/>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9580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p:cNvSpPr txBox="1"/>
          <p:nvPr/>
        </p:nvSpPr>
        <p:spPr>
          <a:xfrm flipH="1">
            <a:off x="1276400" y="2489279"/>
            <a:ext cx="108126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特点</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4" name="TextBox 2"/>
          <p:cNvSpPr txBox="1"/>
          <p:nvPr/>
        </p:nvSpPr>
        <p:spPr>
          <a:xfrm>
            <a:off x="3226344" y="4386552"/>
            <a:ext cx="3091611" cy="1126462"/>
          </a:xfrm>
          <a:prstGeom prst="rect">
            <a:avLst/>
          </a:prstGeom>
          <a:noFill/>
        </p:spPr>
        <p:txBody>
          <a:bodyPr wrap="square" rtlCol="0">
            <a:spAutoFit/>
          </a:bodyPr>
          <a:lstStyle/>
          <a:p>
            <a:pPr lvl="0">
              <a:lnSpc>
                <a:spcPct val="120000"/>
              </a:lnSpc>
              <a:defRPr/>
            </a:pPr>
            <a:r>
              <a:rPr kumimoji="0" lang="zh-CN" altLang="en-US" sz="1400" b="0" i="0" u="none" strike="noStrike" kern="0" cap="none" spc="0" normalizeH="0" baseline="0" noProof="0" dirty="0">
                <a:ln>
                  <a:noFill/>
                </a:ln>
                <a:solidFill>
                  <a:schemeClr val="tx1">
                    <a:lumMod val="65000"/>
                    <a:lumOff val="35000"/>
                  </a:schemeClr>
                </a:solidFill>
                <a:effectLst/>
                <a:uLnTx/>
                <a:uFillTx/>
                <a:latin typeface="Arial Rounded MT Bold" panose="020F0704030504030204" pitchFamily="34" charset="0"/>
              </a:rPr>
              <a:t>单击以添加内容</a:t>
            </a:r>
            <a:r>
              <a:rPr lang="zh-CN" altLang="en-US" sz="1400" kern="0" dirty="0">
                <a:solidFill>
                  <a:schemeClr val="tx1">
                    <a:lumMod val="65000"/>
                    <a:lumOff val="35000"/>
                  </a:schemeClr>
                </a:solidFill>
                <a:latin typeface="Arial Rounded MT Bold" panose="020F0704030504030204" pitchFamily="34" charset="0"/>
              </a:rPr>
              <a:t>文本，单击以添加内容文本单击以添加内容文本单击以添加内容文本单击以添加内容文本单击以添加内容文本</a:t>
            </a:r>
            <a:endParaRPr kumimoji="0" lang="en-US" sz="1400" b="0" i="0" u="none" strike="noStrike" kern="0" cap="none" spc="0" normalizeH="0" baseline="0" noProof="0" dirty="0">
              <a:ln>
                <a:noFill/>
              </a:ln>
              <a:solidFill>
                <a:schemeClr val="tx1">
                  <a:lumMod val="65000"/>
                  <a:lumOff val="35000"/>
                </a:schemeClr>
              </a:solidFill>
              <a:effectLst/>
              <a:uLnTx/>
              <a:uFillTx/>
              <a:latin typeface="Arial Rounded MT Bold" panose="020F0704030504030204" pitchFamily="34" charset="0"/>
            </a:endParaRPr>
          </a:p>
        </p:txBody>
      </p:sp>
      <p:sp>
        <p:nvSpPr>
          <p:cNvPr id="49" name="TextBox 7"/>
          <p:cNvSpPr txBox="1"/>
          <p:nvPr/>
        </p:nvSpPr>
        <p:spPr>
          <a:xfrm flipH="1">
            <a:off x="1263313" y="4746580"/>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添加</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80000"/>
              </a:lnSpc>
              <a:spcBef>
                <a:spcPts val="0"/>
              </a:spcBef>
              <a:spcAft>
                <a:spcPts val="0"/>
              </a:spcAft>
              <a:buClrTx/>
              <a:buSzTx/>
              <a:buFontTx/>
              <a:buNone/>
              <a:defRPr/>
            </a:pPr>
            <a:r>
              <a:rPr lang="zh-CN" altLang="en-US" sz="2000" dirty="0">
                <a:solidFill>
                  <a:sysClr val="window" lastClr="FFFFFF"/>
                </a:solidFill>
                <a:latin typeface="Arial Rounded MT Bold" panose="020F0704030504030204" pitchFamily="34" charset="0"/>
                <a:cs typeface="Times New Roman" panose="02020603050405020304" pitchFamily="18" charset="0"/>
              </a:rPr>
              <a:t>文字</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 name="标题 1"/>
          <p:cNvSpPr>
            <a:spLocks noGrp="1"/>
          </p:cNvSpPr>
          <p:nvPr>
            <p:ph type="ctrTitle"/>
          </p:nvPr>
        </p:nvSpPr>
        <p:spPr>
          <a:xfrm>
            <a:off x="457200" y="241138"/>
            <a:ext cx="8128000" cy="577986"/>
          </a:xfrm>
        </p:spPr>
        <p:txBody>
          <a:bodyPr>
            <a:normAutofit/>
          </a:bodyPr>
          <a:lstStyle/>
          <a:p>
            <a:pPr algn="l"/>
            <a:r>
              <a:rPr kumimoji="1" lang="zh-CN" altLang="en-US" sz="3200" dirty="0"/>
              <a:t>组件化开发的优点</a:t>
            </a:r>
          </a:p>
        </p:txBody>
      </p:sp>
      <p:sp>
        <p:nvSpPr>
          <p:cNvPr id="3" name="副标题 2"/>
          <p:cNvSpPr>
            <a:spLocks noGrp="1"/>
          </p:cNvSpPr>
          <p:nvPr>
            <p:ph type="subTitle" idx="1"/>
          </p:nvPr>
        </p:nvSpPr>
        <p:spPr>
          <a:xfrm>
            <a:off x="457200" y="820288"/>
            <a:ext cx="5257800" cy="381700"/>
          </a:xfrm>
        </p:spPr>
        <p:txBody>
          <a:bodyPr>
            <a:normAutofit/>
          </a:bodyPr>
          <a:lstStyle/>
          <a:p>
            <a:pPr algn="l"/>
            <a:endParaRPr kumimoji="1" lang="zh-CN" altLang="en-US" sz="1400" dirty="0">
              <a:solidFill>
                <a:schemeClr val="bg1">
                  <a:lumMod val="50000"/>
                </a:schemeClr>
              </a:solidFill>
              <a:latin typeface="+mj-ea"/>
              <a:ea typeface="+mj-ea"/>
            </a:endParaRPr>
          </a:p>
        </p:txBody>
      </p:sp>
      <p:graphicFrame>
        <p:nvGraphicFramePr>
          <p:cNvPr id="50" name="图示 49">
            <a:extLst>
              <a:ext uri="{FF2B5EF4-FFF2-40B4-BE49-F238E27FC236}">
                <a16:creationId xmlns:a16="http://schemas.microsoft.com/office/drawing/2014/main" id="{4DBFF6EE-686E-4F4B-AFBC-EFB1A58FEA72}"/>
              </a:ext>
            </a:extLst>
          </p:cNvPr>
          <p:cNvGraphicFramePr/>
          <p:nvPr>
            <p:extLst>
              <p:ext uri="{D42A27DB-BD31-4B8C-83A1-F6EECF244321}">
                <p14:modId xmlns:p14="http://schemas.microsoft.com/office/powerpoint/2010/main" val="2667636615"/>
              </p:ext>
            </p:extLst>
          </p:nvPr>
        </p:nvGraphicFramePr>
        <p:xfrm>
          <a:off x="708148" y="1201989"/>
          <a:ext cx="10227329" cy="4685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466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p:cNvSpPr txBox="1"/>
          <p:nvPr/>
        </p:nvSpPr>
        <p:spPr>
          <a:xfrm flipH="1">
            <a:off x="1276400" y="2489279"/>
            <a:ext cx="108126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特点</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9" name="TextBox 7"/>
          <p:cNvSpPr txBox="1"/>
          <p:nvPr/>
        </p:nvSpPr>
        <p:spPr>
          <a:xfrm flipH="1">
            <a:off x="1263313" y="4746580"/>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添加</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80000"/>
              </a:lnSpc>
              <a:spcBef>
                <a:spcPts val="0"/>
              </a:spcBef>
              <a:spcAft>
                <a:spcPts val="0"/>
              </a:spcAft>
              <a:buClrTx/>
              <a:buSzTx/>
              <a:buFontTx/>
              <a:buNone/>
              <a:defRPr/>
            </a:pPr>
            <a:r>
              <a:rPr lang="zh-CN" altLang="en-US" sz="2000" dirty="0">
                <a:solidFill>
                  <a:sysClr val="window" lastClr="FFFFFF"/>
                </a:solidFill>
                <a:latin typeface="Arial Rounded MT Bold" panose="020F0704030504030204" pitchFamily="34" charset="0"/>
                <a:cs typeface="Times New Roman" panose="02020603050405020304" pitchFamily="18" charset="0"/>
              </a:rPr>
              <a:t>文字</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 name="标题 1"/>
          <p:cNvSpPr>
            <a:spLocks noGrp="1"/>
          </p:cNvSpPr>
          <p:nvPr>
            <p:ph type="ctrTitle"/>
          </p:nvPr>
        </p:nvSpPr>
        <p:spPr>
          <a:xfrm>
            <a:off x="457200" y="241138"/>
            <a:ext cx="8128000" cy="577986"/>
          </a:xfrm>
        </p:spPr>
        <p:txBody>
          <a:bodyPr>
            <a:normAutofit/>
          </a:bodyPr>
          <a:lstStyle/>
          <a:p>
            <a:pPr algn="l"/>
            <a:r>
              <a:rPr kumimoji="1" lang="zh-CN" altLang="en-US" sz="3200" dirty="0">
                <a:latin typeface="+mj-ea"/>
              </a:rPr>
              <a:t>组件化开发思想</a:t>
            </a:r>
          </a:p>
        </p:txBody>
      </p:sp>
      <p:sp>
        <p:nvSpPr>
          <p:cNvPr id="3" name="副标题 2"/>
          <p:cNvSpPr>
            <a:spLocks noGrp="1"/>
          </p:cNvSpPr>
          <p:nvPr>
            <p:ph type="subTitle" idx="1"/>
          </p:nvPr>
        </p:nvSpPr>
        <p:spPr>
          <a:xfrm>
            <a:off x="457200" y="820288"/>
            <a:ext cx="5257800" cy="381700"/>
          </a:xfrm>
        </p:spPr>
        <p:txBody>
          <a:bodyPr>
            <a:normAutofit/>
          </a:bodyPr>
          <a:lstStyle/>
          <a:p>
            <a:pPr algn="l"/>
            <a:endParaRPr kumimoji="1" lang="zh-CN" altLang="en-US" sz="1400" dirty="0">
              <a:solidFill>
                <a:schemeClr val="bg1">
                  <a:lumMod val="50000"/>
                </a:schemeClr>
              </a:solidFill>
              <a:latin typeface="+mj-ea"/>
              <a:ea typeface="+mj-ea"/>
            </a:endParaRPr>
          </a:p>
        </p:txBody>
      </p:sp>
      <p:graphicFrame>
        <p:nvGraphicFramePr>
          <p:cNvPr id="50" name="图示 49">
            <a:extLst>
              <a:ext uri="{FF2B5EF4-FFF2-40B4-BE49-F238E27FC236}">
                <a16:creationId xmlns:a16="http://schemas.microsoft.com/office/drawing/2014/main" id="{4DBFF6EE-686E-4F4B-AFBC-EFB1A58FEA72}"/>
              </a:ext>
            </a:extLst>
          </p:cNvPr>
          <p:cNvGraphicFramePr/>
          <p:nvPr>
            <p:extLst>
              <p:ext uri="{D42A27DB-BD31-4B8C-83A1-F6EECF244321}">
                <p14:modId xmlns:p14="http://schemas.microsoft.com/office/powerpoint/2010/main" val="3751733677"/>
              </p:ext>
            </p:extLst>
          </p:nvPr>
        </p:nvGraphicFramePr>
        <p:xfrm>
          <a:off x="601335" y="1396178"/>
          <a:ext cx="10227329" cy="4685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376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p:cNvSpPr txBox="1"/>
          <p:nvPr/>
        </p:nvSpPr>
        <p:spPr>
          <a:xfrm flipH="1">
            <a:off x="1276400" y="2489279"/>
            <a:ext cx="108126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特点</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9" name="TextBox 7"/>
          <p:cNvSpPr txBox="1"/>
          <p:nvPr/>
        </p:nvSpPr>
        <p:spPr>
          <a:xfrm flipH="1">
            <a:off x="1263313" y="4746580"/>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添加</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80000"/>
              </a:lnSpc>
              <a:spcBef>
                <a:spcPts val="0"/>
              </a:spcBef>
              <a:spcAft>
                <a:spcPts val="0"/>
              </a:spcAft>
              <a:buClrTx/>
              <a:buSzTx/>
              <a:buFontTx/>
              <a:buNone/>
              <a:defRPr/>
            </a:pPr>
            <a:r>
              <a:rPr lang="zh-CN" altLang="en-US" sz="2000" dirty="0">
                <a:solidFill>
                  <a:sysClr val="window" lastClr="FFFFFF"/>
                </a:solidFill>
                <a:latin typeface="Arial Rounded MT Bold" panose="020F0704030504030204" pitchFamily="34" charset="0"/>
                <a:cs typeface="Times New Roman" panose="02020603050405020304" pitchFamily="18" charset="0"/>
              </a:rPr>
              <a:t>文字</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 name="标题 1"/>
          <p:cNvSpPr>
            <a:spLocks noGrp="1"/>
          </p:cNvSpPr>
          <p:nvPr>
            <p:ph type="ctrTitle"/>
          </p:nvPr>
        </p:nvSpPr>
        <p:spPr>
          <a:xfrm>
            <a:off x="457200" y="241138"/>
            <a:ext cx="8128000" cy="577986"/>
          </a:xfrm>
        </p:spPr>
        <p:txBody>
          <a:bodyPr>
            <a:normAutofit/>
          </a:bodyPr>
          <a:lstStyle/>
          <a:p>
            <a:pPr algn="l"/>
            <a:r>
              <a:rPr kumimoji="1" lang="zh-CN" altLang="en-US" sz="3200" b="1" dirty="0">
                <a:latin typeface="+mj-ea"/>
              </a:rPr>
              <a:t>示例</a:t>
            </a:r>
          </a:p>
        </p:txBody>
      </p:sp>
      <p:sp>
        <p:nvSpPr>
          <p:cNvPr id="3" name="副标题 2"/>
          <p:cNvSpPr>
            <a:spLocks noGrp="1"/>
          </p:cNvSpPr>
          <p:nvPr>
            <p:ph type="subTitle" idx="1"/>
          </p:nvPr>
        </p:nvSpPr>
        <p:spPr>
          <a:xfrm>
            <a:off x="457200" y="820288"/>
            <a:ext cx="5257800" cy="381700"/>
          </a:xfrm>
        </p:spPr>
        <p:txBody>
          <a:bodyPr>
            <a:normAutofit/>
          </a:bodyPr>
          <a:lstStyle/>
          <a:p>
            <a:pPr algn="l"/>
            <a:r>
              <a:rPr kumimoji="1" lang="en-US" altLang="zh-CN" sz="1400" dirty="0">
                <a:solidFill>
                  <a:schemeClr val="bg1">
                    <a:lumMod val="50000"/>
                  </a:schemeClr>
                </a:solidFill>
                <a:latin typeface="+mj-ea"/>
                <a:ea typeface="+mj-ea"/>
              </a:rPr>
              <a:t>Blog</a:t>
            </a:r>
            <a:r>
              <a:rPr kumimoji="1" lang="zh-CN" altLang="en-US" sz="1400" dirty="0">
                <a:solidFill>
                  <a:schemeClr val="bg1">
                    <a:lumMod val="50000"/>
                  </a:schemeClr>
                </a:solidFill>
                <a:latin typeface="+mj-ea"/>
                <a:ea typeface="+mj-ea"/>
              </a:rPr>
              <a:t>评论界面的</a:t>
            </a:r>
            <a:r>
              <a:rPr kumimoji="1" lang="en-US" altLang="zh-CN" sz="1400" dirty="0">
                <a:solidFill>
                  <a:schemeClr val="bg1">
                    <a:lumMod val="50000"/>
                  </a:schemeClr>
                </a:solidFill>
                <a:latin typeface="+mj-ea"/>
                <a:ea typeface="+mj-ea"/>
              </a:rPr>
              <a:t>MVC</a:t>
            </a:r>
            <a:r>
              <a:rPr kumimoji="1" lang="zh-CN" altLang="en-US" sz="1400" dirty="0">
                <a:solidFill>
                  <a:schemeClr val="bg1">
                    <a:lumMod val="50000"/>
                  </a:schemeClr>
                </a:solidFill>
                <a:latin typeface="+mj-ea"/>
                <a:ea typeface="+mj-ea"/>
              </a:rPr>
              <a:t>和组件化开发思路的区别</a:t>
            </a:r>
          </a:p>
        </p:txBody>
      </p:sp>
      <p:pic>
        <p:nvPicPr>
          <p:cNvPr id="10" name="Picture 2" descr="072132381261891600.jpg">
            <a:extLst>
              <a:ext uri="{FF2B5EF4-FFF2-40B4-BE49-F238E27FC236}">
                <a16:creationId xmlns:a16="http://schemas.microsoft.com/office/drawing/2014/main" id="{C4E0EEEE-611B-42EE-ADB5-AE61DF8E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47" y="1295361"/>
            <a:ext cx="7787109" cy="48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78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02000" y="2165043"/>
            <a:ext cx="5981700" cy="2927658"/>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3721100" y="2458488"/>
            <a:ext cx="4648200" cy="646331"/>
          </a:xfrm>
          <a:prstGeom prst="rect">
            <a:avLst/>
          </a:prstGeom>
          <a:noFill/>
        </p:spPr>
        <p:txBody>
          <a:bodyPr wrap="square" rtlCol="0">
            <a:spAutoFit/>
          </a:bodyPr>
          <a:lstStyle/>
          <a:p>
            <a:r>
              <a:rPr kumimoji="1" lang="en-US" altLang="zh-CN" sz="3600" dirty="0">
                <a:solidFill>
                  <a:schemeClr val="bg1"/>
                </a:solidFill>
                <a:latin typeface="+mj-ea"/>
                <a:ea typeface="+mj-ea"/>
              </a:rPr>
              <a:t>REACT</a:t>
            </a:r>
            <a:endParaRPr kumimoji="1" lang="zh-CN" altLang="en-US" sz="3600" dirty="0">
              <a:solidFill>
                <a:schemeClr val="bg1"/>
              </a:solidFill>
              <a:latin typeface="+mj-ea"/>
              <a:ea typeface="+mj-ea"/>
            </a:endParaRPr>
          </a:p>
        </p:txBody>
      </p:sp>
      <p:sp>
        <p:nvSpPr>
          <p:cNvPr id="6" name="文本框 5"/>
          <p:cNvSpPr txBox="1"/>
          <p:nvPr/>
        </p:nvSpPr>
        <p:spPr>
          <a:xfrm>
            <a:off x="3721100" y="3104819"/>
            <a:ext cx="4597400" cy="1600438"/>
          </a:xfrm>
          <a:prstGeom prst="rect">
            <a:avLst/>
          </a:prstGeom>
          <a:noFill/>
        </p:spPr>
        <p:txBody>
          <a:bodyPr wrap="square" rtlCol="0">
            <a:spAutoFit/>
          </a:bodyPr>
          <a:lstStyle/>
          <a:p>
            <a:r>
              <a:rPr kumimoji="1" lang="en-US" altLang="zh-CN" sz="1400" dirty="0">
                <a:solidFill>
                  <a:schemeClr val="bg1">
                    <a:lumMod val="95000"/>
                  </a:schemeClr>
                </a:solidFill>
              </a:rPr>
              <a:t>React</a:t>
            </a:r>
            <a:r>
              <a:rPr kumimoji="1" lang="zh-CN" altLang="en-US" sz="1400" dirty="0">
                <a:solidFill>
                  <a:schemeClr val="bg1">
                    <a:lumMod val="95000"/>
                  </a:schemeClr>
                </a:solidFill>
              </a:rPr>
              <a:t>中依赖的</a:t>
            </a:r>
            <a:r>
              <a:rPr kumimoji="1" lang="en-US" altLang="zh-CN" sz="1400" dirty="0" err="1">
                <a:solidFill>
                  <a:schemeClr val="bg1">
                    <a:lumMod val="95000"/>
                  </a:schemeClr>
                </a:solidFill>
              </a:rPr>
              <a:t>jsx</a:t>
            </a:r>
            <a:r>
              <a:rPr kumimoji="1" lang="zh-CN" altLang="en-US" sz="1400" dirty="0">
                <a:solidFill>
                  <a:schemeClr val="bg1">
                    <a:lumMod val="95000"/>
                  </a:schemeClr>
                </a:solidFill>
              </a:rPr>
              <a:t>是什么？</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什么是</a:t>
            </a:r>
            <a:r>
              <a:rPr kumimoji="1" lang="en-US" altLang="zh-CN" sz="1400" dirty="0">
                <a:solidFill>
                  <a:schemeClr val="bg1">
                    <a:lumMod val="95000"/>
                  </a:schemeClr>
                </a:solidFill>
              </a:rPr>
              <a:t>Virtual DOM</a:t>
            </a:r>
            <a:r>
              <a:rPr kumimoji="1" lang="zh-CN" altLang="en-US" sz="1400" dirty="0">
                <a:solidFill>
                  <a:schemeClr val="bg1">
                    <a:lumMod val="95000"/>
                  </a:schemeClr>
                </a:solidFill>
              </a:rPr>
              <a:t>，其执行过程是怎样的？</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en-US" altLang="zh-CN" sz="1400" dirty="0">
                <a:solidFill>
                  <a:schemeClr val="bg1">
                    <a:lumMod val="95000"/>
                  </a:schemeClr>
                </a:solidFill>
              </a:rPr>
              <a:t>Virtual DOM</a:t>
            </a:r>
            <a:r>
              <a:rPr kumimoji="1" lang="zh-CN" altLang="en-US" sz="1400" dirty="0">
                <a:solidFill>
                  <a:schemeClr val="bg1">
                    <a:lumMod val="95000"/>
                  </a:schemeClr>
                </a:solidFill>
              </a:rPr>
              <a:t>的特点？带来的好处和影响有哪些？</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基本概念，状态、属性、生命周期、</a:t>
            </a:r>
            <a:r>
              <a:rPr kumimoji="1" lang="en-US" altLang="zh-CN" sz="1400" dirty="0">
                <a:solidFill>
                  <a:schemeClr val="bg1">
                    <a:lumMod val="95000"/>
                  </a:schemeClr>
                </a:solidFill>
              </a:rPr>
              <a:t>render</a:t>
            </a:r>
            <a:r>
              <a:rPr kumimoji="1" lang="zh-CN" altLang="en-US" sz="1400" dirty="0">
                <a:solidFill>
                  <a:schemeClr val="bg1">
                    <a:lumMod val="95000"/>
                  </a:schemeClr>
                </a:solidFill>
              </a:rPr>
              <a:t>都是什么</a:t>
            </a:r>
          </a:p>
        </p:txBody>
      </p:sp>
      <p:cxnSp>
        <p:nvCxnSpPr>
          <p:cNvPr id="10" name="直线连接符 9"/>
          <p:cNvCxnSpPr/>
          <p:nvPr/>
        </p:nvCxnSpPr>
        <p:spPr>
          <a:xfrm>
            <a:off x="3721100" y="2733784"/>
            <a:ext cx="0" cy="2123659"/>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flipV="1">
            <a:off x="3302000" y="3380115"/>
            <a:ext cx="4749800" cy="9942"/>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sp>
        <p:nvSpPr>
          <p:cNvPr id="3" name="半闭框 2"/>
          <p:cNvSpPr/>
          <p:nvPr/>
        </p:nvSpPr>
        <p:spPr>
          <a:xfrm rot="10800000">
            <a:off x="7873999" y="4318000"/>
            <a:ext cx="495299" cy="43180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半闭框 11"/>
          <p:cNvSpPr/>
          <p:nvPr/>
        </p:nvSpPr>
        <p:spPr>
          <a:xfrm>
            <a:off x="3454400" y="2381250"/>
            <a:ext cx="508000" cy="51435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0503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JSX</a:t>
            </a:r>
            <a:r>
              <a:rPr kumimoji="1" lang="zh-CN" altLang="en-US" sz="3200" dirty="0">
                <a:latin typeface="+mj-ea"/>
              </a:rPr>
              <a:t>的概念</a:t>
            </a:r>
            <a:endParaRPr kumimoji="1" lang="zh-CN" altLang="en-US" sz="3200" b="1" dirty="0">
              <a:latin typeface="+mj-ea"/>
            </a:endParaRPr>
          </a:p>
        </p:txBody>
      </p:sp>
      <p:sp>
        <p:nvSpPr>
          <p:cNvPr id="22" name="文本框 21"/>
          <p:cNvSpPr txBox="1"/>
          <p:nvPr/>
        </p:nvSpPr>
        <p:spPr>
          <a:xfrm>
            <a:off x="533400" y="863792"/>
            <a:ext cx="3306589" cy="307777"/>
          </a:xfrm>
          <a:prstGeom prst="rect">
            <a:avLst/>
          </a:prstGeom>
          <a:noFill/>
        </p:spPr>
        <p:txBody>
          <a:bodyPr wrap="square" rtlCol="0">
            <a:spAutoFit/>
          </a:bodyPr>
          <a:lstStyle/>
          <a:p>
            <a:r>
              <a:rPr kumimoji="1" lang="zh-CN" altLang="en-US" sz="1400" dirty="0">
                <a:solidFill>
                  <a:schemeClr val="bg1">
                    <a:lumMod val="75000"/>
                  </a:schemeClr>
                </a:solidFill>
              </a:rPr>
              <a:t>单击添加副标题</a:t>
            </a:r>
          </a:p>
        </p:txBody>
      </p:sp>
      <p:pic>
        <p:nvPicPr>
          <p:cNvPr id="24" name="图片 23">
            <a:extLst>
              <a:ext uri="{FF2B5EF4-FFF2-40B4-BE49-F238E27FC236}">
                <a16:creationId xmlns:a16="http://schemas.microsoft.com/office/drawing/2014/main" id="{53F9D80F-7174-41EF-9CB0-60F85AD53739}"/>
              </a:ext>
            </a:extLst>
          </p:cNvPr>
          <p:cNvPicPr>
            <a:picLocks noChangeAspect="1"/>
          </p:cNvPicPr>
          <p:nvPr/>
        </p:nvPicPr>
        <p:blipFill>
          <a:blip r:embed="rId3"/>
          <a:stretch>
            <a:fillRect/>
          </a:stretch>
        </p:blipFill>
        <p:spPr>
          <a:xfrm>
            <a:off x="2745659" y="380063"/>
            <a:ext cx="3219450" cy="219075"/>
          </a:xfrm>
          <a:prstGeom prst="rect">
            <a:avLst/>
          </a:prstGeom>
        </p:spPr>
      </p:pic>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9"/>
            <a:ext cx="10515600" cy="41220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zh-CN" altLang="en-US" dirty="0">
                <a:solidFill>
                  <a:srgbClr val="EE7D31"/>
                </a:solidFill>
              </a:rPr>
              <a:t>这种看起来可能有些奇怪的标签语法既不是字符串也不是</a:t>
            </a:r>
            <a:r>
              <a:rPr kumimoji="1" lang="en-US" altLang="zh-CN" dirty="0">
                <a:solidFill>
                  <a:srgbClr val="EE7D31"/>
                </a:solidFill>
              </a:rPr>
              <a:t>HTML.</a:t>
            </a:r>
          </a:p>
          <a:p>
            <a:pPr algn="l">
              <a:lnSpc>
                <a:spcPct val="170000"/>
              </a:lnSpc>
            </a:pPr>
            <a:r>
              <a:rPr kumimoji="1" lang="zh-CN" altLang="en-US" dirty="0">
                <a:solidFill>
                  <a:srgbClr val="EE7D31"/>
                </a:solidFill>
              </a:rPr>
              <a:t>它被称为 </a:t>
            </a:r>
            <a:r>
              <a:rPr kumimoji="1" lang="en-US" altLang="zh-CN" dirty="0">
                <a:solidFill>
                  <a:srgbClr val="EE7D31"/>
                </a:solidFill>
              </a:rPr>
              <a:t>JSX, </a:t>
            </a:r>
            <a:r>
              <a:rPr kumimoji="1" lang="zh-CN" altLang="en-US" dirty="0">
                <a:solidFill>
                  <a:srgbClr val="EE7D31"/>
                </a:solidFill>
              </a:rPr>
              <a:t>一种 </a:t>
            </a:r>
            <a:r>
              <a:rPr kumimoji="1" lang="en-US" altLang="zh-CN" dirty="0">
                <a:solidFill>
                  <a:srgbClr val="EE7D31"/>
                </a:solidFill>
              </a:rPr>
              <a:t>JavaScript </a:t>
            </a:r>
            <a:r>
              <a:rPr kumimoji="1" lang="zh-CN" altLang="en-US" dirty="0">
                <a:solidFill>
                  <a:srgbClr val="EE7D31"/>
                </a:solidFill>
              </a:rPr>
              <a:t>的语法扩展。</a:t>
            </a:r>
            <a:endParaRPr kumimoji="1" lang="en-US" altLang="zh-CN" dirty="0">
              <a:solidFill>
                <a:srgbClr val="EE7D31"/>
              </a:solidFill>
            </a:endParaRPr>
          </a:p>
          <a:p>
            <a:pPr algn="l">
              <a:lnSpc>
                <a:spcPct val="170000"/>
              </a:lnSpc>
            </a:pPr>
            <a:r>
              <a:rPr kumimoji="1" lang="en-US" altLang="zh-CN" dirty="0">
                <a:solidFill>
                  <a:srgbClr val="EE7D31"/>
                </a:solidFill>
              </a:rPr>
              <a:t>JSX </a:t>
            </a:r>
            <a:r>
              <a:rPr kumimoji="1" lang="zh-CN" altLang="en-US" dirty="0">
                <a:solidFill>
                  <a:srgbClr val="EE7D31"/>
                </a:solidFill>
              </a:rPr>
              <a:t>乍看起来可能比较像是模版语言，但事实上它完全是在 </a:t>
            </a:r>
            <a:r>
              <a:rPr kumimoji="1" lang="en-US" altLang="zh-CN" dirty="0">
                <a:solidFill>
                  <a:srgbClr val="EE7D31"/>
                </a:solidFill>
              </a:rPr>
              <a:t>JavaScript </a:t>
            </a:r>
            <a:r>
              <a:rPr kumimoji="1" lang="zh-CN" altLang="en-US" dirty="0">
                <a:solidFill>
                  <a:srgbClr val="EE7D31"/>
                </a:solidFill>
              </a:rPr>
              <a:t>内部实现的。</a:t>
            </a:r>
          </a:p>
          <a:p>
            <a:pPr algn="l">
              <a:lnSpc>
                <a:spcPct val="170000"/>
              </a:lnSpc>
            </a:pPr>
            <a:r>
              <a:rPr kumimoji="1" lang="en-US" altLang="zh-CN" dirty="0">
                <a:solidFill>
                  <a:srgbClr val="EE7D31"/>
                </a:solidFill>
              </a:rPr>
              <a:t>JSX </a:t>
            </a:r>
            <a:r>
              <a:rPr kumimoji="1" lang="zh-CN" altLang="en-US" dirty="0">
                <a:solidFill>
                  <a:srgbClr val="EE7D31"/>
                </a:solidFill>
              </a:rPr>
              <a:t>用来声明 </a:t>
            </a:r>
            <a:r>
              <a:rPr kumimoji="1" lang="en-US" altLang="zh-CN" dirty="0">
                <a:solidFill>
                  <a:srgbClr val="EE7D31"/>
                </a:solidFill>
              </a:rPr>
              <a:t>React </a:t>
            </a:r>
            <a:r>
              <a:rPr kumimoji="1" lang="zh-CN" altLang="en-US" dirty="0">
                <a:solidFill>
                  <a:srgbClr val="EE7D31"/>
                </a:solidFill>
              </a:rPr>
              <a:t>当中的元素。</a:t>
            </a:r>
            <a:endParaRPr kumimoji="1" lang="en-US" altLang="zh-CN" dirty="0">
              <a:solidFill>
                <a:srgbClr val="EE7D31"/>
              </a:solidFill>
            </a:endParaRPr>
          </a:p>
          <a:p>
            <a:pPr algn="l">
              <a:lnSpc>
                <a:spcPct val="170000"/>
              </a:lnSpc>
            </a:pPr>
            <a:r>
              <a:rPr kumimoji="1" lang="en-US" altLang="zh-CN" dirty="0">
                <a:solidFill>
                  <a:srgbClr val="EE7D31"/>
                </a:solidFill>
              </a:rPr>
              <a:t>JSX</a:t>
            </a:r>
            <a:r>
              <a:rPr kumimoji="1" lang="zh-CN" altLang="en-US" dirty="0">
                <a:solidFill>
                  <a:srgbClr val="EE7D31"/>
                </a:solidFill>
              </a:rPr>
              <a:t>是</a:t>
            </a:r>
            <a:r>
              <a:rPr kumimoji="1" lang="en-US" altLang="zh-CN" dirty="0">
                <a:solidFill>
                  <a:srgbClr val="EE7D31"/>
                </a:solidFill>
              </a:rPr>
              <a:t>JS</a:t>
            </a:r>
            <a:r>
              <a:rPr kumimoji="1" lang="zh-CN" altLang="en-US" dirty="0">
                <a:solidFill>
                  <a:srgbClr val="EE7D31"/>
                </a:solidFill>
              </a:rPr>
              <a:t>不是</a:t>
            </a:r>
            <a:r>
              <a:rPr kumimoji="1" lang="en-US" altLang="zh-CN" dirty="0">
                <a:solidFill>
                  <a:srgbClr val="EE7D31"/>
                </a:solidFill>
              </a:rPr>
              <a:t>html</a:t>
            </a:r>
            <a:r>
              <a:rPr kumimoji="1" lang="zh-CN" altLang="en-US" dirty="0">
                <a:solidFill>
                  <a:srgbClr val="EE7D31"/>
                </a:solidFill>
              </a:rPr>
              <a:t>，请大家谨记。</a:t>
            </a:r>
          </a:p>
        </p:txBody>
      </p:sp>
    </p:spTree>
    <p:extLst>
      <p:ext uri="{BB962C8B-B14F-4D97-AF65-F5344CB8AC3E}">
        <p14:creationId xmlns:p14="http://schemas.microsoft.com/office/powerpoint/2010/main" val="350724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JSX</a:t>
            </a:r>
            <a:r>
              <a:rPr kumimoji="1" lang="zh-CN" altLang="en-US" sz="3200" dirty="0">
                <a:latin typeface="+mj-ea"/>
              </a:rPr>
              <a:t>的举例</a:t>
            </a:r>
            <a:endParaRPr kumimoji="1" lang="zh-CN" altLang="en-US" sz="3200" b="1" dirty="0">
              <a:latin typeface="+mj-ea"/>
            </a:endParaRPr>
          </a:p>
        </p:txBody>
      </p:sp>
      <p:pic>
        <p:nvPicPr>
          <p:cNvPr id="3" name="图片 2">
            <a:extLst>
              <a:ext uri="{FF2B5EF4-FFF2-40B4-BE49-F238E27FC236}">
                <a16:creationId xmlns:a16="http://schemas.microsoft.com/office/drawing/2014/main" id="{4A46D44B-AF65-44CA-BB41-A36C125D16F4}"/>
              </a:ext>
            </a:extLst>
          </p:cNvPr>
          <p:cNvPicPr>
            <a:picLocks noChangeAspect="1"/>
          </p:cNvPicPr>
          <p:nvPr/>
        </p:nvPicPr>
        <p:blipFill>
          <a:blip r:embed="rId3"/>
          <a:stretch>
            <a:fillRect/>
          </a:stretch>
        </p:blipFill>
        <p:spPr>
          <a:xfrm>
            <a:off x="533400" y="1984344"/>
            <a:ext cx="7366974" cy="4297171"/>
          </a:xfrm>
          <a:prstGeom prst="rect">
            <a:avLst/>
          </a:prstGeom>
        </p:spPr>
      </p:pic>
      <p:sp>
        <p:nvSpPr>
          <p:cNvPr id="8" name="内容占位符 2">
            <a:extLst>
              <a:ext uri="{FF2B5EF4-FFF2-40B4-BE49-F238E27FC236}">
                <a16:creationId xmlns:a16="http://schemas.microsoft.com/office/drawing/2014/main" id="{02EDA3FF-B47D-4249-A49E-EEB91E47EC5C}"/>
              </a:ext>
            </a:extLst>
          </p:cNvPr>
          <p:cNvSpPr txBox="1">
            <a:spLocks/>
          </p:cNvSpPr>
          <p:nvPr/>
        </p:nvSpPr>
        <p:spPr>
          <a:xfrm>
            <a:off x="533400" y="1007939"/>
            <a:ext cx="10515600" cy="94868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en-US" altLang="zh-CN" dirty="0">
                <a:solidFill>
                  <a:srgbClr val="EE7D31"/>
                </a:solidFill>
              </a:rPr>
              <a:t>JSX</a:t>
            </a:r>
            <a:r>
              <a:rPr kumimoji="1" lang="zh-CN" altLang="en-US" dirty="0">
                <a:solidFill>
                  <a:srgbClr val="EE7D31"/>
                </a:solidFill>
              </a:rPr>
              <a:t>里面可以使用变量、方法、表达式，反之，变量、方法、表达式中也可以使用</a:t>
            </a:r>
            <a:r>
              <a:rPr kumimoji="1" lang="en-US" altLang="zh-CN" dirty="0">
                <a:solidFill>
                  <a:srgbClr val="EE7D31"/>
                </a:solidFill>
              </a:rPr>
              <a:t>JSX</a:t>
            </a:r>
            <a:r>
              <a:rPr kumimoji="1" lang="zh-CN" altLang="en-US" dirty="0">
                <a:solidFill>
                  <a:srgbClr val="EE7D31"/>
                </a:solidFill>
              </a:rPr>
              <a:t>。</a:t>
            </a:r>
            <a:endParaRPr kumimoji="1" lang="en-US" altLang="zh-CN" dirty="0">
              <a:solidFill>
                <a:srgbClr val="EE7D31"/>
              </a:solidFill>
            </a:endParaRPr>
          </a:p>
          <a:p>
            <a:pPr algn="l">
              <a:lnSpc>
                <a:spcPct val="170000"/>
              </a:lnSpc>
            </a:pPr>
            <a:r>
              <a:rPr kumimoji="1" lang="en-US" altLang="zh-CN" dirty="0">
                <a:solidFill>
                  <a:srgbClr val="EE7D31"/>
                </a:solidFill>
              </a:rPr>
              <a:t>JSX</a:t>
            </a:r>
            <a:r>
              <a:rPr kumimoji="1" lang="zh-CN" altLang="en-US" dirty="0">
                <a:solidFill>
                  <a:srgbClr val="EE7D31"/>
                </a:solidFill>
              </a:rPr>
              <a:t>拥有属性、可以相互嵌套</a:t>
            </a:r>
            <a:endParaRPr kumimoji="1" lang="en-US" altLang="zh-CN" dirty="0">
              <a:solidFill>
                <a:srgbClr val="EE7D31"/>
              </a:solidFill>
            </a:endParaRPr>
          </a:p>
        </p:txBody>
      </p:sp>
      <p:pic>
        <p:nvPicPr>
          <p:cNvPr id="2" name="图片 1">
            <a:extLst>
              <a:ext uri="{FF2B5EF4-FFF2-40B4-BE49-F238E27FC236}">
                <a16:creationId xmlns:a16="http://schemas.microsoft.com/office/drawing/2014/main" id="{9B6E2BB5-D0B5-487B-B634-3752D6CA3511}"/>
              </a:ext>
            </a:extLst>
          </p:cNvPr>
          <p:cNvPicPr>
            <a:picLocks noChangeAspect="1"/>
          </p:cNvPicPr>
          <p:nvPr/>
        </p:nvPicPr>
        <p:blipFill>
          <a:blip r:embed="rId4"/>
          <a:stretch>
            <a:fillRect/>
          </a:stretch>
        </p:blipFill>
        <p:spPr>
          <a:xfrm>
            <a:off x="3585772" y="2794422"/>
            <a:ext cx="7800975" cy="2295525"/>
          </a:xfrm>
          <a:prstGeom prst="rect">
            <a:avLst/>
          </a:prstGeom>
        </p:spPr>
      </p:pic>
    </p:spTree>
    <p:extLst>
      <p:ext uri="{BB962C8B-B14F-4D97-AF65-F5344CB8AC3E}">
        <p14:creationId xmlns:p14="http://schemas.microsoft.com/office/powerpoint/2010/main" val="23645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Virtual DOM</a:t>
            </a:r>
            <a:endParaRPr kumimoji="1" lang="zh-CN" altLang="en-US" sz="3200" b="1" dirty="0">
              <a:latin typeface="+mj-ea"/>
            </a:endParaRPr>
          </a:p>
        </p:txBody>
      </p:sp>
      <p:sp>
        <p:nvSpPr>
          <p:cNvPr id="22" name="文本框 21"/>
          <p:cNvSpPr txBox="1"/>
          <p:nvPr/>
        </p:nvSpPr>
        <p:spPr>
          <a:xfrm>
            <a:off x="533400" y="863792"/>
            <a:ext cx="2671916" cy="461665"/>
          </a:xfrm>
          <a:prstGeom prst="rect">
            <a:avLst/>
          </a:prstGeom>
          <a:noFill/>
        </p:spPr>
        <p:txBody>
          <a:bodyPr wrap="square" rtlCol="0">
            <a:spAutoFit/>
          </a:bodyPr>
          <a:lstStyle/>
          <a:p>
            <a:r>
              <a:rPr kumimoji="1" lang="zh-CN" altLang="en-US" sz="2400" dirty="0">
                <a:solidFill>
                  <a:srgbClr val="E84709"/>
                </a:solidFill>
              </a:rPr>
              <a:t>什么是</a:t>
            </a:r>
            <a:r>
              <a:rPr kumimoji="1" lang="en-US" altLang="zh-CN" sz="2400" dirty="0">
                <a:solidFill>
                  <a:srgbClr val="E84709"/>
                </a:solidFill>
              </a:rPr>
              <a:t>DOM</a:t>
            </a:r>
            <a:r>
              <a:rPr kumimoji="1" lang="zh-CN" altLang="en-US" sz="2400" dirty="0">
                <a:solidFill>
                  <a:srgbClr val="E84709"/>
                </a:solidFill>
              </a:rPr>
              <a:t>树？</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9"/>
            <a:ext cx="10515600" cy="4122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endParaRPr kumimoji="1" lang="zh-CN" altLang="en-US" dirty="0">
              <a:solidFill>
                <a:srgbClr val="EE7D31"/>
              </a:solidFill>
            </a:endParaRPr>
          </a:p>
        </p:txBody>
      </p:sp>
      <p:pic>
        <p:nvPicPr>
          <p:cNvPr id="3" name="图片 2">
            <a:extLst>
              <a:ext uri="{FF2B5EF4-FFF2-40B4-BE49-F238E27FC236}">
                <a16:creationId xmlns:a16="http://schemas.microsoft.com/office/drawing/2014/main" id="{D81EA4E9-D2C7-4CD4-BA1F-216E58076BD1}"/>
              </a:ext>
            </a:extLst>
          </p:cNvPr>
          <p:cNvPicPr>
            <a:picLocks noChangeAspect="1"/>
          </p:cNvPicPr>
          <p:nvPr/>
        </p:nvPicPr>
        <p:blipFill>
          <a:blip r:embed="rId3"/>
          <a:stretch>
            <a:fillRect/>
          </a:stretch>
        </p:blipFill>
        <p:spPr>
          <a:xfrm>
            <a:off x="461573" y="1416347"/>
            <a:ext cx="5819775" cy="4181475"/>
          </a:xfrm>
          <a:prstGeom prst="rect">
            <a:avLst/>
          </a:prstGeom>
        </p:spPr>
      </p:pic>
      <p:pic>
        <p:nvPicPr>
          <p:cNvPr id="4" name="图片 3">
            <a:extLst>
              <a:ext uri="{FF2B5EF4-FFF2-40B4-BE49-F238E27FC236}">
                <a16:creationId xmlns:a16="http://schemas.microsoft.com/office/drawing/2014/main" id="{00FA6AEE-65EC-4786-8833-52FC7083D294}"/>
              </a:ext>
            </a:extLst>
          </p:cNvPr>
          <p:cNvPicPr>
            <a:picLocks noChangeAspect="1"/>
          </p:cNvPicPr>
          <p:nvPr/>
        </p:nvPicPr>
        <p:blipFill>
          <a:blip r:embed="rId4"/>
          <a:stretch>
            <a:fillRect/>
          </a:stretch>
        </p:blipFill>
        <p:spPr>
          <a:xfrm>
            <a:off x="6281348" y="1626000"/>
            <a:ext cx="5552381" cy="3849370"/>
          </a:xfrm>
          <a:prstGeom prst="rect">
            <a:avLst/>
          </a:prstGeom>
        </p:spPr>
      </p:pic>
    </p:spTree>
    <p:extLst>
      <p:ext uri="{BB962C8B-B14F-4D97-AF65-F5344CB8AC3E}">
        <p14:creationId xmlns:p14="http://schemas.microsoft.com/office/powerpoint/2010/main" val="201145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Virtual DOM</a:t>
            </a:r>
            <a:endParaRPr kumimoji="1" lang="zh-CN" altLang="en-US" sz="3200" b="1" dirty="0">
              <a:latin typeface="+mj-ea"/>
            </a:endParaRP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9"/>
            <a:ext cx="10515600" cy="4122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endParaRPr kumimoji="1" lang="zh-CN" altLang="en-US" dirty="0">
              <a:solidFill>
                <a:srgbClr val="EE7D31"/>
              </a:solidFill>
            </a:endParaRPr>
          </a:p>
        </p:txBody>
      </p:sp>
      <p:graphicFrame>
        <p:nvGraphicFramePr>
          <p:cNvPr id="2" name="图示 1">
            <a:extLst>
              <a:ext uri="{FF2B5EF4-FFF2-40B4-BE49-F238E27FC236}">
                <a16:creationId xmlns:a16="http://schemas.microsoft.com/office/drawing/2014/main" id="{3912C527-D054-4F85-B532-6030A513736D}"/>
              </a:ext>
            </a:extLst>
          </p:cNvPr>
          <p:cNvGraphicFramePr/>
          <p:nvPr>
            <p:extLst/>
          </p:nvPr>
        </p:nvGraphicFramePr>
        <p:xfrm>
          <a:off x="533400" y="1451431"/>
          <a:ext cx="10380406" cy="4182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9123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4D180-91BC-4622-A976-34485354A414}"/>
              </a:ext>
            </a:extLst>
          </p:cNvPr>
          <p:cNvSpPr>
            <a:spLocks noGrp="1"/>
          </p:cNvSpPr>
          <p:nvPr>
            <p:ph type="title"/>
          </p:nvPr>
        </p:nvSpPr>
        <p:spPr/>
        <p:txBody>
          <a:bodyPr/>
          <a:lstStyle/>
          <a:p>
            <a:r>
              <a:rPr kumimoji="1" lang="en-US" altLang="zh-CN" dirty="0">
                <a:latin typeface="+mj-ea"/>
              </a:rPr>
              <a:t>Virtual DOM</a:t>
            </a:r>
            <a:r>
              <a:rPr kumimoji="1" lang="zh-CN" altLang="en-US" dirty="0">
                <a:latin typeface="+mj-ea"/>
              </a:rPr>
              <a:t>的应用过程</a:t>
            </a:r>
            <a:endParaRPr lang="zh-CN" altLang="en-US" dirty="0"/>
          </a:p>
        </p:txBody>
      </p:sp>
      <p:pic>
        <p:nvPicPr>
          <p:cNvPr id="4" name="内容占位符 3">
            <a:extLst>
              <a:ext uri="{FF2B5EF4-FFF2-40B4-BE49-F238E27FC236}">
                <a16:creationId xmlns:a16="http://schemas.microsoft.com/office/drawing/2014/main" id="{BCFA3F66-84A0-4348-A1E2-47B6652DC411}"/>
              </a:ext>
            </a:extLst>
          </p:cNvPr>
          <p:cNvPicPr>
            <a:picLocks noGrp="1" noChangeAspect="1"/>
          </p:cNvPicPr>
          <p:nvPr>
            <p:ph idx="1"/>
          </p:nvPr>
        </p:nvPicPr>
        <p:blipFill>
          <a:blip r:embed="rId2"/>
          <a:stretch>
            <a:fillRect/>
          </a:stretch>
        </p:blipFill>
        <p:spPr>
          <a:xfrm>
            <a:off x="838200" y="2551012"/>
            <a:ext cx="10515600" cy="3129163"/>
          </a:xfrm>
          <a:prstGeom prst="rect">
            <a:avLst/>
          </a:prstGeom>
        </p:spPr>
      </p:pic>
    </p:spTree>
    <p:extLst>
      <p:ext uri="{BB962C8B-B14F-4D97-AF65-F5344CB8AC3E}">
        <p14:creationId xmlns:p14="http://schemas.microsoft.com/office/powerpoint/2010/main" val="20622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React</a:t>
            </a:r>
            <a:r>
              <a:rPr kumimoji="1" lang="zh-CN" altLang="en-US" sz="3200" dirty="0">
                <a:latin typeface="+mj-ea"/>
              </a:rPr>
              <a:t>的核心概念</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2687427"/>
            <a:ext cx="10515600" cy="2697052"/>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zh-CN" altLang="en-US" dirty="0">
                <a:solidFill>
                  <a:srgbClr val="EE7D31"/>
                </a:solidFill>
              </a:rPr>
              <a:t>状态    由用户输入（不限于键盘）改变，而维护的组件数据。</a:t>
            </a:r>
            <a:endParaRPr kumimoji="1" lang="en-US" altLang="zh-CN" dirty="0">
              <a:solidFill>
                <a:srgbClr val="EE7D31"/>
              </a:solidFill>
            </a:endParaRPr>
          </a:p>
          <a:p>
            <a:pPr algn="l">
              <a:lnSpc>
                <a:spcPct val="170000"/>
              </a:lnSpc>
            </a:pPr>
            <a:r>
              <a:rPr kumimoji="1" lang="zh-CN" altLang="en-US" dirty="0">
                <a:solidFill>
                  <a:srgbClr val="EE7D31"/>
                </a:solidFill>
              </a:rPr>
              <a:t>属性</a:t>
            </a:r>
            <a:r>
              <a:rPr kumimoji="1" lang="en-US" altLang="zh-CN" dirty="0">
                <a:solidFill>
                  <a:srgbClr val="EE7D31"/>
                </a:solidFill>
              </a:rPr>
              <a:t>    </a:t>
            </a:r>
            <a:r>
              <a:rPr kumimoji="1" lang="zh-CN" altLang="en-US" dirty="0">
                <a:solidFill>
                  <a:srgbClr val="EE7D31"/>
                </a:solidFill>
              </a:rPr>
              <a:t>主要用于父层数据（状态或属性）向组件方向传递。</a:t>
            </a:r>
            <a:endParaRPr kumimoji="1" lang="en-US" altLang="zh-CN" dirty="0">
              <a:solidFill>
                <a:srgbClr val="EE7D31"/>
              </a:solidFill>
            </a:endParaRPr>
          </a:p>
          <a:p>
            <a:pPr algn="l">
              <a:lnSpc>
                <a:spcPct val="170000"/>
              </a:lnSpc>
            </a:pPr>
            <a:r>
              <a:rPr kumimoji="1" lang="zh-CN" altLang="en-US" dirty="0">
                <a:solidFill>
                  <a:srgbClr val="EE7D31"/>
                </a:solidFill>
              </a:rPr>
              <a:t>生命周期    主要有三大类型：</a:t>
            </a:r>
            <a:r>
              <a:rPr kumimoji="1" lang="en-US" altLang="zh-CN" dirty="0">
                <a:solidFill>
                  <a:srgbClr val="EE7D31"/>
                </a:solidFill>
              </a:rPr>
              <a:t>mount update unmount</a:t>
            </a:r>
            <a:r>
              <a:rPr kumimoji="1" lang="zh-CN" altLang="en-US" dirty="0">
                <a:solidFill>
                  <a:srgbClr val="EE7D31"/>
                </a:solidFill>
              </a:rPr>
              <a:t>。</a:t>
            </a:r>
            <a:endParaRPr kumimoji="1" lang="en-US" altLang="zh-CN" dirty="0">
              <a:solidFill>
                <a:srgbClr val="EE7D31"/>
              </a:solidFill>
            </a:endParaRPr>
          </a:p>
          <a:p>
            <a:pPr algn="l">
              <a:lnSpc>
                <a:spcPct val="170000"/>
              </a:lnSpc>
            </a:pPr>
            <a:r>
              <a:rPr kumimoji="1" lang="en-US" altLang="zh-CN" dirty="0">
                <a:solidFill>
                  <a:srgbClr val="EE7D31"/>
                </a:solidFill>
              </a:rPr>
              <a:t>render()    </a:t>
            </a:r>
            <a:r>
              <a:rPr kumimoji="1" lang="zh-CN" altLang="en-US" dirty="0">
                <a:solidFill>
                  <a:srgbClr val="EE7D31"/>
                </a:solidFill>
              </a:rPr>
              <a:t>数据改变后对比</a:t>
            </a:r>
            <a:r>
              <a:rPr kumimoji="1" lang="en-US" altLang="zh-CN" dirty="0">
                <a:solidFill>
                  <a:srgbClr val="EE7D31"/>
                </a:solidFill>
              </a:rPr>
              <a:t>virtual </a:t>
            </a:r>
            <a:r>
              <a:rPr kumimoji="1" lang="en-US" altLang="zh-CN" dirty="0" err="1">
                <a:solidFill>
                  <a:srgbClr val="EE7D31"/>
                </a:solidFill>
              </a:rPr>
              <a:t>dom</a:t>
            </a:r>
            <a:r>
              <a:rPr kumimoji="1" lang="zh-CN" altLang="en-US" dirty="0">
                <a:solidFill>
                  <a:srgbClr val="EE7D31"/>
                </a:solidFill>
              </a:rPr>
              <a:t>，调用此渲染函数，更新相关页面。</a:t>
            </a:r>
            <a:endParaRPr kumimoji="1" lang="en-US" altLang="zh-CN" dirty="0">
              <a:solidFill>
                <a:srgbClr val="EE7D31"/>
              </a:solidFill>
            </a:endParaRPr>
          </a:p>
          <a:p>
            <a:pPr algn="l">
              <a:lnSpc>
                <a:spcPct val="170000"/>
              </a:lnSpc>
            </a:pPr>
            <a:r>
              <a:rPr kumimoji="1" lang="en-US" altLang="zh-CN" dirty="0">
                <a:solidFill>
                  <a:srgbClr val="EE7D31"/>
                </a:solidFill>
              </a:rPr>
              <a:t>React</a:t>
            </a:r>
            <a:r>
              <a:rPr kumimoji="1" lang="zh-CN" altLang="en-US" dirty="0">
                <a:solidFill>
                  <a:srgbClr val="EE7D31"/>
                </a:solidFill>
              </a:rPr>
              <a:t>应用当中的绝大多数数据都是</a:t>
            </a:r>
            <a:r>
              <a:rPr kumimoji="1" lang="en-US" altLang="zh-CN" dirty="0">
                <a:solidFill>
                  <a:srgbClr val="EE7D31"/>
                </a:solidFill>
              </a:rPr>
              <a:t>prop</a:t>
            </a:r>
            <a:r>
              <a:rPr kumimoji="1" lang="zh-CN" altLang="en-US" dirty="0">
                <a:solidFill>
                  <a:srgbClr val="EE7D31"/>
                </a:solidFill>
              </a:rPr>
              <a:t>，只有当用户输入内容时才会使用</a:t>
            </a:r>
            <a:r>
              <a:rPr kumimoji="1" lang="en-US" altLang="zh-CN" dirty="0">
                <a:solidFill>
                  <a:srgbClr val="EE7D31"/>
                </a:solidFill>
              </a:rPr>
              <a:t>state</a:t>
            </a:r>
            <a:r>
              <a:rPr kumimoji="1" lang="zh-CN" altLang="en-US" dirty="0">
                <a:solidFill>
                  <a:srgbClr val="EE7D31"/>
                </a:solidFill>
              </a:rPr>
              <a:t>来处理。</a:t>
            </a:r>
          </a:p>
        </p:txBody>
      </p:sp>
      <p:pic>
        <p:nvPicPr>
          <p:cNvPr id="2" name="图片 1">
            <a:extLst>
              <a:ext uri="{FF2B5EF4-FFF2-40B4-BE49-F238E27FC236}">
                <a16:creationId xmlns:a16="http://schemas.microsoft.com/office/drawing/2014/main" id="{48CCA3E1-744D-4338-9C4D-351C07426346}"/>
              </a:ext>
            </a:extLst>
          </p:cNvPr>
          <p:cNvPicPr>
            <a:picLocks noChangeAspect="1"/>
          </p:cNvPicPr>
          <p:nvPr/>
        </p:nvPicPr>
        <p:blipFill>
          <a:blip r:embed="rId3"/>
          <a:stretch>
            <a:fillRect/>
          </a:stretch>
        </p:blipFill>
        <p:spPr>
          <a:xfrm>
            <a:off x="5217600" y="861079"/>
            <a:ext cx="4981575" cy="1914525"/>
          </a:xfrm>
          <a:prstGeom prst="rect">
            <a:avLst/>
          </a:prstGeom>
        </p:spPr>
      </p:pic>
      <p:pic>
        <p:nvPicPr>
          <p:cNvPr id="3" name="图片 2">
            <a:extLst>
              <a:ext uri="{FF2B5EF4-FFF2-40B4-BE49-F238E27FC236}">
                <a16:creationId xmlns:a16="http://schemas.microsoft.com/office/drawing/2014/main" id="{9C637C5C-C442-4A7C-A2B8-D511A9AC2631}"/>
              </a:ext>
            </a:extLst>
          </p:cNvPr>
          <p:cNvPicPr>
            <a:picLocks noChangeAspect="1"/>
          </p:cNvPicPr>
          <p:nvPr/>
        </p:nvPicPr>
        <p:blipFill>
          <a:blip r:embed="rId4"/>
          <a:stretch>
            <a:fillRect/>
          </a:stretch>
        </p:blipFill>
        <p:spPr>
          <a:xfrm>
            <a:off x="464266" y="861079"/>
            <a:ext cx="4533900" cy="1447800"/>
          </a:xfrm>
          <a:prstGeom prst="rect">
            <a:avLst/>
          </a:prstGeom>
        </p:spPr>
      </p:pic>
    </p:spTree>
    <p:extLst>
      <p:ext uri="{BB962C8B-B14F-4D97-AF65-F5344CB8AC3E}">
        <p14:creationId xmlns:p14="http://schemas.microsoft.com/office/powerpoint/2010/main" val="324404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0" y="-1"/>
            <a:ext cx="12462930" cy="6998077"/>
          </a:xfrm>
          <a:prstGeom prst="rect">
            <a:avLst/>
          </a:prstGeom>
        </p:spPr>
      </p:pic>
      <p:sp>
        <p:nvSpPr>
          <p:cNvPr id="2" name="直角三角形 1"/>
          <p:cNvSpPr/>
          <p:nvPr/>
        </p:nvSpPr>
        <p:spPr>
          <a:xfrm rot="10800000" flipH="1">
            <a:off x="-266700" y="0"/>
            <a:ext cx="3695700" cy="699807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平行四边形 8"/>
          <p:cNvSpPr/>
          <p:nvPr/>
        </p:nvSpPr>
        <p:spPr>
          <a:xfrm>
            <a:off x="2457450" y="0"/>
            <a:ext cx="9734550" cy="6998077"/>
          </a:xfrm>
          <a:prstGeom prst="parallelogram">
            <a:avLst>
              <a:gd name="adj" fmla="val 580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6413" y="692801"/>
            <a:ext cx="2184934" cy="954107"/>
          </a:xfrm>
          <a:prstGeom prst="rect">
            <a:avLst/>
          </a:prstGeom>
          <a:noFill/>
        </p:spPr>
        <p:txBody>
          <a:bodyPr wrap="square" rtlCol="0">
            <a:spAutoFit/>
          </a:bodyPr>
          <a:lstStyle/>
          <a:p>
            <a:r>
              <a:rPr kumimoji="1" lang="zh-CN" altLang="en-US" sz="3600" dirty="0">
                <a:solidFill>
                  <a:schemeClr val="bg1"/>
                </a:solidFill>
              </a:rPr>
              <a:t>目录</a:t>
            </a:r>
            <a:endParaRPr kumimoji="1" lang="en-US" altLang="zh-CN" sz="3600" dirty="0">
              <a:solidFill>
                <a:schemeClr val="bg1"/>
              </a:solidFill>
            </a:endParaRPr>
          </a:p>
          <a:p>
            <a:r>
              <a:rPr kumimoji="1" lang="zh-CN" altLang="en-US" dirty="0">
                <a:solidFill>
                  <a:schemeClr val="bg1"/>
                </a:solidFill>
              </a:rPr>
              <a:t> </a:t>
            </a:r>
            <a:r>
              <a:rPr kumimoji="1" lang="en-US" altLang="zh-CN" sz="2000" dirty="0">
                <a:solidFill>
                  <a:schemeClr val="bg1"/>
                </a:solidFill>
              </a:rPr>
              <a:t>contents</a:t>
            </a:r>
          </a:p>
        </p:txBody>
      </p:sp>
      <p:sp>
        <p:nvSpPr>
          <p:cNvPr id="14" name="文本框 13"/>
          <p:cNvSpPr txBox="1"/>
          <p:nvPr/>
        </p:nvSpPr>
        <p:spPr>
          <a:xfrm>
            <a:off x="6489700" y="1270000"/>
            <a:ext cx="3911600" cy="646331"/>
          </a:xfrm>
          <a:prstGeom prst="rect">
            <a:avLst/>
          </a:prstGeom>
          <a:noFill/>
        </p:spPr>
        <p:txBody>
          <a:bodyPr wrap="square" rtlCol="0">
            <a:spAutoFit/>
          </a:bodyPr>
          <a:lstStyle/>
          <a:p>
            <a:r>
              <a:rPr kumimoji="1" lang="en-US" altLang="zh-CN" dirty="0">
                <a:solidFill>
                  <a:srgbClr val="F29629"/>
                </a:solidFill>
              </a:rPr>
              <a:t>1</a:t>
            </a:r>
            <a:r>
              <a:rPr kumimoji="1" lang="zh-CN" altLang="en-US" dirty="0">
                <a:solidFill>
                  <a:srgbClr val="F29629"/>
                </a:solidFill>
              </a:rPr>
              <a:t>、简述</a:t>
            </a:r>
            <a:endParaRPr kumimoji="1" lang="en-US" altLang="zh-CN" dirty="0">
              <a:solidFill>
                <a:srgbClr val="F29629"/>
              </a:solidFill>
            </a:endParaRPr>
          </a:p>
          <a:p>
            <a:endParaRPr kumimoji="1" lang="en-US" altLang="zh-CN" dirty="0">
              <a:solidFill>
                <a:srgbClr val="F29629"/>
              </a:solidFill>
            </a:endParaRPr>
          </a:p>
        </p:txBody>
      </p:sp>
      <p:sp>
        <p:nvSpPr>
          <p:cNvPr id="15" name="文本框 14"/>
          <p:cNvSpPr txBox="1"/>
          <p:nvPr/>
        </p:nvSpPr>
        <p:spPr>
          <a:xfrm>
            <a:off x="6845300" y="1655024"/>
            <a:ext cx="3200400" cy="307777"/>
          </a:xfrm>
          <a:prstGeom prst="rect">
            <a:avLst/>
          </a:prstGeom>
          <a:noFill/>
        </p:spPr>
        <p:txBody>
          <a:bodyPr wrap="square" rtlCol="0">
            <a:spAutoFit/>
          </a:bodyPr>
          <a:lstStyle/>
          <a:p>
            <a:r>
              <a:rPr kumimoji="1" lang="zh-CN" altLang="en-US" sz="1400" dirty="0">
                <a:solidFill>
                  <a:schemeClr val="bg1">
                    <a:lumMod val="50000"/>
                  </a:schemeClr>
                </a:solidFill>
              </a:rPr>
              <a:t>是什么？为什么用？</a:t>
            </a:r>
            <a:r>
              <a:rPr kumimoji="1" lang="en-US" altLang="zh-CN" sz="1400" dirty="0">
                <a:solidFill>
                  <a:schemeClr val="bg1">
                    <a:lumMod val="50000"/>
                  </a:schemeClr>
                </a:solidFill>
              </a:rPr>
              <a:t>React</a:t>
            </a:r>
            <a:r>
              <a:rPr kumimoji="1" lang="zh-CN" altLang="en-US" sz="1400" dirty="0">
                <a:solidFill>
                  <a:schemeClr val="bg1">
                    <a:lumMod val="50000"/>
                  </a:schemeClr>
                </a:solidFill>
              </a:rPr>
              <a:t>的特点？</a:t>
            </a:r>
            <a:endParaRPr kumimoji="1" lang="en-US" altLang="zh-CN" sz="1400" dirty="0">
              <a:solidFill>
                <a:schemeClr val="bg1">
                  <a:lumMod val="50000"/>
                </a:schemeClr>
              </a:solidFill>
            </a:endParaRPr>
          </a:p>
        </p:txBody>
      </p:sp>
      <p:sp>
        <p:nvSpPr>
          <p:cNvPr id="16" name="文本框 15"/>
          <p:cNvSpPr txBox="1"/>
          <p:nvPr/>
        </p:nvSpPr>
        <p:spPr>
          <a:xfrm>
            <a:off x="5537200" y="2540000"/>
            <a:ext cx="3911600" cy="646331"/>
          </a:xfrm>
          <a:prstGeom prst="rect">
            <a:avLst/>
          </a:prstGeom>
          <a:noFill/>
        </p:spPr>
        <p:txBody>
          <a:bodyPr wrap="square" rtlCol="0">
            <a:spAutoFit/>
          </a:bodyPr>
          <a:lstStyle/>
          <a:p>
            <a:r>
              <a:rPr kumimoji="1" lang="en-US" altLang="zh-CN" dirty="0">
                <a:solidFill>
                  <a:srgbClr val="F29629"/>
                </a:solidFill>
              </a:rPr>
              <a:t>2</a:t>
            </a:r>
            <a:r>
              <a:rPr kumimoji="1" lang="zh-CN" altLang="en-US" dirty="0">
                <a:solidFill>
                  <a:srgbClr val="F29629"/>
                </a:solidFill>
              </a:rPr>
              <a:t>、组件化开发</a:t>
            </a:r>
            <a:endParaRPr kumimoji="1" lang="en-US" altLang="zh-CN" dirty="0">
              <a:solidFill>
                <a:srgbClr val="F29629"/>
              </a:solidFill>
            </a:endParaRPr>
          </a:p>
          <a:p>
            <a:endParaRPr kumimoji="1" lang="en-US" altLang="zh-CN" dirty="0">
              <a:solidFill>
                <a:srgbClr val="F29629"/>
              </a:solidFill>
            </a:endParaRPr>
          </a:p>
        </p:txBody>
      </p:sp>
      <p:sp>
        <p:nvSpPr>
          <p:cNvPr id="17" name="文本框 16"/>
          <p:cNvSpPr txBox="1"/>
          <p:nvPr/>
        </p:nvSpPr>
        <p:spPr>
          <a:xfrm>
            <a:off x="5892800" y="2925024"/>
            <a:ext cx="3200400" cy="738664"/>
          </a:xfrm>
          <a:prstGeom prst="rect">
            <a:avLst/>
          </a:prstGeom>
          <a:noFill/>
        </p:spPr>
        <p:txBody>
          <a:bodyPr wrap="square" rtlCol="0">
            <a:spAutoFit/>
          </a:bodyPr>
          <a:lstStyle/>
          <a:p>
            <a:r>
              <a:rPr kumimoji="1" lang="zh-CN" altLang="en-US" sz="1400" dirty="0">
                <a:solidFill>
                  <a:schemeClr val="bg1">
                    <a:lumMod val="50000"/>
                  </a:schemeClr>
                </a:solidFill>
              </a:rPr>
              <a:t>概念、特点、优点、方式、与传统的区别</a:t>
            </a:r>
          </a:p>
          <a:p>
            <a:endParaRPr kumimoji="1" lang="zh-CN" altLang="en-US" sz="1400" dirty="0">
              <a:solidFill>
                <a:schemeClr val="bg1">
                  <a:lumMod val="50000"/>
                </a:schemeClr>
              </a:solidFill>
            </a:endParaRPr>
          </a:p>
        </p:txBody>
      </p:sp>
      <p:sp>
        <p:nvSpPr>
          <p:cNvPr id="18" name="文本框 17"/>
          <p:cNvSpPr txBox="1"/>
          <p:nvPr/>
        </p:nvSpPr>
        <p:spPr>
          <a:xfrm>
            <a:off x="4711700" y="3994666"/>
            <a:ext cx="3911600" cy="369332"/>
          </a:xfrm>
          <a:prstGeom prst="rect">
            <a:avLst/>
          </a:prstGeom>
          <a:noFill/>
        </p:spPr>
        <p:txBody>
          <a:bodyPr wrap="square" rtlCol="0">
            <a:spAutoFit/>
          </a:bodyPr>
          <a:lstStyle/>
          <a:p>
            <a:r>
              <a:rPr kumimoji="1" lang="en-US" altLang="zh-CN" dirty="0">
                <a:solidFill>
                  <a:srgbClr val="F29629"/>
                </a:solidFill>
              </a:rPr>
              <a:t>3</a:t>
            </a:r>
            <a:r>
              <a:rPr kumimoji="1" lang="zh-CN" altLang="en-US" dirty="0">
                <a:solidFill>
                  <a:srgbClr val="F29629"/>
                </a:solidFill>
              </a:rPr>
              <a:t>、</a:t>
            </a:r>
            <a:r>
              <a:rPr kumimoji="1" lang="en-US" altLang="zh-CN" dirty="0">
                <a:solidFill>
                  <a:srgbClr val="F29629"/>
                </a:solidFill>
              </a:rPr>
              <a:t>React</a:t>
            </a:r>
            <a:r>
              <a:rPr kumimoji="1" lang="zh-CN" altLang="en-US" dirty="0">
                <a:solidFill>
                  <a:srgbClr val="F29629"/>
                </a:solidFill>
              </a:rPr>
              <a:t>详细介绍</a:t>
            </a:r>
            <a:endParaRPr kumimoji="1" lang="en-US" altLang="zh-CN" dirty="0">
              <a:solidFill>
                <a:srgbClr val="F29629"/>
              </a:solidFill>
            </a:endParaRPr>
          </a:p>
        </p:txBody>
      </p:sp>
      <p:sp>
        <p:nvSpPr>
          <p:cNvPr id="19" name="文本框 18"/>
          <p:cNvSpPr txBox="1"/>
          <p:nvPr/>
        </p:nvSpPr>
        <p:spPr>
          <a:xfrm>
            <a:off x="5067300" y="4379690"/>
            <a:ext cx="3200400" cy="523220"/>
          </a:xfrm>
          <a:prstGeom prst="rect">
            <a:avLst/>
          </a:prstGeom>
          <a:noFill/>
        </p:spPr>
        <p:txBody>
          <a:bodyPr wrap="square" rtlCol="0">
            <a:spAutoFit/>
          </a:bodyPr>
          <a:lstStyle/>
          <a:p>
            <a:r>
              <a:rPr kumimoji="1" lang="en-US" altLang="zh-CN" sz="1400" dirty="0">
                <a:solidFill>
                  <a:schemeClr val="bg1">
                    <a:lumMod val="50000"/>
                  </a:schemeClr>
                </a:solidFill>
              </a:rPr>
              <a:t>SSR</a:t>
            </a:r>
            <a:r>
              <a:rPr kumimoji="1" lang="zh-CN" altLang="en-US" sz="1400" dirty="0">
                <a:solidFill>
                  <a:schemeClr val="bg1">
                    <a:lumMod val="50000"/>
                  </a:schemeClr>
                </a:solidFill>
              </a:rPr>
              <a:t>、</a:t>
            </a:r>
            <a:r>
              <a:rPr kumimoji="1" lang="en-US" altLang="zh-CN" sz="1400" dirty="0">
                <a:solidFill>
                  <a:schemeClr val="bg1">
                    <a:lumMod val="50000"/>
                  </a:schemeClr>
                </a:solidFill>
              </a:rPr>
              <a:t>react-native</a:t>
            </a:r>
            <a:r>
              <a:rPr kumimoji="1" lang="zh-CN" altLang="en-US" sz="1400" dirty="0">
                <a:solidFill>
                  <a:schemeClr val="bg1">
                    <a:lumMod val="50000"/>
                  </a:schemeClr>
                </a:solidFill>
              </a:rPr>
              <a:t>、</a:t>
            </a:r>
            <a:r>
              <a:rPr kumimoji="1" lang="en-US" altLang="zh-CN" sz="1400" dirty="0">
                <a:solidFill>
                  <a:schemeClr val="bg1">
                    <a:lumMod val="50000"/>
                  </a:schemeClr>
                </a:solidFill>
              </a:rPr>
              <a:t>react-WEB </a:t>
            </a:r>
            <a:r>
              <a:rPr kumimoji="1" lang="zh-CN" altLang="en-US" sz="1400" dirty="0">
                <a:solidFill>
                  <a:schemeClr val="bg1">
                    <a:lumMod val="50000"/>
                  </a:schemeClr>
                </a:solidFill>
              </a:rPr>
              <a:t>组件化开发</a:t>
            </a:r>
            <a:endParaRPr kumimoji="1" lang="en-US" altLang="zh-CN" sz="1400" dirty="0">
              <a:solidFill>
                <a:schemeClr val="bg1">
                  <a:lumMod val="50000"/>
                </a:schemeClr>
              </a:solidFill>
            </a:endParaRPr>
          </a:p>
        </p:txBody>
      </p:sp>
      <p:sp>
        <p:nvSpPr>
          <p:cNvPr id="20" name="文本框 19"/>
          <p:cNvSpPr txBox="1"/>
          <p:nvPr/>
        </p:nvSpPr>
        <p:spPr>
          <a:xfrm>
            <a:off x="3937000" y="5415153"/>
            <a:ext cx="3911600" cy="369332"/>
          </a:xfrm>
          <a:prstGeom prst="rect">
            <a:avLst/>
          </a:prstGeom>
          <a:noFill/>
        </p:spPr>
        <p:txBody>
          <a:bodyPr wrap="square" rtlCol="0">
            <a:spAutoFit/>
          </a:bodyPr>
          <a:lstStyle/>
          <a:p>
            <a:r>
              <a:rPr kumimoji="1" lang="en-US" altLang="zh-CN" dirty="0">
                <a:solidFill>
                  <a:srgbClr val="F29629"/>
                </a:solidFill>
              </a:rPr>
              <a:t>4</a:t>
            </a:r>
            <a:r>
              <a:rPr kumimoji="1" lang="zh-CN" altLang="en-US" dirty="0">
                <a:solidFill>
                  <a:srgbClr val="F29629"/>
                </a:solidFill>
              </a:rPr>
              <a:t>、</a:t>
            </a:r>
            <a:r>
              <a:rPr kumimoji="1" lang="en-US" altLang="zh-CN" dirty="0">
                <a:solidFill>
                  <a:srgbClr val="F29629"/>
                </a:solidFill>
              </a:rPr>
              <a:t> Redux</a:t>
            </a:r>
            <a:r>
              <a:rPr kumimoji="1" lang="zh-CN" altLang="en-US" dirty="0">
                <a:solidFill>
                  <a:srgbClr val="F29629"/>
                </a:solidFill>
              </a:rPr>
              <a:t>介绍</a:t>
            </a:r>
            <a:endParaRPr kumimoji="1" lang="en-US" altLang="zh-CN" dirty="0">
              <a:solidFill>
                <a:srgbClr val="F29629"/>
              </a:solidFill>
            </a:endParaRPr>
          </a:p>
        </p:txBody>
      </p:sp>
      <p:sp>
        <p:nvSpPr>
          <p:cNvPr id="21" name="文本框 20"/>
          <p:cNvSpPr txBox="1"/>
          <p:nvPr/>
        </p:nvSpPr>
        <p:spPr>
          <a:xfrm>
            <a:off x="4292600" y="5800177"/>
            <a:ext cx="3200400" cy="307777"/>
          </a:xfrm>
          <a:prstGeom prst="rect">
            <a:avLst/>
          </a:prstGeom>
          <a:noFill/>
        </p:spPr>
        <p:txBody>
          <a:bodyPr wrap="square" rtlCol="0">
            <a:spAutoFit/>
          </a:bodyPr>
          <a:lstStyle/>
          <a:p>
            <a:r>
              <a:rPr kumimoji="1" lang="zh-CN" altLang="en-US" sz="1400" dirty="0">
                <a:solidFill>
                  <a:schemeClr val="bg1">
                    <a:lumMod val="50000"/>
                  </a:schemeClr>
                </a:solidFill>
              </a:rPr>
              <a:t>为什么用？功能、概念、中间件</a:t>
            </a:r>
          </a:p>
        </p:txBody>
      </p:sp>
      <p:grpSp>
        <p:nvGrpSpPr>
          <p:cNvPr id="3" name="组 2"/>
          <p:cNvGrpSpPr/>
          <p:nvPr/>
        </p:nvGrpSpPr>
        <p:grpSpPr>
          <a:xfrm>
            <a:off x="8186636" y="185292"/>
            <a:ext cx="3167164" cy="695798"/>
            <a:chOff x="8186636" y="185292"/>
            <a:chExt cx="3167164" cy="695798"/>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636" y="185292"/>
              <a:ext cx="1373286" cy="695798"/>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800" y="294794"/>
              <a:ext cx="1651000" cy="586295"/>
            </a:xfrm>
            <a:prstGeom prst="rect">
              <a:avLst/>
            </a:prstGeom>
          </p:spPr>
        </p:pic>
      </p:grpSp>
    </p:spTree>
    <p:extLst>
      <p:ext uri="{BB962C8B-B14F-4D97-AF65-F5344CB8AC3E}">
        <p14:creationId xmlns:p14="http://schemas.microsoft.com/office/powerpoint/2010/main" val="53023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Virtual DOM</a:t>
            </a:r>
            <a:r>
              <a:rPr kumimoji="1" lang="zh-CN" altLang="en-US" sz="3200" dirty="0">
                <a:latin typeface="+mj-ea"/>
              </a:rPr>
              <a:t>带来的好处</a:t>
            </a:r>
            <a:endParaRPr kumimoji="1" lang="zh-CN" altLang="en-US" sz="3200" b="1" dirty="0">
              <a:latin typeface="+mj-ea"/>
            </a:endParaRP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9"/>
            <a:ext cx="10515600" cy="4122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endParaRPr kumimoji="1" lang="zh-CN" altLang="en-US" dirty="0">
              <a:solidFill>
                <a:srgbClr val="EE7D31"/>
              </a:solidFill>
            </a:endParaRPr>
          </a:p>
        </p:txBody>
      </p:sp>
      <p:sp>
        <p:nvSpPr>
          <p:cNvPr id="8" name="内容占位符 2">
            <a:extLst>
              <a:ext uri="{FF2B5EF4-FFF2-40B4-BE49-F238E27FC236}">
                <a16:creationId xmlns:a16="http://schemas.microsoft.com/office/drawing/2014/main" id="{8C6C1BA7-3BC0-4B73-A336-6D05BF7673D7}"/>
              </a:ext>
            </a:extLst>
          </p:cNvPr>
          <p:cNvSpPr txBox="1">
            <a:spLocks/>
          </p:cNvSpPr>
          <p:nvPr/>
        </p:nvSpPr>
        <p:spPr>
          <a:xfrm>
            <a:off x="533400" y="833013"/>
            <a:ext cx="10515600" cy="338442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en-US" altLang="zh-CN" dirty="0">
                <a:solidFill>
                  <a:srgbClr val="EE7D31"/>
                </a:solidFill>
              </a:rPr>
              <a:t>1. </a:t>
            </a:r>
            <a:r>
              <a:rPr kumimoji="1" lang="zh-CN" altLang="en-US" dirty="0">
                <a:solidFill>
                  <a:srgbClr val="EE7D31"/>
                </a:solidFill>
              </a:rPr>
              <a:t>快，因为</a:t>
            </a:r>
            <a:r>
              <a:rPr kumimoji="1" lang="en-US" altLang="zh-CN" dirty="0" err="1">
                <a:solidFill>
                  <a:srgbClr val="EE7D31"/>
                </a:solidFill>
              </a:rPr>
              <a:t>Javascript</a:t>
            </a:r>
            <a:r>
              <a:rPr kumimoji="1" lang="en-US" altLang="zh-CN" dirty="0">
                <a:solidFill>
                  <a:srgbClr val="EE7D31"/>
                </a:solidFill>
              </a:rPr>
              <a:t> </a:t>
            </a:r>
            <a:r>
              <a:rPr kumimoji="1" lang="zh-CN" altLang="en-US" dirty="0">
                <a:solidFill>
                  <a:srgbClr val="EE7D31"/>
                </a:solidFill>
              </a:rPr>
              <a:t>快，</a:t>
            </a:r>
            <a:r>
              <a:rPr kumimoji="1" lang="en-US" altLang="zh-CN" dirty="0">
                <a:solidFill>
                  <a:srgbClr val="EE7D31"/>
                </a:solidFill>
              </a:rPr>
              <a:t>Dom </a:t>
            </a:r>
            <a:r>
              <a:rPr kumimoji="1" lang="zh-CN" altLang="en-US" dirty="0">
                <a:solidFill>
                  <a:srgbClr val="EE7D31"/>
                </a:solidFill>
              </a:rPr>
              <a:t>慢</a:t>
            </a:r>
            <a:endParaRPr kumimoji="1" lang="en-US" altLang="zh-CN" dirty="0">
              <a:solidFill>
                <a:srgbClr val="EE7D31"/>
              </a:solidFill>
            </a:endParaRPr>
          </a:p>
          <a:p>
            <a:pPr algn="l">
              <a:lnSpc>
                <a:spcPct val="170000"/>
              </a:lnSpc>
            </a:pPr>
            <a:r>
              <a:rPr kumimoji="1" lang="en-US" altLang="zh-CN" dirty="0">
                <a:solidFill>
                  <a:srgbClr val="EE7D31"/>
                </a:solidFill>
              </a:rPr>
              <a:t>2. </a:t>
            </a:r>
            <a:r>
              <a:rPr kumimoji="1" lang="zh-CN" altLang="en-US" dirty="0">
                <a:solidFill>
                  <a:srgbClr val="EE7D31"/>
                </a:solidFill>
              </a:rPr>
              <a:t>过程简洁：初始状态开始→用户操作导致状态的变化→状态导致页面渲染更新</a:t>
            </a:r>
          </a:p>
          <a:p>
            <a:pPr algn="l">
              <a:lnSpc>
                <a:spcPct val="170000"/>
              </a:lnSpc>
            </a:pPr>
            <a:r>
              <a:rPr kumimoji="1" lang="en-US" altLang="zh-CN" dirty="0">
                <a:solidFill>
                  <a:srgbClr val="EE7D31"/>
                </a:solidFill>
              </a:rPr>
              <a:t>3. </a:t>
            </a:r>
            <a:r>
              <a:rPr kumimoji="1" lang="zh-CN" altLang="en-US" dirty="0">
                <a:solidFill>
                  <a:srgbClr val="EE7D31"/>
                </a:solidFill>
              </a:rPr>
              <a:t>开发人员不再过多关注</a:t>
            </a:r>
            <a:r>
              <a:rPr kumimoji="1" lang="en-US" altLang="zh-CN" dirty="0" err="1">
                <a:solidFill>
                  <a:srgbClr val="EE7D31"/>
                </a:solidFill>
              </a:rPr>
              <a:t>dom</a:t>
            </a:r>
            <a:r>
              <a:rPr kumimoji="1" lang="zh-CN" altLang="en-US" dirty="0">
                <a:solidFill>
                  <a:srgbClr val="EE7D31"/>
                </a:solidFill>
              </a:rPr>
              <a:t>，从而把精力投入到数据管理、页面状态和业务逻辑上</a:t>
            </a:r>
            <a:endParaRPr kumimoji="1" lang="en-US" altLang="zh-CN" dirty="0">
              <a:solidFill>
                <a:srgbClr val="EE7D31"/>
              </a:solidFill>
            </a:endParaRPr>
          </a:p>
          <a:p>
            <a:pPr algn="l">
              <a:lnSpc>
                <a:spcPct val="170000"/>
              </a:lnSpc>
            </a:pPr>
            <a:r>
              <a:rPr kumimoji="1" lang="en-US" altLang="zh-CN" dirty="0">
                <a:solidFill>
                  <a:srgbClr val="EE7D31"/>
                </a:solidFill>
              </a:rPr>
              <a:t>4. </a:t>
            </a:r>
            <a:r>
              <a:rPr kumimoji="1" lang="zh-CN" altLang="en-US" dirty="0">
                <a:solidFill>
                  <a:srgbClr val="EE7D31"/>
                </a:solidFill>
              </a:rPr>
              <a:t>浏览器对</a:t>
            </a:r>
            <a:r>
              <a:rPr kumimoji="1" lang="en-US" altLang="zh-CN" dirty="0">
                <a:solidFill>
                  <a:srgbClr val="EE7D31"/>
                </a:solidFill>
              </a:rPr>
              <a:t>DOM</a:t>
            </a:r>
            <a:r>
              <a:rPr kumimoji="1" lang="zh-CN" altLang="en-US" dirty="0">
                <a:solidFill>
                  <a:srgbClr val="EE7D31"/>
                </a:solidFill>
              </a:rPr>
              <a:t>操作批处理的主动权不在前端人员手中，</a:t>
            </a:r>
            <a:r>
              <a:rPr kumimoji="1" lang="en-US" altLang="zh-CN" dirty="0">
                <a:solidFill>
                  <a:srgbClr val="EE7D31"/>
                </a:solidFill>
              </a:rPr>
              <a:t>React</a:t>
            </a:r>
            <a:r>
              <a:rPr kumimoji="1" lang="zh-CN" altLang="en-US" dirty="0">
                <a:solidFill>
                  <a:srgbClr val="EE7D31"/>
                </a:solidFill>
              </a:rPr>
              <a:t>将这种批处理的时机选择交到了我们手中，看我们什么时候想</a:t>
            </a:r>
            <a:r>
              <a:rPr kumimoji="1" lang="en-US" altLang="zh-CN" dirty="0">
                <a:solidFill>
                  <a:srgbClr val="EE7D31"/>
                </a:solidFill>
              </a:rPr>
              <a:t>render</a:t>
            </a:r>
            <a:r>
              <a:rPr kumimoji="1" lang="zh-CN" altLang="en-US" dirty="0">
                <a:solidFill>
                  <a:srgbClr val="EE7D31"/>
                </a:solidFill>
              </a:rPr>
              <a:t>页面，我们只需要更新对应的</a:t>
            </a:r>
            <a:r>
              <a:rPr lang="zh-CN" altLang="en-US" dirty="0">
                <a:solidFill>
                  <a:srgbClr val="EE7D31"/>
                </a:solidFill>
              </a:rPr>
              <a:t>数据</a:t>
            </a:r>
            <a:r>
              <a:rPr kumimoji="1" lang="zh-CN" altLang="en-US" dirty="0">
                <a:solidFill>
                  <a:srgbClr val="EE7D31"/>
                </a:solidFill>
              </a:rPr>
              <a:t>即可。</a:t>
            </a:r>
            <a:endParaRPr kumimoji="1" lang="en-US" altLang="zh-CN" dirty="0">
              <a:solidFill>
                <a:srgbClr val="EE7D31"/>
              </a:solidFill>
            </a:endParaRPr>
          </a:p>
          <a:p>
            <a:pPr algn="l">
              <a:lnSpc>
                <a:spcPct val="170000"/>
              </a:lnSpc>
            </a:pPr>
            <a:r>
              <a:rPr kumimoji="1" lang="en-US" altLang="zh-CN" dirty="0">
                <a:solidFill>
                  <a:srgbClr val="EE7D31"/>
                </a:solidFill>
              </a:rPr>
              <a:t>5. React </a:t>
            </a:r>
            <a:r>
              <a:rPr kumimoji="1" lang="zh-CN" altLang="en-US" dirty="0">
                <a:solidFill>
                  <a:srgbClr val="EE7D31"/>
                </a:solidFill>
              </a:rPr>
              <a:t>的设计非常简洁，没有规定架构的写法，使用方式非常灵活。</a:t>
            </a:r>
            <a:endParaRPr kumimoji="1" lang="en-US" altLang="zh-CN" dirty="0">
              <a:solidFill>
                <a:srgbClr val="EE7D31"/>
              </a:solidFill>
            </a:endParaRPr>
          </a:p>
          <a:p>
            <a:pPr algn="l">
              <a:lnSpc>
                <a:spcPct val="170000"/>
              </a:lnSpc>
            </a:pPr>
            <a:endParaRPr kumimoji="1" lang="en-US" altLang="zh-CN" dirty="0">
              <a:solidFill>
                <a:srgbClr val="EE7D31"/>
              </a:solidFill>
            </a:endParaRPr>
          </a:p>
        </p:txBody>
      </p:sp>
      <p:sp>
        <p:nvSpPr>
          <p:cNvPr id="7" name="对话气泡: 圆角矩形 6">
            <a:extLst>
              <a:ext uri="{FF2B5EF4-FFF2-40B4-BE49-F238E27FC236}">
                <a16:creationId xmlns:a16="http://schemas.microsoft.com/office/drawing/2014/main" id="{2C91A427-9C7B-404A-89B9-B20590B858DD}"/>
              </a:ext>
            </a:extLst>
          </p:cNvPr>
          <p:cNvSpPr/>
          <p:nvPr/>
        </p:nvSpPr>
        <p:spPr>
          <a:xfrm>
            <a:off x="5701483" y="5269176"/>
            <a:ext cx="3614123" cy="1089498"/>
          </a:xfrm>
          <a:prstGeom prst="wedgeRoundRectCallout">
            <a:avLst>
              <a:gd name="adj1" fmla="val 36686"/>
              <a:gd name="adj2" fmla="val -21576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STATE </a:t>
            </a:r>
            <a:r>
              <a:rPr lang="zh-CN" altLang="en-US" dirty="0"/>
              <a:t>怎么管理？</a:t>
            </a:r>
          </a:p>
        </p:txBody>
      </p:sp>
    </p:spTree>
    <p:extLst>
      <p:ext uri="{BB962C8B-B14F-4D97-AF65-F5344CB8AC3E}">
        <p14:creationId xmlns:p14="http://schemas.microsoft.com/office/powerpoint/2010/main" val="115648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02000" y="2165043"/>
            <a:ext cx="5981700" cy="2927658"/>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3721100" y="2458488"/>
            <a:ext cx="4648200" cy="646331"/>
          </a:xfrm>
          <a:prstGeom prst="rect">
            <a:avLst/>
          </a:prstGeom>
          <a:noFill/>
        </p:spPr>
        <p:txBody>
          <a:bodyPr wrap="square" rtlCol="0">
            <a:spAutoFit/>
          </a:bodyPr>
          <a:lstStyle/>
          <a:p>
            <a:r>
              <a:rPr kumimoji="1" lang="en-US" altLang="zh-CN" sz="3600" dirty="0">
                <a:solidFill>
                  <a:schemeClr val="bg1"/>
                </a:solidFill>
                <a:latin typeface="+mj-ea"/>
                <a:ea typeface="+mj-ea"/>
              </a:rPr>
              <a:t>REDUX</a:t>
            </a:r>
          </a:p>
        </p:txBody>
      </p:sp>
      <p:sp>
        <p:nvSpPr>
          <p:cNvPr id="6" name="文本框 5"/>
          <p:cNvSpPr txBox="1"/>
          <p:nvPr/>
        </p:nvSpPr>
        <p:spPr>
          <a:xfrm>
            <a:off x="3721100" y="3104819"/>
            <a:ext cx="4597400" cy="2031325"/>
          </a:xfrm>
          <a:prstGeom prst="rect">
            <a:avLst/>
          </a:prstGeom>
          <a:noFill/>
        </p:spPr>
        <p:txBody>
          <a:bodyPr wrap="square" rtlCol="0">
            <a:spAutoFit/>
          </a:bodyPr>
          <a:lstStyle/>
          <a:p>
            <a:r>
              <a:rPr kumimoji="1" lang="zh-CN" altLang="en-US" sz="1400" dirty="0">
                <a:solidFill>
                  <a:schemeClr val="bg1">
                    <a:lumMod val="95000"/>
                  </a:schemeClr>
                </a:solidFill>
              </a:rPr>
              <a:t>传统方式的</a:t>
            </a:r>
            <a:r>
              <a:rPr kumimoji="1" lang="en-US" altLang="zh-CN" sz="1400" dirty="0">
                <a:solidFill>
                  <a:schemeClr val="bg1">
                    <a:lumMod val="95000"/>
                  </a:schemeClr>
                </a:solidFill>
              </a:rPr>
              <a:t>React</a:t>
            </a:r>
            <a:r>
              <a:rPr kumimoji="1" lang="zh-CN" altLang="en-US" sz="1400" dirty="0">
                <a:solidFill>
                  <a:schemeClr val="bg1">
                    <a:lumMod val="95000"/>
                  </a:schemeClr>
                </a:solidFill>
              </a:rPr>
              <a:t>有什么缺点？</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en-US" altLang="zh-CN" sz="1400" dirty="0">
                <a:solidFill>
                  <a:schemeClr val="bg1">
                    <a:lumMod val="95000"/>
                  </a:schemeClr>
                </a:solidFill>
              </a:rPr>
              <a:t>Redux</a:t>
            </a:r>
            <a:r>
              <a:rPr kumimoji="1" lang="zh-CN" altLang="en-US" sz="1400" dirty="0">
                <a:solidFill>
                  <a:schemeClr val="bg1">
                    <a:lumMod val="95000"/>
                  </a:schemeClr>
                </a:solidFill>
              </a:rPr>
              <a:t>是什么？</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我们为什么需要</a:t>
            </a:r>
            <a:r>
              <a:rPr kumimoji="1" lang="en-US" altLang="zh-CN" sz="1400" dirty="0">
                <a:solidFill>
                  <a:schemeClr val="bg1">
                    <a:lumMod val="95000"/>
                  </a:schemeClr>
                </a:solidFill>
              </a:rPr>
              <a:t>Redux</a:t>
            </a:r>
            <a:r>
              <a:rPr kumimoji="1" lang="zh-CN" altLang="en-US" sz="1400" dirty="0">
                <a:solidFill>
                  <a:schemeClr val="bg1">
                    <a:lumMod val="95000"/>
                  </a:schemeClr>
                </a:solidFill>
              </a:rPr>
              <a:t>？</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en-US" altLang="zh-CN" sz="1400" dirty="0">
                <a:solidFill>
                  <a:schemeClr val="bg1">
                    <a:lumMod val="95000"/>
                  </a:schemeClr>
                </a:solidFill>
              </a:rPr>
              <a:t>Redux</a:t>
            </a:r>
            <a:r>
              <a:rPr kumimoji="1" lang="zh-CN" altLang="en-US" sz="1400" dirty="0">
                <a:solidFill>
                  <a:schemeClr val="bg1">
                    <a:lumMod val="95000"/>
                  </a:schemeClr>
                </a:solidFill>
              </a:rPr>
              <a:t>的概念和</a:t>
            </a:r>
            <a:r>
              <a:rPr kumimoji="1" lang="en-US" altLang="zh-CN" sz="1400" dirty="0">
                <a:solidFill>
                  <a:schemeClr val="bg1">
                    <a:lumMod val="95000"/>
                  </a:schemeClr>
                </a:solidFill>
              </a:rPr>
              <a:t>API</a:t>
            </a:r>
          </a:p>
          <a:p>
            <a:endParaRPr kumimoji="1" lang="en-US" altLang="zh-CN" sz="1400" dirty="0">
              <a:solidFill>
                <a:schemeClr val="bg1">
                  <a:lumMod val="95000"/>
                </a:schemeClr>
              </a:solidFill>
            </a:endParaRPr>
          </a:p>
          <a:p>
            <a:endParaRPr kumimoji="1" lang="zh-CN" altLang="en-US" sz="1400" dirty="0">
              <a:solidFill>
                <a:schemeClr val="bg1">
                  <a:lumMod val="95000"/>
                </a:schemeClr>
              </a:solidFill>
            </a:endParaRPr>
          </a:p>
        </p:txBody>
      </p:sp>
      <p:cxnSp>
        <p:nvCxnSpPr>
          <p:cNvPr id="10" name="直线连接符 9"/>
          <p:cNvCxnSpPr/>
          <p:nvPr/>
        </p:nvCxnSpPr>
        <p:spPr>
          <a:xfrm>
            <a:off x="3721100" y="2733784"/>
            <a:ext cx="0" cy="2123659"/>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flipV="1">
            <a:off x="3302000" y="3380115"/>
            <a:ext cx="4749800" cy="9942"/>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sp>
        <p:nvSpPr>
          <p:cNvPr id="3" name="半闭框 2"/>
          <p:cNvSpPr/>
          <p:nvPr/>
        </p:nvSpPr>
        <p:spPr>
          <a:xfrm rot="10800000">
            <a:off x="7873999" y="4318000"/>
            <a:ext cx="495299" cy="43180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半闭框 11"/>
          <p:cNvSpPr/>
          <p:nvPr/>
        </p:nvSpPr>
        <p:spPr>
          <a:xfrm>
            <a:off x="3454400" y="2381250"/>
            <a:ext cx="508000" cy="51435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69895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单一 </a:t>
            </a:r>
            <a:r>
              <a:rPr kumimoji="1" lang="en-US" altLang="zh-CN" sz="3200" dirty="0">
                <a:latin typeface="+mj-ea"/>
              </a:rPr>
              <a:t>React </a:t>
            </a:r>
            <a:r>
              <a:rPr kumimoji="1" lang="zh-CN" altLang="en-US" sz="3200" dirty="0">
                <a:latin typeface="+mj-ea"/>
              </a:rPr>
              <a:t>程序的缺点</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8"/>
            <a:ext cx="10515600" cy="449631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zh-CN" altLang="en-US" dirty="0">
                <a:solidFill>
                  <a:srgbClr val="EE7D31"/>
                </a:solidFill>
              </a:rPr>
              <a:t>随着前后端分离应用变得越来越复杂，那么对数据流动的控制就显得越来越重要。</a:t>
            </a:r>
            <a:endParaRPr kumimoji="1" lang="en-US" altLang="zh-CN" dirty="0">
              <a:solidFill>
                <a:srgbClr val="EE7D31"/>
              </a:solidFill>
            </a:endParaRPr>
          </a:p>
          <a:p>
            <a:pPr algn="l">
              <a:lnSpc>
                <a:spcPct val="170000"/>
              </a:lnSpc>
            </a:pPr>
            <a:r>
              <a:rPr kumimoji="1" lang="en-US" altLang="zh-CN" dirty="0">
                <a:solidFill>
                  <a:srgbClr val="EE7D31"/>
                </a:solidFill>
              </a:rPr>
              <a:t>React </a:t>
            </a:r>
            <a:r>
              <a:rPr kumimoji="1" lang="zh-CN" altLang="en-US" dirty="0">
                <a:solidFill>
                  <a:srgbClr val="EE7D31"/>
                </a:solidFill>
              </a:rPr>
              <a:t>作为一个</a:t>
            </a:r>
            <a:r>
              <a:rPr kumimoji="1" lang="en-US" altLang="zh-CN" dirty="0">
                <a:solidFill>
                  <a:srgbClr val="EE7D31"/>
                </a:solidFill>
              </a:rPr>
              <a:t>web</a:t>
            </a:r>
            <a:r>
              <a:rPr kumimoji="1" lang="zh-CN" altLang="en-US" dirty="0">
                <a:solidFill>
                  <a:srgbClr val="EE7D31"/>
                </a:solidFill>
              </a:rPr>
              <a:t>数据状态机，由状态驱动页面的</a:t>
            </a:r>
            <a:r>
              <a:rPr kumimoji="1" lang="en-US" altLang="zh-CN" dirty="0">
                <a:solidFill>
                  <a:srgbClr val="EE7D31"/>
                </a:solidFill>
              </a:rPr>
              <a:t>render()</a:t>
            </a:r>
            <a:r>
              <a:rPr kumimoji="1" lang="zh-CN" altLang="en-US" dirty="0">
                <a:solidFill>
                  <a:srgbClr val="EE7D31"/>
                </a:solidFill>
              </a:rPr>
              <a:t>。但是</a:t>
            </a:r>
            <a:r>
              <a:rPr kumimoji="1" lang="en-US" altLang="zh-CN" dirty="0">
                <a:solidFill>
                  <a:srgbClr val="EE7D31"/>
                </a:solidFill>
              </a:rPr>
              <a:t>state</a:t>
            </a:r>
            <a:r>
              <a:rPr kumimoji="1" lang="zh-CN" altLang="en-US" dirty="0">
                <a:solidFill>
                  <a:srgbClr val="EE7D31"/>
                </a:solidFill>
              </a:rPr>
              <a:t>在各个组件之间传递只能单向向子组件传递。</a:t>
            </a:r>
            <a:endParaRPr kumimoji="1" lang="en-US" altLang="zh-CN" dirty="0">
              <a:solidFill>
                <a:srgbClr val="EE7D31"/>
              </a:solidFill>
            </a:endParaRPr>
          </a:p>
          <a:p>
            <a:pPr algn="l">
              <a:lnSpc>
                <a:spcPct val="170000"/>
              </a:lnSpc>
            </a:pPr>
            <a:r>
              <a:rPr kumimoji="1" lang="zh-CN" altLang="en-US" dirty="0">
                <a:solidFill>
                  <a:srgbClr val="EE7D31"/>
                </a:solidFill>
              </a:rPr>
              <a:t>不可避免的出现，在子组件向父组件或兄弟组件之间传递数据时，无法完成的尴尬情况。</a:t>
            </a:r>
            <a:endParaRPr kumimoji="1" lang="en-US" altLang="zh-CN" dirty="0">
              <a:solidFill>
                <a:srgbClr val="EE7D31"/>
              </a:solidFill>
            </a:endParaRPr>
          </a:p>
          <a:p>
            <a:pPr algn="l">
              <a:lnSpc>
                <a:spcPct val="170000"/>
              </a:lnSpc>
            </a:pPr>
            <a:r>
              <a:rPr kumimoji="1" lang="zh-CN" altLang="en-US" dirty="0">
                <a:solidFill>
                  <a:srgbClr val="EE7D31"/>
                </a:solidFill>
              </a:rPr>
              <a:t>介于此</a:t>
            </a:r>
            <a:r>
              <a:rPr kumimoji="1" lang="en-US" altLang="zh-CN" dirty="0">
                <a:solidFill>
                  <a:srgbClr val="EE7D31"/>
                </a:solidFill>
              </a:rPr>
              <a:t>Flux</a:t>
            </a:r>
            <a:r>
              <a:rPr kumimoji="1" lang="zh-CN" altLang="en-US" dirty="0">
                <a:solidFill>
                  <a:srgbClr val="EE7D31"/>
                </a:solidFill>
              </a:rPr>
              <a:t>应运而生，</a:t>
            </a:r>
            <a:r>
              <a:rPr kumimoji="1" lang="en-US" altLang="zh-CN" dirty="0">
                <a:solidFill>
                  <a:srgbClr val="EE7D31"/>
                </a:solidFill>
              </a:rPr>
              <a:t>view</a:t>
            </a:r>
            <a:r>
              <a:rPr kumimoji="1" lang="zh-CN" altLang="en-US" dirty="0">
                <a:solidFill>
                  <a:srgbClr val="EE7D31"/>
                </a:solidFill>
              </a:rPr>
              <a:t>触发</a:t>
            </a:r>
            <a:r>
              <a:rPr kumimoji="1" lang="en-US" altLang="zh-CN" dirty="0">
                <a:solidFill>
                  <a:srgbClr val="EE7D31"/>
                </a:solidFill>
              </a:rPr>
              <a:t>action</a:t>
            </a:r>
            <a:r>
              <a:rPr kumimoji="1" lang="zh-CN" altLang="en-US" dirty="0">
                <a:solidFill>
                  <a:srgbClr val="EE7D31"/>
                </a:solidFill>
              </a:rPr>
              <a:t>中的方法→</a:t>
            </a:r>
            <a:r>
              <a:rPr kumimoji="1" lang="en-US" altLang="zh-CN" dirty="0">
                <a:solidFill>
                  <a:srgbClr val="EE7D31"/>
                </a:solidFill>
              </a:rPr>
              <a:t>action</a:t>
            </a:r>
            <a:r>
              <a:rPr kumimoji="1" lang="zh-CN" altLang="en-US" dirty="0">
                <a:solidFill>
                  <a:srgbClr val="EE7D31"/>
                </a:solidFill>
              </a:rPr>
              <a:t>发送</a:t>
            </a:r>
            <a:r>
              <a:rPr kumimoji="1" lang="en-US" altLang="zh-CN" dirty="0" err="1">
                <a:solidFill>
                  <a:srgbClr val="EE7D31"/>
                </a:solidFill>
              </a:rPr>
              <a:t>dispatch→store</a:t>
            </a:r>
            <a:r>
              <a:rPr kumimoji="1" lang="zh-CN" altLang="en-US" dirty="0">
                <a:solidFill>
                  <a:srgbClr val="EE7D31"/>
                </a:solidFill>
              </a:rPr>
              <a:t>接收新的数据进行合并，触发</a:t>
            </a:r>
            <a:r>
              <a:rPr kumimoji="1" lang="en-US" altLang="zh-CN" dirty="0">
                <a:solidFill>
                  <a:srgbClr val="EE7D31"/>
                </a:solidFill>
              </a:rPr>
              <a:t>View</a:t>
            </a:r>
            <a:r>
              <a:rPr kumimoji="1" lang="zh-CN" altLang="en-US" dirty="0">
                <a:solidFill>
                  <a:srgbClr val="EE7D31"/>
                </a:solidFill>
              </a:rPr>
              <a:t>中绑定在</a:t>
            </a:r>
            <a:r>
              <a:rPr kumimoji="1" lang="en-US" altLang="zh-CN" dirty="0">
                <a:solidFill>
                  <a:srgbClr val="EE7D31"/>
                </a:solidFill>
              </a:rPr>
              <a:t>store</a:t>
            </a:r>
            <a:r>
              <a:rPr kumimoji="1" lang="zh-CN" altLang="en-US" dirty="0">
                <a:solidFill>
                  <a:srgbClr val="EE7D31"/>
                </a:solidFill>
              </a:rPr>
              <a:t>上的方法→过修改局部</a:t>
            </a:r>
            <a:r>
              <a:rPr kumimoji="1" lang="en-US" altLang="zh-CN" dirty="0">
                <a:solidFill>
                  <a:srgbClr val="EE7D31"/>
                </a:solidFill>
              </a:rPr>
              <a:t>state</a:t>
            </a:r>
            <a:r>
              <a:rPr kumimoji="1" lang="zh-CN" altLang="en-US" dirty="0">
                <a:solidFill>
                  <a:srgbClr val="EE7D31"/>
                </a:solidFill>
              </a:rPr>
              <a:t>，改变局部</a:t>
            </a:r>
            <a:r>
              <a:rPr kumimoji="1" lang="en-US" altLang="zh-CN" dirty="0">
                <a:solidFill>
                  <a:srgbClr val="EE7D31"/>
                </a:solidFill>
              </a:rPr>
              <a:t>view</a:t>
            </a:r>
            <a:r>
              <a:rPr kumimoji="1" lang="zh-CN" altLang="en-US" dirty="0">
                <a:solidFill>
                  <a:srgbClr val="EE7D31"/>
                </a:solidFill>
              </a:rPr>
              <a:t>。</a:t>
            </a:r>
            <a:endParaRPr kumimoji="1" lang="en-US" altLang="zh-CN" dirty="0">
              <a:solidFill>
                <a:srgbClr val="EE7D31"/>
              </a:solidFill>
            </a:endParaRPr>
          </a:p>
          <a:p>
            <a:pPr algn="l">
              <a:lnSpc>
                <a:spcPct val="170000"/>
              </a:lnSpc>
            </a:pPr>
            <a:r>
              <a:rPr kumimoji="1" lang="zh-CN" altLang="en-US" dirty="0">
                <a:solidFill>
                  <a:srgbClr val="EE7D31"/>
                </a:solidFill>
              </a:rPr>
              <a:t>没有一套行之有效对所有状态管理的组件，程序将变得无法维护和完成，代码很快就会变成一团乱麻</a:t>
            </a:r>
            <a:endParaRPr kumimoji="1" lang="en-US" altLang="zh-CN" dirty="0">
              <a:solidFill>
                <a:srgbClr val="EE7D31"/>
              </a:solidFill>
            </a:endParaRPr>
          </a:p>
        </p:txBody>
      </p:sp>
    </p:spTree>
    <p:extLst>
      <p:ext uri="{BB962C8B-B14F-4D97-AF65-F5344CB8AC3E}">
        <p14:creationId xmlns:p14="http://schemas.microsoft.com/office/powerpoint/2010/main" val="4304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Redux </a:t>
            </a:r>
            <a:r>
              <a:rPr kumimoji="1" lang="zh-CN" altLang="en-US" sz="3200" dirty="0">
                <a:latin typeface="+mj-ea"/>
              </a:rPr>
              <a:t>是什么</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97111"/>
            <a:ext cx="10515600" cy="259378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en-US" altLang="zh-CN" dirty="0">
                <a:solidFill>
                  <a:srgbClr val="EE7D31"/>
                </a:solidFill>
              </a:rPr>
              <a:t>Redux </a:t>
            </a:r>
            <a:r>
              <a:rPr kumimoji="1" lang="zh-CN" altLang="en-US" dirty="0">
                <a:solidFill>
                  <a:srgbClr val="EE7D31"/>
                </a:solidFill>
              </a:rPr>
              <a:t>是在</a:t>
            </a:r>
            <a:r>
              <a:rPr kumimoji="1" lang="en-US" altLang="zh-CN" dirty="0">
                <a:solidFill>
                  <a:srgbClr val="EE7D31"/>
                </a:solidFill>
              </a:rPr>
              <a:t>flux</a:t>
            </a:r>
            <a:r>
              <a:rPr kumimoji="1" lang="zh-CN" altLang="en-US" dirty="0">
                <a:solidFill>
                  <a:srgbClr val="EE7D31"/>
                </a:solidFill>
              </a:rPr>
              <a:t>的基础上产生的，用于管理一个</a:t>
            </a:r>
            <a:r>
              <a:rPr kumimoji="1" lang="en-US" altLang="zh-CN" dirty="0">
                <a:solidFill>
                  <a:srgbClr val="EE7D31"/>
                </a:solidFill>
              </a:rPr>
              <a:t>SPA</a:t>
            </a:r>
            <a:r>
              <a:rPr kumimoji="1" lang="zh-CN" altLang="en-US" dirty="0">
                <a:solidFill>
                  <a:srgbClr val="EE7D31"/>
                </a:solidFill>
              </a:rPr>
              <a:t>中的状态数据，基本思想是保证数据的单向流动，同时便于控制、使用、测试。</a:t>
            </a:r>
            <a:endParaRPr kumimoji="1" lang="en-US" altLang="zh-CN" dirty="0">
              <a:solidFill>
                <a:srgbClr val="EE7D31"/>
              </a:solidFill>
            </a:endParaRPr>
          </a:p>
          <a:p>
            <a:pPr algn="l">
              <a:lnSpc>
                <a:spcPct val="170000"/>
              </a:lnSpc>
            </a:pPr>
            <a:r>
              <a:rPr kumimoji="1" lang="en-US" altLang="zh-CN" dirty="0">
                <a:solidFill>
                  <a:srgbClr val="EE7D31"/>
                </a:solidFill>
              </a:rPr>
              <a:t>Redux</a:t>
            </a:r>
            <a:r>
              <a:rPr kumimoji="1" lang="zh-CN" altLang="en-US" dirty="0">
                <a:solidFill>
                  <a:srgbClr val="EE7D31"/>
                </a:solidFill>
              </a:rPr>
              <a:t>不依赖于任意框架</a:t>
            </a:r>
            <a:r>
              <a:rPr kumimoji="1" lang="en-US" altLang="zh-CN" dirty="0">
                <a:solidFill>
                  <a:srgbClr val="EE7D31"/>
                </a:solidFill>
              </a:rPr>
              <a:t>(</a:t>
            </a:r>
            <a:r>
              <a:rPr kumimoji="1" lang="zh-CN" altLang="en-US" dirty="0">
                <a:solidFill>
                  <a:srgbClr val="EE7D31"/>
                </a:solidFill>
              </a:rPr>
              <a:t>库</a:t>
            </a:r>
            <a:r>
              <a:rPr kumimoji="1" lang="en-US" altLang="zh-CN" dirty="0">
                <a:solidFill>
                  <a:srgbClr val="EE7D31"/>
                </a:solidFill>
              </a:rPr>
              <a:t>)</a:t>
            </a:r>
            <a:r>
              <a:rPr kumimoji="1" lang="zh-CN" altLang="en-US" dirty="0">
                <a:solidFill>
                  <a:srgbClr val="EE7D31"/>
                </a:solidFill>
              </a:rPr>
              <a:t>，只要</a:t>
            </a:r>
            <a:r>
              <a:rPr kumimoji="1" lang="en-US" altLang="zh-CN" dirty="0">
                <a:solidFill>
                  <a:srgbClr val="EE7D31"/>
                </a:solidFill>
              </a:rPr>
              <a:t>subscribe</a:t>
            </a:r>
            <a:r>
              <a:rPr kumimoji="1" lang="zh-CN" altLang="en-US" dirty="0">
                <a:solidFill>
                  <a:srgbClr val="EE7D31"/>
                </a:solidFill>
              </a:rPr>
              <a:t>相应框架</a:t>
            </a:r>
            <a:r>
              <a:rPr kumimoji="1" lang="en-US" altLang="zh-CN" dirty="0">
                <a:solidFill>
                  <a:srgbClr val="EE7D31"/>
                </a:solidFill>
              </a:rPr>
              <a:t>(</a:t>
            </a:r>
            <a:r>
              <a:rPr kumimoji="1" lang="zh-CN" altLang="en-US" dirty="0">
                <a:solidFill>
                  <a:srgbClr val="EE7D31"/>
                </a:solidFill>
              </a:rPr>
              <a:t>库</a:t>
            </a:r>
            <a:r>
              <a:rPr kumimoji="1" lang="en-US" altLang="zh-CN" dirty="0">
                <a:solidFill>
                  <a:srgbClr val="EE7D31"/>
                </a:solidFill>
              </a:rPr>
              <a:t>)</a:t>
            </a:r>
            <a:r>
              <a:rPr kumimoji="1" lang="zh-CN" altLang="en-US" dirty="0">
                <a:solidFill>
                  <a:srgbClr val="EE7D31"/>
                </a:solidFill>
              </a:rPr>
              <a:t>的内部方法，就可以使用该应用框架保证数据流动的一致性。</a:t>
            </a:r>
            <a:endParaRPr kumimoji="1" lang="en-US" altLang="zh-CN" dirty="0">
              <a:solidFill>
                <a:srgbClr val="EE7D31"/>
              </a:solidFill>
            </a:endParaRPr>
          </a:p>
        </p:txBody>
      </p:sp>
      <p:graphicFrame>
        <p:nvGraphicFramePr>
          <p:cNvPr id="3" name="图示 2">
            <a:extLst>
              <a:ext uri="{FF2B5EF4-FFF2-40B4-BE49-F238E27FC236}">
                <a16:creationId xmlns:a16="http://schemas.microsoft.com/office/drawing/2014/main" id="{E72CE119-CB5C-40C4-A550-62B3B00500E4}"/>
              </a:ext>
            </a:extLst>
          </p:cNvPr>
          <p:cNvGraphicFramePr/>
          <p:nvPr>
            <p:extLst>
              <p:ext uri="{D42A27DB-BD31-4B8C-83A1-F6EECF244321}">
                <p14:modId xmlns:p14="http://schemas.microsoft.com/office/powerpoint/2010/main" val="588497777"/>
              </p:ext>
            </p:extLst>
          </p:nvPr>
        </p:nvGraphicFramePr>
        <p:xfrm>
          <a:off x="533400" y="3486150"/>
          <a:ext cx="10274030" cy="240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0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Redux </a:t>
            </a:r>
            <a:r>
              <a:rPr kumimoji="1" lang="zh-CN" altLang="en-US" sz="3200" dirty="0">
                <a:latin typeface="+mj-ea"/>
              </a:rPr>
              <a:t>的运行过程</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8"/>
            <a:ext cx="10515600" cy="4496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endParaRPr kumimoji="1" lang="en-US" altLang="zh-CN" dirty="0">
              <a:solidFill>
                <a:srgbClr val="EE7D31"/>
              </a:solidFill>
            </a:endParaRPr>
          </a:p>
        </p:txBody>
      </p:sp>
      <p:pic>
        <p:nvPicPr>
          <p:cNvPr id="2" name="图片 1">
            <a:extLst>
              <a:ext uri="{FF2B5EF4-FFF2-40B4-BE49-F238E27FC236}">
                <a16:creationId xmlns:a16="http://schemas.microsoft.com/office/drawing/2014/main" id="{8FA38600-2B01-44F6-8D0F-DB25EE32295C}"/>
              </a:ext>
            </a:extLst>
          </p:cNvPr>
          <p:cNvPicPr>
            <a:picLocks noChangeAspect="1"/>
          </p:cNvPicPr>
          <p:nvPr/>
        </p:nvPicPr>
        <p:blipFill>
          <a:blip r:embed="rId3"/>
          <a:stretch>
            <a:fillRect/>
          </a:stretch>
        </p:blipFill>
        <p:spPr>
          <a:xfrm>
            <a:off x="1728787" y="1042987"/>
            <a:ext cx="8734425" cy="4772025"/>
          </a:xfrm>
          <a:prstGeom prst="rect">
            <a:avLst/>
          </a:prstGeom>
        </p:spPr>
      </p:pic>
      <p:sp>
        <p:nvSpPr>
          <p:cNvPr id="3" name="矩形 2">
            <a:extLst>
              <a:ext uri="{FF2B5EF4-FFF2-40B4-BE49-F238E27FC236}">
                <a16:creationId xmlns:a16="http://schemas.microsoft.com/office/drawing/2014/main" id="{94E167A6-8E3D-47B8-B8DD-74BB3C0BEA47}"/>
              </a:ext>
            </a:extLst>
          </p:cNvPr>
          <p:cNvSpPr/>
          <p:nvPr/>
        </p:nvSpPr>
        <p:spPr>
          <a:xfrm>
            <a:off x="533400" y="893126"/>
            <a:ext cx="5353050" cy="369332"/>
          </a:xfrm>
          <a:prstGeom prst="rect">
            <a:avLst/>
          </a:prstGeom>
        </p:spPr>
        <p:txBody>
          <a:bodyPr wrap="square">
            <a:spAutoFit/>
          </a:bodyPr>
          <a:lstStyle/>
          <a:p>
            <a:r>
              <a:rPr lang="zh-CN" altLang="en-US" dirty="0">
                <a:hlinkClick r:id="rId4"/>
              </a:rPr>
              <a:t>动图示例：https://bumbu.github.io/simple-redux/</a:t>
            </a:r>
            <a:endParaRPr lang="zh-CN" altLang="en-US" dirty="0"/>
          </a:p>
        </p:txBody>
      </p:sp>
      <p:sp>
        <p:nvSpPr>
          <p:cNvPr id="7" name="标注: 线形 6">
            <a:extLst>
              <a:ext uri="{FF2B5EF4-FFF2-40B4-BE49-F238E27FC236}">
                <a16:creationId xmlns:a16="http://schemas.microsoft.com/office/drawing/2014/main" id="{468B60B2-8DF6-49A0-8E60-73FC04647994}"/>
              </a:ext>
            </a:extLst>
          </p:cNvPr>
          <p:cNvSpPr/>
          <p:nvPr/>
        </p:nvSpPr>
        <p:spPr>
          <a:xfrm>
            <a:off x="5791200" y="841171"/>
            <a:ext cx="4552951" cy="744698"/>
          </a:xfrm>
          <a:prstGeom prst="borderCallout1">
            <a:avLst>
              <a:gd name="adj1" fmla="val 66370"/>
              <a:gd name="adj2" fmla="val -166"/>
              <a:gd name="adj3" fmla="val 179505"/>
              <a:gd name="adj4" fmla="val -11235"/>
            </a:avLst>
          </a:prstGeom>
          <a:solidFill>
            <a:srgbClr val="EE7D31">
              <a:alpha val="74000"/>
            </a:srgbClr>
          </a:solidFill>
          <a:ln>
            <a:solidFill>
              <a:srgbClr val="E847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每一个</a:t>
            </a:r>
            <a:r>
              <a:rPr lang="en-US" altLang="zh-CN" sz="1600" dirty="0"/>
              <a:t>dispatcher</a:t>
            </a:r>
            <a:r>
              <a:rPr lang="zh-CN" altLang="en-US" sz="1600" dirty="0"/>
              <a:t>必须保证更新的</a:t>
            </a:r>
            <a:r>
              <a:rPr lang="en-US" altLang="zh-CN" sz="1600" dirty="0"/>
              <a:t>state</a:t>
            </a:r>
            <a:r>
              <a:rPr lang="zh-CN" altLang="en-US" sz="1600" dirty="0"/>
              <a:t>在是唯一的对象（另一个内存引用）</a:t>
            </a:r>
          </a:p>
        </p:txBody>
      </p:sp>
      <p:sp>
        <p:nvSpPr>
          <p:cNvPr id="9" name="标注: 线形 8">
            <a:extLst>
              <a:ext uri="{FF2B5EF4-FFF2-40B4-BE49-F238E27FC236}">
                <a16:creationId xmlns:a16="http://schemas.microsoft.com/office/drawing/2014/main" id="{59F79F76-EB50-4432-AF08-8C3C745AA2CB}"/>
              </a:ext>
            </a:extLst>
          </p:cNvPr>
          <p:cNvSpPr/>
          <p:nvPr/>
        </p:nvSpPr>
        <p:spPr>
          <a:xfrm>
            <a:off x="4554842" y="5765469"/>
            <a:ext cx="4552951" cy="744698"/>
          </a:xfrm>
          <a:prstGeom prst="borderCallout1">
            <a:avLst>
              <a:gd name="adj1" fmla="val 254"/>
              <a:gd name="adj2" fmla="val 26098"/>
              <a:gd name="adj3" fmla="val -126470"/>
              <a:gd name="adj4" fmla="val 75153"/>
            </a:avLst>
          </a:prstGeom>
          <a:solidFill>
            <a:srgbClr val="EE7D31">
              <a:alpha val="74000"/>
            </a:srgbClr>
          </a:solidFill>
          <a:ln>
            <a:solidFill>
              <a:srgbClr val="E847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通过</a:t>
            </a:r>
            <a:r>
              <a:rPr lang="en-US" altLang="zh-CN" sz="1600" dirty="0"/>
              <a:t>connect</a:t>
            </a:r>
            <a:r>
              <a:rPr lang="zh-CN" altLang="en-US" sz="1600" dirty="0"/>
              <a:t>与视图建立连接，</a:t>
            </a:r>
            <a:r>
              <a:rPr lang="en-US" altLang="zh-CN" sz="1600" dirty="0"/>
              <a:t>store</a:t>
            </a:r>
            <a:r>
              <a:rPr lang="zh-CN" altLang="en-US" sz="1600" dirty="0"/>
              <a:t>中的</a:t>
            </a:r>
            <a:r>
              <a:rPr lang="en-US" altLang="zh-CN" sz="1600" dirty="0"/>
              <a:t>state</a:t>
            </a:r>
            <a:r>
              <a:rPr lang="zh-CN" altLang="en-US" sz="1600" dirty="0"/>
              <a:t>可以通过视图的</a:t>
            </a:r>
            <a:r>
              <a:rPr lang="en-US" altLang="zh-CN" sz="1600" dirty="0"/>
              <a:t>props</a:t>
            </a:r>
            <a:r>
              <a:rPr lang="zh-CN" altLang="en-US" sz="1600" dirty="0"/>
              <a:t>反映到</a:t>
            </a:r>
            <a:r>
              <a:rPr lang="en-US" altLang="zh-CN" sz="1600" dirty="0"/>
              <a:t>component</a:t>
            </a:r>
            <a:r>
              <a:rPr lang="zh-CN" altLang="en-US" sz="1600" dirty="0"/>
              <a:t>中</a:t>
            </a:r>
            <a:endParaRPr lang="en-US" altLang="zh-CN" sz="1600" dirty="0"/>
          </a:p>
        </p:txBody>
      </p:sp>
      <p:sp>
        <p:nvSpPr>
          <p:cNvPr id="10" name="标注: 线形 9">
            <a:extLst>
              <a:ext uri="{FF2B5EF4-FFF2-40B4-BE49-F238E27FC236}">
                <a16:creationId xmlns:a16="http://schemas.microsoft.com/office/drawing/2014/main" id="{E5210DE7-8EAF-4823-B710-38099DDC8BD2}"/>
              </a:ext>
            </a:extLst>
          </p:cNvPr>
          <p:cNvSpPr/>
          <p:nvPr/>
        </p:nvSpPr>
        <p:spPr>
          <a:xfrm>
            <a:off x="2476317" y="1412319"/>
            <a:ext cx="2567354" cy="744698"/>
          </a:xfrm>
          <a:prstGeom prst="borderCallout1">
            <a:avLst>
              <a:gd name="adj1" fmla="val 99429"/>
              <a:gd name="adj2" fmla="val 23637"/>
              <a:gd name="adj3" fmla="val 214138"/>
              <a:gd name="adj4" fmla="val 34228"/>
            </a:avLst>
          </a:prstGeom>
          <a:solidFill>
            <a:srgbClr val="EE7D31">
              <a:alpha val="74000"/>
            </a:srgbClr>
          </a:solidFill>
          <a:ln>
            <a:solidFill>
              <a:srgbClr val="E847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Type</a:t>
            </a:r>
            <a:r>
              <a:rPr lang="zh-CN" altLang="en-US" sz="1600" dirty="0"/>
              <a:t>区分每一个</a:t>
            </a:r>
            <a:r>
              <a:rPr lang="en-US" altLang="zh-CN" sz="1600" dirty="0"/>
              <a:t>action</a:t>
            </a:r>
            <a:r>
              <a:rPr lang="zh-CN" altLang="en-US" sz="1600" dirty="0"/>
              <a:t>由哪个</a:t>
            </a:r>
            <a:r>
              <a:rPr lang="en-US" altLang="zh-CN" sz="1600" dirty="0"/>
              <a:t>dispatcher</a:t>
            </a:r>
            <a:r>
              <a:rPr lang="zh-CN" altLang="en-US" sz="1600" dirty="0"/>
              <a:t>接收处理</a:t>
            </a:r>
          </a:p>
        </p:txBody>
      </p:sp>
    </p:spTree>
    <p:extLst>
      <p:ext uri="{BB962C8B-B14F-4D97-AF65-F5344CB8AC3E}">
        <p14:creationId xmlns:p14="http://schemas.microsoft.com/office/powerpoint/2010/main" val="2544050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1262458"/>
            <a:ext cx="10515600" cy="4496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endParaRPr kumimoji="1" lang="en-US" altLang="zh-CN" dirty="0">
              <a:solidFill>
                <a:srgbClr val="EE7D31"/>
              </a:solidFill>
            </a:endParaRPr>
          </a:p>
        </p:txBody>
      </p:sp>
      <p:pic>
        <p:nvPicPr>
          <p:cNvPr id="2" name="图片 1">
            <a:extLst>
              <a:ext uri="{FF2B5EF4-FFF2-40B4-BE49-F238E27FC236}">
                <a16:creationId xmlns:a16="http://schemas.microsoft.com/office/drawing/2014/main" id="{22C06F9C-2446-442C-A8F0-07B48C881518}"/>
              </a:ext>
            </a:extLst>
          </p:cNvPr>
          <p:cNvPicPr>
            <a:picLocks noChangeAspect="1"/>
          </p:cNvPicPr>
          <p:nvPr/>
        </p:nvPicPr>
        <p:blipFill>
          <a:blip r:embed="rId3"/>
          <a:stretch>
            <a:fillRect/>
          </a:stretch>
        </p:blipFill>
        <p:spPr>
          <a:xfrm>
            <a:off x="533400" y="338824"/>
            <a:ext cx="11282836" cy="6180351"/>
          </a:xfrm>
          <a:prstGeom prst="rect">
            <a:avLst/>
          </a:prstGeom>
        </p:spPr>
      </p:pic>
    </p:spTree>
    <p:extLst>
      <p:ext uri="{BB962C8B-B14F-4D97-AF65-F5344CB8AC3E}">
        <p14:creationId xmlns:p14="http://schemas.microsoft.com/office/powerpoint/2010/main" val="273779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en-US" altLang="zh-CN" sz="3200" dirty="0">
                <a:latin typeface="+mj-ea"/>
              </a:rPr>
              <a:t>UI </a:t>
            </a:r>
            <a:r>
              <a:rPr kumimoji="1" lang="zh-CN" altLang="en-US" sz="3200" dirty="0">
                <a:latin typeface="+mj-ea"/>
              </a:rPr>
              <a:t>规范</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97112"/>
            <a:ext cx="10515600" cy="58210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zh-CN" altLang="en-US" dirty="0">
                <a:solidFill>
                  <a:srgbClr val="EE7D31"/>
                </a:solidFill>
              </a:rPr>
              <a:t>遵循蚂蚁金服统一设计规范</a:t>
            </a:r>
            <a:endParaRPr kumimoji="1" lang="en-US" altLang="zh-CN" dirty="0">
              <a:solidFill>
                <a:srgbClr val="EE7D31"/>
              </a:solidFill>
            </a:endParaRPr>
          </a:p>
        </p:txBody>
      </p:sp>
      <p:pic>
        <p:nvPicPr>
          <p:cNvPr id="2" name="图片 1">
            <a:extLst>
              <a:ext uri="{FF2B5EF4-FFF2-40B4-BE49-F238E27FC236}">
                <a16:creationId xmlns:a16="http://schemas.microsoft.com/office/drawing/2014/main" id="{B490F22E-D5C8-4810-B45A-DA758EC49C4D}"/>
              </a:ext>
            </a:extLst>
          </p:cNvPr>
          <p:cNvPicPr>
            <a:picLocks noChangeAspect="1"/>
          </p:cNvPicPr>
          <p:nvPr/>
        </p:nvPicPr>
        <p:blipFill>
          <a:blip r:embed="rId3"/>
          <a:stretch>
            <a:fillRect/>
          </a:stretch>
        </p:blipFill>
        <p:spPr>
          <a:xfrm>
            <a:off x="1236785" y="1379215"/>
            <a:ext cx="8467470" cy="5127092"/>
          </a:xfrm>
          <a:prstGeom prst="rect">
            <a:avLst/>
          </a:prstGeom>
        </p:spPr>
      </p:pic>
    </p:spTree>
    <p:extLst>
      <p:ext uri="{BB962C8B-B14F-4D97-AF65-F5344CB8AC3E}">
        <p14:creationId xmlns:p14="http://schemas.microsoft.com/office/powerpoint/2010/main" val="116723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资源地址</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72902"/>
            <a:ext cx="10515600" cy="546927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en-US" altLang="zh-CN" dirty="0">
                <a:solidFill>
                  <a:srgbClr val="EE7D31"/>
                </a:solidFill>
              </a:rPr>
              <a:t>Es6</a:t>
            </a:r>
            <a:r>
              <a:rPr kumimoji="1" lang="zh-CN" altLang="en-US" dirty="0">
                <a:solidFill>
                  <a:srgbClr val="EE7D31"/>
                </a:solidFill>
              </a:rPr>
              <a:t>：</a:t>
            </a:r>
            <a:r>
              <a:rPr kumimoji="1" lang="en-US" altLang="zh-CN" dirty="0">
                <a:solidFill>
                  <a:srgbClr val="EE7D31"/>
                </a:solidFill>
                <a:hlinkClick r:id="rId3"/>
              </a:rPr>
              <a:t>http://es6.ruanyifeng.com/</a:t>
            </a:r>
            <a:r>
              <a:rPr kumimoji="1" lang="en-US" altLang="zh-CN" dirty="0">
                <a:solidFill>
                  <a:srgbClr val="EE7D31"/>
                </a:solidFill>
              </a:rPr>
              <a:t> </a:t>
            </a:r>
          </a:p>
          <a:p>
            <a:pPr algn="l">
              <a:lnSpc>
                <a:spcPct val="170000"/>
              </a:lnSpc>
            </a:pPr>
            <a:r>
              <a:rPr kumimoji="1" lang="en-US" altLang="zh-CN" dirty="0" err="1">
                <a:solidFill>
                  <a:srgbClr val="EE7D31"/>
                </a:solidFill>
              </a:rPr>
              <a:t>Vue</a:t>
            </a:r>
            <a:r>
              <a:rPr kumimoji="1" lang="zh-CN" altLang="en-US" dirty="0">
                <a:solidFill>
                  <a:srgbClr val="EE7D31"/>
                </a:solidFill>
              </a:rPr>
              <a:t>：</a:t>
            </a:r>
            <a:r>
              <a:rPr kumimoji="1" lang="en-US" altLang="zh-CN" dirty="0">
                <a:solidFill>
                  <a:srgbClr val="EE7D31"/>
                </a:solidFill>
                <a:hlinkClick r:id="rId4"/>
              </a:rPr>
              <a:t>https://cn.vuejs.org/index.html</a:t>
            </a:r>
            <a:r>
              <a:rPr kumimoji="1" lang="en-US" altLang="zh-CN" dirty="0">
                <a:solidFill>
                  <a:srgbClr val="EE7D31"/>
                </a:solidFill>
              </a:rPr>
              <a:t> </a:t>
            </a:r>
          </a:p>
          <a:p>
            <a:pPr algn="l">
              <a:lnSpc>
                <a:spcPct val="170000"/>
              </a:lnSpc>
            </a:pPr>
            <a:r>
              <a:rPr kumimoji="1" lang="en-US" altLang="zh-CN" dirty="0">
                <a:solidFill>
                  <a:srgbClr val="EE7D31"/>
                </a:solidFill>
              </a:rPr>
              <a:t>React</a:t>
            </a:r>
            <a:r>
              <a:rPr kumimoji="1" lang="zh-CN" altLang="en-US" dirty="0">
                <a:solidFill>
                  <a:srgbClr val="EE7D31"/>
                </a:solidFill>
              </a:rPr>
              <a:t>：</a:t>
            </a:r>
            <a:r>
              <a:rPr kumimoji="1" lang="en-US" altLang="zh-CN" dirty="0">
                <a:solidFill>
                  <a:srgbClr val="EE7D31"/>
                </a:solidFill>
                <a:hlinkClick r:id="rId5"/>
              </a:rPr>
              <a:t>https://reactjs.org/</a:t>
            </a:r>
            <a:endParaRPr kumimoji="1" lang="en-US" altLang="zh-CN" dirty="0">
              <a:solidFill>
                <a:srgbClr val="EE7D31"/>
              </a:solidFill>
            </a:endParaRPr>
          </a:p>
          <a:p>
            <a:pPr algn="l">
              <a:lnSpc>
                <a:spcPct val="170000"/>
              </a:lnSpc>
            </a:pPr>
            <a:r>
              <a:rPr kumimoji="1" lang="en-US" altLang="zh-CN" dirty="0">
                <a:solidFill>
                  <a:srgbClr val="EE7D31"/>
                </a:solidFill>
              </a:rPr>
              <a:t>Redux</a:t>
            </a:r>
            <a:r>
              <a:rPr kumimoji="1" lang="zh-CN" altLang="en-US" dirty="0">
                <a:solidFill>
                  <a:srgbClr val="EE7D31"/>
                </a:solidFill>
              </a:rPr>
              <a:t>：</a:t>
            </a:r>
            <a:r>
              <a:rPr kumimoji="1" lang="en-US" altLang="zh-CN" dirty="0">
                <a:solidFill>
                  <a:srgbClr val="EE7D31"/>
                </a:solidFill>
                <a:hlinkClick r:id="rId6"/>
              </a:rPr>
              <a:t>http://cn.redux.js.org/</a:t>
            </a:r>
            <a:r>
              <a:rPr kumimoji="1" lang="en-US" altLang="zh-CN" dirty="0">
                <a:solidFill>
                  <a:srgbClr val="EE7D31"/>
                </a:solidFill>
              </a:rPr>
              <a:t> </a:t>
            </a:r>
            <a:r>
              <a:rPr kumimoji="1" lang="zh-CN" altLang="en-US" dirty="0">
                <a:solidFill>
                  <a:srgbClr val="EE7D31"/>
                </a:solidFill>
              </a:rPr>
              <a:t>（中） </a:t>
            </a:r>
            <a:r>
              <a:rPr kumimoji="1" lang="en-US" altLang="zh-CN" dirty="0">
                <a:solidFill>
                  <a:srgbClr val="EE7D31"/>
                </a:solidFill>
                <a:hlinkClick r:id="rId7"/>
              </a:rPr>
              <a:t>http://redux.js.org/docs/introduction/</a:t>
            </a:r>
            <a:r>
              <a:rPr kumimoji="1" lang="en-US" altLang="zh-CN" dirty="0">
                <a:solidFill>
                  <a:srgbClr val="EE7D31"/>
                </a:solidFill>
              </a:rPr>
              <a:t> </a:t>
            </a:r>
            <a:r>
              <a:rPr kumimoji="1" lang="zh-CN" altLang="en-US" dirty="0">
                <a:solidFill>
                  <a:srgbClr val="EE7D31"/>
                </a:solidFill>
              </a:rPr>
              <a:t>（</a:t>
            </a:r>
            <a:r>
              <a:rPr kumimoji="1" lang="en-US" altLang="zh-CN" dirty="0" err="1">
                <a:solidFill>
                  <a:srgbClr val="EE7D31"/>
                </a:solidFill>
              </a:rPr>
              <a:t>en</a:t>
            </a:r>
            <a:r>
              <a:rPr kumimoji="1" lang="zh-CN" altLang="en-US" dirty="0">
                <a:solidFill>
                  <a:srgbClr val="EE7D31"/>
                </a:solidFill>
              </a:rPr>
              <a:t>）</a:t>
            </a:r>
            <a:endParaRPr kumimoji="1" lang="en-US" altLang="zh-CN" dirty="0">
              <a:solidFill>
                <a:srgbClr val="EE7D31"/>
              </a:solidFill>
            </a:endParaRPr>
          </a:p>
          <a:p>
            <a:pPr algn="l">
              <a:lnSpc>
                <a:spcPct val="170000"/>
              </a:lnSpc>
            </a:pPr>
            <a:r>
              <a:rPr kumimoji="1" lang="en-US" altLang="zh-CN" dirty="0" err="1">
                <a:solidFill>
                  <a:srgbClr val="EE7D31"/>
                </a:solidFill>
              </a:rPr>
              <a:t>Dva</a:t>
            </a:r>
            <a:r>
              <a:rPr kumimoji="1" lang="zh-CN" altLang="en-US" dirty="0">
                <a:solidFill>
                  <a:srgbClr val="EE7D31"/>
                </a:solidFill>
              </a:rPr>
              <a:t>： </a:t>
            </a:r>
            <a:r>
              <a:rPr kumimoji="1" lang="en-US" altLang="zh-CN" dirty="0">
                <a:solidFill>
                  <a:srgbClr val="EE7D31"/>
                </a:solidFill>
                <a:hlinkClick r:id="rId8"/>
              </a:rPr>
              <a:t>https://github.com/dvajs/dva</a:t>
            </a:r>
            <a:endParaRPr kumimoji="1" lang="en-US" altLang="zh-CN" dirty="0">
              <a:solidFill>
                <a:srgbClr val="EE7D31"/>
              </a:solidFill>
            </a:endParaRPr>
          </a:p>
          <a:p>
            <a:pPr algn="l">
              <a:lnSpc>
                <a:spcPct val="170000"/>
              </a:lnSpc>
            </a:pPr>
            <a:r>
              <a:rPr kumimoji="1" lang="en-US" altLang="zh-CN" dirty="0">
                <a:solidFill>
                  <a:srgbClr val="EE7D31"/>
                </a:solidFill>
              </a:rPr>
              <a:t>React-router: </a:t>
            </a:r>
            <a:r>
              <a:rPr kumimoji="1" lang="en-US" altLang="zh-CN" dirty="0">
                <a:solidFill>
                  <a:srgbClr val="EE7D31"/>
                </a:solidFill>
                <a:hlinkClick r:id="rId9"/>
              </a:rPr>
              <a:t>https://github.com/ReactTraining/react-router</a:t>
            </a:r>
            <a:r>
              <a:rPr kumimoji="1" lang="en-US" altLang="zh-CN" dirty="0">
                <a:solidFill>
                  <a:srgbClr val="EE7D31"/>
                </a:solidFill>
              </a:rPr>
              <a:t> </a:t>
            </a:r>
          </a:p>
          <a:p>
            <a:pPr algn="l">
              <a:lnSpc>
                <a:spcPct val="170000"/>
              </a:lnSpc>
            </a:pPr>
            <a:r>
              <a:rPr kumimoji="1" lang="en-US" altLang="zh-CN" dirty="0">
                <a:solidFill>
                  <a:srgbClr val="EE7D31"/>
                </a:solidFill>
              </a:rPr>
              <a:t>Ant design</a:t>
            </a:r>
            <a:r>
              <a:rPr kumimoji="1" lang="zh-CN" altLang="en-US" dirty="0">
                <a:solidFill>
                  <a:srgbClr val="EE7D31"/>
                </a:solidFill>
              </a:rPr>
              <a:t>：</a:t>
            </a:r>
            <a:r>
              <a:rPr kumimoji="1" lang="en-US" altLang="zh-CN" dirty="0">
                <a:solidFill>
                  <a:srgbClr val="EE7D31"/>
                </a:solidFill>
                <a:hlinkClick r:id="rId10"/>
              </a:rPr>
              <a:t>https://ant.design/index-cn</a:t>
            </a:r>
            <a:r>
              <a:rPr kumimoji="1" lang="en-US" altLang="zh-CN" dirty="0">
                <a:solidFill>
                  <a:srgbClr val="EE7D31"/>
                </a:solidFill>
              </a:rPr>
              <a:t> </a:t>
            </a:r>
          </a:p>
          <a:p>
            <a:pPr algn="l">
              <a:lnSpc>
                <a:spcPct val="170000"/>
              </a:lnSpc>
            </a:pPr>
            <a:r>
              <a:rPr kumimoji="1" lang="en-US" altLang="zh-CN" dirty="0">
                <a:solidFill>
                  <a:srgbClr val="EE7D31"/>
                </a:solidFill>
              </a:rPr>
              <a:t>UI</a:t>
            </a:r>
            <a:r>
              <a:rPr kumimoji="1" lang="zh-CN" altLang="en-US" dirty="0">
                <a:solidFill>
                  <a:srgbClr val="EE7D31"/>
                </a:solidFill>
              </a:rPr>
              <a:t>设计规范：</a:t>
            </a:r>
            <a:r>
              <a:rPr kumimoji="1" lang="en-US" altLang="zh-CN" dirty="0">
                <a:solidFill>
                  <a:srgbClr val="EE7D31"/>
                </a:solidFill>
                <a:hlinkClick r:id="rId11"/>
              </a:rPr>
              <a:t>https://ant.design/docs/spec/introduce-cn</a:t>
            </a:r>
            <a:r>
              <a:rPr kumimoji="1" lang="en-US" altLang="zh-CN" dirty="0">
                <a:solidFill>
                  <a:srgbClr val="EE7D31"/>
                </a:solidFill>
              </a:rPr>
              <a:t> </a:t>
            </a:r>
            <a:r>
              <a:rPr kumimoji="1" lang="zh-CN" altLang="en-US" dirty="0">
                <a:solidFill>
                  <a:srgbClr val="EE7D31"/>
                </a:solidFill>
              </a:rPr>
              <a:t>（请务必遵守）</a:t>
            </a:r>
            <a:endParaRPr kumimoji="1" lang="en-US" altLang="zh-CN" dirty="0">
              <a:solidFill>
                <a:srgbClr val="EE7D31"/>
              </a:solidFill>
            </a:endParaRPr>
          </a:p>
          <a:p>
            <a:pPr algn="l">
              <a:lnSpc>
                <a:spcPct val="170000"/>
              </a:lnSpc>
            </a:pPr>
            <a:r>
              <a:rPr kumimoji="1" lang="en-US" altLang="zh-CN" dirty="0" err="1">
                <a:solidFill>
                  <a:srgbClr val="EE7D31"/>
                </a:solidFill>
              </a:rPr>
              <a:t>Npmjs</a:t>
            </a:r>
            <a:r>
              <a:rPr kumimoji="1" lang="en-US" altLang="zh-CN" dirty="0">
                <a:solidFill>
                  <a:srgbClr val="EE7D31"/>
                </a:solidFill>
              </a:rPr>
              <a:t>: </a:t>
            </a:r>
            <a:r>
              <a:rPr kumimoji="1" lang="en-US" altLang="zh-CN" dirty="0">
                <a:solidFill>
                  <a:srgbClr val="EE7D31"/>
                </a:solidFill>
                <a:hlinkClick r:id="rId12"/>
              </a:rPr>
              <a:t>https://www.npmjs.com/</a:t>
            </a:r>
            <a:r>
              <a:rPr kumimoji="1" lang="en-US" altLang="zh-CN" dirty="0">
                <a:solidFill>
                  <a:srgbClr val="EE7D31"/>
                </a:solidFill>
              </a:rPr>
              <a:t> </a:t>
            </a:r>
          </a:p>
          <a:p>
            <a:pPr algn="l">
              <a:lnSpc>
                <a:spcPct val="170000"/>
              </a:lnSpc>
            </a:pPr>
            <a:r>
              <a:rPr kumimoji="1" lang="zh-CN" altLang="en-US" dirty="0">
                <a:solidFill>
                  <a:srgbClr val="EE7D31"/>
                </a:solidFill>
              </a:rPr>
              <a:t>浏览器开发插件：</a:t>
            </a:r>
            <a:endParaRPr kumimoji="1" lang="en-US" altLang="zh-CN" dirty="0">
              <a:solidFill>
                <a:srgbClr val="EE7D31"/>
              </a:solidFill>
            </a:endParaRPr>
          </a:p>
          <a:p>
            <a:pPr marL="457200" indent="-457200" algn="l">
              <a:lnSpc>
                <a:spcPct val="170000"/>
              </a:lnSpc>
              <a:buAutoNum type="arabicPeriod"/>
            </a:pPr>
            <a:r>
              <a:rPr kumimoji="1" lang="en-US" altLang="zh-CN" dirty="0">
                <a:solidFill>
                  <a:srgbClr val="EE7D31"/>
                </a:solidFill>
              </a:rPr>
              <a:t>React Developer Tools  </a:t>
            </a:r>
            <a:r>
              <a:rPr lang="en-US" altLang="zh-CN" dirty="0">
                <a:hlinkClick r:id="rId13"/>
              </a:rPr>
              <a:t>https://chrome.google.com/webstore/detail/fmkadmapgofadopljbjfkapdkoienihi</a:t>
            </a:r>
            <a:endParaRPr lang="en-US" altLang="zh-CN" dirty="0"/>
          </a:p>
          <a:p>
            <a:pPr marL="457200" indent="-457200" algn="l">
              <a:lnSpc>
                <a:spcPct val="170000"/>
              </a:lnSpc>
              <a:buAutoNum type="arabicPeriod"/>
            </a:pPr>
            <a:r>
              <a:rPr kumimoji="1" lang="en-US" altLang="zh-CN" dirty="0">
                <a:solidFill>
                  <a:srgbClr val="EE7D31"/>
                </a:solidFill>
              </a:rPr>
              <a:t>Redux </a:t>
            </a:r>
            <a:r>
              <a:rPr kumimoji="1" lang="en-US" altLang="zh-CN" dirty="0" err="1">
                <a:solidFill>
                  <a:srgbClr val="EE7D31"/>
                </a:solidFill>
              </a:rPr>
              <a:t>DevTools</a:t>
            </a:r>
            <a:r>
              <a:rPr kumimoji="1" lang="en-US" altLang="zh-CN" dirty="0">
                <a:solidFill>
                  <a:srgbClr val="EE7D31"/>
                </a:solidFill>
              </a:rPr>
              <a:t>  </a:t>
            </a:r>
            <a:r>
              <a:rPr lang="en-US" altLang="zh-CN" dirty="0">
                <a:hlinkClick r:id="rId14"/>
              </a:rPr>
              <a:t>https://chrome.google.com/webstore/detail/redux-devtools/lmhkpmbekcpmknklioeibfkpmmfibljd</a:t>
            </a:r>
            <a:endParaRPr kumimoji="1" lang="en-US" altLang="zh-CN" dirty="0">
              <a:solidFill>
                <a:srgbClr val="EE7D31"/>
              </a:solidFill>
            </a:endParaRPr>
          </a:p>
        </p:txBody>
      </p:sp>
    </p:spTree>
    <p:extLst>
      <p:ext uri="{BB962C8B-B14F-4D97-AF65-F5344CB8AC3E}">
        <p14:creationId xmlns:p14="http://schemas.microsoft.com/office/powerpoint/2010/main" val="380467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其他概念及注意点</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97112"/>
            <a:ext cx="10515600" cy="5211802"/>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zh-CN" altLang="en-US" b="1" dirty="0">
                <a:solidFill>
                  <a:srgbClr val="E84709"/>
                </a:solidFill>
              </a:rPr>
              <a:t>不要使用</a:t>
            </a:r>
            <a:r>
              <a:rPr kumimoji="1" lang="en-US" altLang="zh-CN" b="1" dirty="0" err="1">
                <a:solidFill>
                  <a:srgbClr val="E84709"/>
                </a:solidFill>
              </a:rPr>
              <a:t>jquery</a:t>
            </a:r>
            <a:r>
              <a:rPr kumimoji="1" lang="zh-CN" altLang="en-US" b="1" dirty="0">
                <a:solidFill>
                  <a:srgbClr val="E84709"/>
                </a:solidFill>
              </a:rPr>
              <a:t>或</a:t>
            </a:r>
            <a:r>
              <a:rPr kumimoji="1" lang="en-US" altLang="zh-CN" b="1" dirty="0" err="1">
                <a:solidFill>
                  <a:srgbClr val="E84709"/>
                </a:solidFill>
              </a:rPr>
              <a:t>jquery</a:t>
            </a:r>
            <a:r>
              <a:rPr kumimoji="1" lang="zh-CN" altLang="en-US" b="1" dirty="0">
                <a:solidFill>
                  <a:srgbClr val="E84709"/>
                </a:solidFill>
              </a:rPr>
              <a:t>类似的方式！</a:t>
            </a:r>
            <a:endParaRPr kumimoji="1" lang="en-US" altLang="zh-CN" dirty="0">
              <a:solidFill>
                <a:srgbClr val="EE7D31"/>
              </a:solidFill>
            </a:endParaRPr>
          </a:p>
          <a:p>
            <a:pPr algn="l">
              <a:lnSpc>
                <a:spcPct val="170000"/>
              </a:lnSpc>
            </a:pPr>
            <a:r>
              <a:rPr kumimoji="1" lang="en-US" altLang="zh-CN" dirty="0" err="1">
                <a:solidFill>
                  <a:srgbClr val="EE7D31"/>
                </a:solidFill>
              </a:rPr>
              <a:t>nodeJs</a:t>
            </a:r>
            <a:endParaRPr kumimoji="1" lang="en-US" altLang="zh-CN" dirty="0">
              <a:solidFill>
                <a:srgbClr val="EE7D31"/>
              </a:solidFill>
            </a:endParaRPr>
          </a:p>
          <a:p>
            <a:pPr algn="l">
              <a:lnSpc>
                <a:spcPct val="170000"/>
              </a:lnSpc>
            </a:pPr>
            <a:r>
              <a:rPr kumimoji="1" lang="en-US" altLang="zh-CN" dirty="0">
                <a:solidFill>
                  <a:srgbClr val="EE7D31"/>
                </a:solidFill>
              </a:rPr>
              <a:t>Bower </a:t>
            </a:r>
            <a:r>
              <a:rPr kumimoji="1" lang="zh-CN" altLang="en-US" dirty="0">
                <a:solidFill>
                  <a:srgbClr val="EE7D31"/>
                </a:solidFill>
              </a:rPr>
              <a:t>，</a:t>
            </a:r>
            <a:r>
              <a:rPr kumimoji="1" lang="en-US" altLang="zh-CN" dirty="0" err="1">
                <a:solidFill>
                  <a:srgbClr val="EE7D31"/>
                </a:solidFill>
              </a:rPr>
              <a:t>Npm</a:t>
            </a:r>
            <a:r>
              <a:rPr kumimoji="1" lang="zh-CN" altLang="en-US" dirty="0">
                <a:solidFill>
                  <a:srgbClr val="EE7D31"/>
                </a:solidFill>
              </a:rPr>
              <a:t>，</a:t>
            </a:r>
            <a:r>
              <a:rPr kumimoji="1" lang="en-US" altLang="zh-CN" dirty="0">
                <a:solidFill>
                  <a:srgbClr val="EE7D31"/>
                </a:solidFill>
              </a:rPr>
              <a:t>Yarn</a:t>
            </a:r>
          </a:p>
          <a:p>
            <a:pPr algn="l">
              <a:lnSpc>
                <a:spcPct val="170000"/>
              </a:lnSpc>
            </a:pPr>
            <a:r>
              <a:rPr kumimoji="1" lang="en-US" altLang="zh-CN" dirty="0">
                <a:solidFill>
                  <a:srgbClr val="EE7D31"/>
                </a:solidFill>
              </a:rPr>
              <a:t>React-router</a:t>
            </a:r>
          </a:p>
          <a:p>
            <a:pPr algn="l">
              <a:lnSpc>
                <a:spcPct val="170000"/>
              </a:lnSpc>
            </a:pPr>
            <a:r>
              <a:rPr kumimoji="1" lang="en-US" altLang="zh-CN" dirty="0">
                <a:solidFill>
                  <a:srgbClr val="EE7D31"/>
                </a:solidFill>
              </a:rPr>
              <a:t>Babel</a:t>
            </a:r>
          </a:p>
          <a:p>
            <a:pPr algn="l">
              <a:lnSpc>
                <a:spcPct val="170000"/>
              </a:lnSpc>
            </a:pPr>
            <a:r>
              <a:rPr kumimoji="1" lang="en-US" altLang="zh-CN" dirty="0" err="1">
                <a:solidFill>
                  <a:srgbClr val="EE7D31"/>
                </a:solidFill>
              </a:rPr>
              <a:t>Webpack</a:t>
            </a:r>
            <a:r>
              <a:rPr kumimoji="1" lang="zh-CN" altLang="en-US" dirty="0">
                <a:solidFill>
                  <a:srgbClr val="EE7D31"/>
                </a:solidFill>
              </a:rPr>
              <a:t>，</a:t>
            </a:r>
            <a:r>
              <a:rPr kumimoji="1" lang="en-US" altLang="zh-CN" dirty="0">
                <a:solidFill>
                  <a:srgbClr val="EE7D31"/>
                </a:solidFill>
              </a:rPr>
              <a:t>grunt</a:t>
            </a:r>
          </a:p>
          <a:p>
            <a:pPr algn="l">
              <a:lnSpc>
                <a:spcPct val="170000"/>
              </a:lnSpc>
            </a:pPr>
            <a:r>
              <a:rPr kumimoji="1" lang="zh-CN" altLang="en-US" dirty="0">
                <a:solidFill>
                  <a:srgbClr val="EE7D31"/>
                </a:solidFill>
              </a:rPr>
              <a:t>编码规范，</a:t>
            </a:r>
            <a:r>
              <a:rPr kumimoji="1" lang="en-US" altLang="zh-CN" dirty="0" err="1">
                <a:solidFill>
                  <a:srgbClr val="EE7D31"/>
                </a:solidFill>
              </a:rPr>
              <a:t>airbnb</a:t>
            </a:r>
            <a:r>
              <a:rPr kumimoji="1" lang="zh-CN" altLang="en-US" dirty="0">
                <a:solidFill>
                  <a:srgbClr val="EE7D31"/>
                </a:solidFill>
              </a:rPr>
              <a:t>，</a:t>
            </a:r>
            <a:r>
              <a:rPr kumimoji="1" lang="en-US" altLang="zh-CN" dirty="0">
                <a:solidFill>
                  <a:srgbClr val="EE7D31"/>
                </a:solidFill>
              </a:rPr>
              <a:t>lint</a:t>
            </a:r>
          </a:p>
          <a:p>
            <a:pPr algn="l">
              <a:lnSpc>
                <a:spcPct val="170000"/>
              </a:lnSpc>
            </a:pPr>
            <a:r>
              <a:rPr kumimoji="1" lang="en-US" altLang="zh-CN" dirty="0">
                <a:solidFill>
                  <a:srgbClr val="EE7D31"/>
                </a:solidFill>
              </a:rPr>
              <a:t>Ide</a:t>
            </a:r>
          </a:p>
          <a:p>
            <a:pPr algn="l">
              <a:lnSpc>
                <a:spcPct val="170000"/>
              </a:lnSpc>
            </a:pPr>
            <a:r>
              <a:rPr kumimoji="1" lang="en-US" altLang="zh-CN" dirty="0">
                <a:solidFill>
                  <a:srgbClr val="EE7D31"/>
                </a:solidFill>
              </a:rPr>
              <a:t>Shell</a:t>
            </a:r>
            <a:r>
              <a:rPr kumimoji="1" lang="zh-CN" altLang="en-US" dirty="0">
                <a:solidFill>
                  <a:srgbClr val="EE7D31"/>
                </a:solidFill>
              </a:rPr>
              <a:t>工具</a:t>
            </a:r>
            <a:endParaRPr kumimoji="1" lang="en-US" altLang="zh-CN" dirty="0">
              <a:solidFill>
                <a:srgbClr val="EE7D31"/>
              </a:solidFill>
            </a:endParaRPr>
          </a:p>
          <a:p>
            <a:pPr algn="l">
              <a:lnSpc>
                <a:spcPct val="170000"/>
              </a:lnSpc>
            </a:pPr>
            <a:r>
              <a:rPr kumimoji="1" lang="zh-CN" altLang="en-US" dirty="0">
                <a:solidFill>
                  <a:srgbClr val="EE7D31"/>
                </a:solidFill>
              </a:rPr>
              <a:t>排问题过程：</a:t>
            </a:r>
            <a:r>
              <a:rPr kumimoji="1" lang="en-US" altLang="zh-CN" dirty="0">
                <a:solidFill>
                  <a:srgbClr val="EE7D31"/>
                </a:solidFill>
              </a:rPr>
              <a:t>Google</a:t>
            </a:r>
            <a:r>
              <a:rPr kumimoji="1" lang="zh-CN" altLang="en-US" dirty="0">
                <a:solidFill>
                  <a:srgbClr val="EE7D31"/>
                </a:solidFill>
              </a:rPr>
              <a:t>、</a:t>
            </a:r>
            <a:r>
              <a:rPr kumimoji="1" lang="en-US" altLang="zh-CN" dirty="0" err="1">
                <a:solidFill>
                  <a:srgbClr val="EE7D31"/>
                </a:solidFill>
              </a:rPr>
              <a:t>stackoverflow</a:t>
            </a:r>
            <a:r>
              <a:rPr kumimoji="1" lang="zh-CN" altLang="en-US" dirty="0">
                <a:solidFill>
                  <a:srgbClr val="EE7D31"/>
                </a:solidFill>
              </a:rPr>
              <a:t>、</a:t>
            </a:r>
            <a:r>
              <a:rPr kumimoji="1" lang="en-US" altLang="zh-CN" dirty="0" err="1">
                <a:solidFill>
                  <a:srgbClr val="EE7D31"/>
                </a:solidFill>
              </a:rPr>
              <a:t>github</a:t>
            </a:r>
            <a:r>
              <a:rPr kumimoji="1" lang="en-US" altLang="zh-CN" dirty="0">
                <a:solidFill>
                  <a:srgbClr val="EE7D31"/>
                </a:solidFill>
              </a:rPr>
              <a:t> Issue</a:t>
            </a:r>
            <a:r>
              <a:rPr kumimoji="1" lang="zh-CN" altLang="en-US" dirty="0">
                <a:solidFill>
                  <a:srgbClr val="EE7D31"/>
                </a:solidFill>
              </a:rPr>
              <a:t>、</a:t>
            </a:r>
            <a:r>
              <a:rPr kumimoji="1" lang="en-US" altLang="zh-CN" dirty="0">
                <a:solidFill>
                  <a:srgbClr val="EE7D31"/>
                </a:solidFill>
              </a:rPr>
              <a:t>official site</a:t>
            </a:r>
          </a:p>
          <a:p>
            <a:pPr algn="l">
              <a:lnSpc>
                <a:spcPct val="170000"/>
              </a:lnSpc>
            </a:pPr>
            <a:endParaRPr kumimoji="1" lang="en-US" altLang="zh-CN" dirty="0">
              <a:solidFill>
                <a:srgbClr val="EE7D31"/>
              </a:solidFill>
            </a:endParaRPr>
          </a:p>
        </p:txBody>
      </p:sp>
    </p:spTree>
    <p:extLst>
      <p:ext uri="{BB962C8B-B14F-4D97-AF65-F5344CB8AC3E}">
        <p14:creationId xmlns:p14="http://schemas.microsoft.com/office/powerpoint/2010/main" val="106506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7761514" cy="565555"/>
          </a:xfrm>
        </p:spPr>
        <p:txBody>
          <a:bodyPr>
            <a:normAutofit/>
          </a:bodyPr>
          <a:lstStyle/>
          <a:p>
            <a:pPr algn="l"/>
            <a:r>
              <a:rPr kumimoji="1" lang="zh-CN" altLang="en-US" sz="3200" dirty="0">
                <a:latin typeface="+mj-ea"/>
              </a:rPr>
              <a:t>实例练习</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72902"/>
            <a:ext cx="10515600" cy="54692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70000"/>
              </a:lnSpc>
            </a:pPr>
            <a:r>
              <a:rPr kumimoji="1" lang="en-US" altLang="zh-CN" dirty="0">
                <a:solidFill>
                  <a:srgbClr val="EE7D31"/>
                </a:solidFill>
                <a:latin typeface="+mj-ea"/>
              </a:rPr>
              <a:t>Talk is cheap, Show me the code</a:t>
            </a:r>
          </a:p>
          <a:p>
            <a:pPr algn="l">
              <a:lnSpc>
                <a:spcPct val="170000"/>
              </a:lnSpc>
            </a:pPr>
            <a:r>
              <a:rPr kumimoji="1" lang="zh-CN" altLang="en-US" dirty="0">
                <a:solidFill>
                  <a:srgbClr val="EE7D31"/>
                </a:solidFill>
                <a:latin typeface="+mj-ea"/>
              </a:rPr>
              <a:t>准备工作：需要安装好你的</a:t>
            </a:r>
            <a:r>
              <a:rPr kumimoji="1" lang="en-US" altLang="zh-CN" dirty="0">
                <a:solidFill>
                  <a:srgbClr val="EE7D31"/>
                </a:solidFill>
                <a:latin typeface="+mj-ea"/>
              </a:rPr>
              <a:t>node</a:t>
            </a:r>
            <a:r>
              <a:rPr kumimoji="1" lang="zh-CN" altLang="en-US" dirty="0">
                <a:solidFill>
                  <a:srgbClr val="EE7D31"/>
                </a:solidFill>
                <a:latin typeface="+mj-ea"/>
              </a:rPr>
              <a:t>、</a:t>
            </a:r>
            <a:r>
              <a:rPr kumimoji="1" lang="en-US" altLang="zh-CN" dirty="0" err="1">
                <a:solidFill>
                  <a:srgbClr val="EE7D31"/>
                </a:solidFill>
                <a:latin typeface="+mj-ea"/>
              </a:rPr>
              <a:t>npm</a:t>
            </a:r>
            <a:r>
              <a:rPr kumimoji="1" lang="en-US" altLang="zh-CN" dirty="0">
                <a:solidFill>
                  <a:srgbClr val="EE7D31"/>
                </a:solidFill>
                <a:latin typeface="+mj-ea"/>
              </a:rPr>
              <a:t> </a:t>
            </a:r>
            <a:r>
              <a:rPr kumimoji="1" lang="zh-CN" altLang="en-US" dirty="0">
                <a:solidFill>
                  <a:srgbClr val="EE7D31"/>
                </a:solidFill>
                <a:latin typeface="+mj-ea"/>
              </a:rPr>
              <a:t>和 </a:t>
            </a:r>
            <a:r>
              <a:rPr kumimoji="1" lang="en-US" altLang="zh-CN" dirty="0">
                <a:solidFill>
                  <a:srgbClr val="EE7D31"/>
                </a:solidFill>
                <a:latin typeface="+mj-ea"/>
              </a:rPr>
              <a:t>yarn</a:t>
            </a:r>
            <a:r>
              <a:rPr kumimoji="1" lang="zh-CN" altLang="en-US" dirty="0">
                <a:solidFill>
                  <a:srgbClr val="EE7D31"/>
                </a:solidFill>
                <a:latin typeface="+mj-ea"/>
              </a:rPr>
              <a:t>，以及你使用的现代编辑器，并且确保</a:t>
            </a:r>
            <a:r>
              <a:rPr kumimoji="1" lang="en-US" altLang="zh-CN" dirty="0" err="1">
                <a:solidFill>
                  <a:srgbClr val="EE7D31"/>
                </a:solidFill>
                <a:latin typeface="+mj-ea"/>
              </a:rPr>
              <a:t>npm</a:t>
            </a:r>
            <a:r>
              <a:rPr kumimoji="1" lang="en-US" altLang="zh-CN" dirty="0">
                <a:solidFill>
                  <a:srgbClr val="EE7D31"/>
                </a:solidFill>
                <a:latin typeface="+mj-ea"/>
              </a:rPr>
              <a:t> </a:t>
            </a:r>
            <a:r>
              <a:rPr kumimoji="1" lang="zh-CN" altLang="en-US" dirty="0">
                <a:solidFill>
                  <a:srgbClr val="EE7D31"/>
                </a:solidFill>
                <a:latin typeface="+mj-ea"/>
              </a:rPr>
              <a:t>和 </a:t>
            </a:r>
            <a:r>
              <a:rPr kumimoji="1" lang="en-US" altLang="zh-CN" dirty="0">
                <a:solidFill>
                  <a:srgbClr val="EE7D31"/>
                </a:solidFill>
                <a:latin typeface="+mj-ea"/>
              </a:rPr>
              <a:t>yarn</a:t>
            </a:r>
            <a:r>
              <a:rPr kumimoji="1" lang="zh-CN" altLang="en-US" dirty="0">
                <a:solidFill>
                  <a:srgbClr val="EE7D31"/>
                </a:solidFill>
                <a:latin typeface="+mj-ea"/>
              </a:rPr>
              <a:t>能正常运行。</a:t>
            </a:r>
            <a:endParaRPr kumimoji="1" lang="en-US" altLang="zh-CN" dirty="0">
              <a:solidFill>
                <a:srgbClr val="EE7D31"/>
              </a:solidFill>
            </a:endParaRPr>
          </a:p>
        </p:txBody>
      </p:sp>
    </p:spTree>
    <p:extLst>
      <p:ext uri="{BB962C8B-B14F-4D97-AF65-F5344CB8AC3E}">
        <p14:creationId xmlns:p14="http://schemas.microsoft.com/office/powerpoint/2010/main" val="116471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02000" y="2165043"/>
            <a:ext cx="5981700" cy="2927658"/>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3721100" y="2733784"/>
            <a:ext cx="4648200" cy="646331"/>
          </a:xfrm>
          <a:prstGeom prst="rect">
            <a:avLst/>
          </a:prstGeom>
          <a:noFill/>
        </p:spPr>
        <p:txBody>
          <a:bodyPr wrap="square" rtlCol="0">
            <a:spAutoFit/>
          </a:bodyPr>
          <a:lstStyle/>
          <a:p>
            <a:r>
              <a:rPr kumimoji="1" lang="zh-CN" altLang="en-US" sz="3600" dirty="0">
                <a:solidFill>
                  <a:schemeClr val="bg1"/>
                </a:solidFill>
              </a:rPr>
              <a:t>简述</a:t>
            </a:r>
          </a:p>
        </p:txBody>
      </p:sp>
      <p:sp>
        <p:nvSpPr>
          <p:cNvPr id="6" name="文本框 5"/>
          <p:cNvSpPr txBox="1"/>
          <p:nvPr/>
        </p:nvSpPr>
        <p:spPr>
          <a:xfrm>
            <a:off x="3721100" y="3380115"/>
            <a:ext cx="3086100" cy="1169551"/>
          </a:xfrm>
          <a:prstGeom prst="rect">
            <a:avLst/>
          </a:prstGeom>
          <a:noFill/>
        </p:spPr>
        <p:txBody>
          <a:bodyPr wrap="square" rtlCol="0">
            <a:spAutoFit/>
          </a:bodyPr>
          <a:lstStyle/>
          <a:p>
            <a:r>
              <a:rPr kumimoji="1" lang="en-US" altLang="zh-CN" sz="1400" dirty="0">
                <a:solidFill>
                  <a:schemeClr val="bg1">
                    <a:lumMod val="95000"/>
                  </a:schemeClr>
                </a:solidFill>
              </a:rPr>
              <a:t>React </a:t>
            </a:r>
            <a:r>
              <a:rPr kumimoji="1" lang="zh-CN" altLang="en-US" sz="1400" dirty="0">
                <a:solidFill>
                  <a:schemeClr val="bg1">
                    <a:lumMod val="95000"/>
                  </a:schemeClr>
                </a:solidFill>
              </a:rPr>
              <a:t>为什么这么火？</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我们为什么要用</a:t>
            </a:r>
            <a:r>
              <a:rPr kumimoji="1" lang="en-US" altLang="zh-CN" sz="1400" dirty="0">
                <a:solidFill>
                  <a:schemeClr val="bg1">
                    <a:lumMod val="95000"/>
                  </a:schemeClr>
                </a:solidFill>
              </a:rPr>
              <a:t>React</a:t>
            </a:r>
            <a:r>
              <a:rPr kumimoji="1" lang="zh-CN" altLang="en-US" sz="1400" dirty="0">
                <a:solidFill>
                  <a:schemeClr val="bg1">
                    <a:lumMod val="95000"/>
                  </a:schemeClr>
                </a:solidFill>
              </a:rPr>
              <a:t>？</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en-US" altLang="zh-CN" sz="1400" dirty="0">
                <a:solidFill>
                  <a:schemeClr val="bg1">
                    <a:lumMod val="95000"/>
                  </a:schemeClr>
                </a:solidFill>
              </a:rPr>
              <a:t>React</a:t>
            </a:r>
            <a:r>
              <a:rPr kumimoji="1" lang="zh-CN" altLang="en-US" sz="1400" dirty="0">
                <a:solidFill>
                  <a:schemeClr val="bg1">
                    <a:lumMod val="95000"/>
                  </a:schemeClr>
                </a:solidFill>
              </a:rPr>
              <a:t>的特点有哪些？</a:t>
            </a:r>
          </a:p>
        </p:txBody>
      </p:sp>
      <p:cxnSp>
        <p:nvCxnSpPr>
          <p:cNvPr id="10" name="直线连接符 9"/>
          <p:cNvCxnSpPr/>
          <p:nvPr/>
        </p:nvCxnSpPr>
        <p:spPr>
          <a:xfrm>
            <a:off x="3721100" y="2733784"/>
            <a:ext cx="0" cy="2123659"/>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flipV="1">
            <a:off x="3302000" y="3380115"/>
            <a:ext cx="4749800" cy="9942"/>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sp>
        <p:nvSpPr>
          <p:cNvPr id="3" name="半闭框 2"/>
          <p:cNvSpPr/>
          <p:nvPr/>
        </p:nvSpPr>
        <p:spPr>
          <a:xfrm rot="10800000">
            <a:off x="7873999" y="4318000"/>
            <a:ext cx="495299" cy="43180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半闭框 11"/>
          <p:cNvSpPr/>
          <p:nvPr/>
        </p:nvSpPr>
        <p:spPr>
          <a:xfrm>
            <a:off x="3454400" y="2381250"/>
            <a:ext cx="508000" cy="51435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07698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示例</a:t>
            </a:r>
            <a:r>
              <a:rPr kumimoji="1" lang="en-US" altLang="zh-CN" sz="3200" dirty="0">
                <a:latin typeface="+mj-ea"/>
              </a:rPr>
              <a:t>——</a:t>
            </a:r>
            <a:r>
              <a:rPr kumimoji="1" lang="zh-CN" altLang="en-US" sz="3200" dirty="0">
                <a:latin typeface="+mj-ea"/>
              </a:rPr>
              <a:t>基本配置</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97112"/>
            <a:ext cx="10744200" cy="5547704"/>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lnSpc>
                <a:spcPct val="170000"/>
              </a:lnSpc>
              <a:buAutoNum type="arabicPeriod"/>
            </a:pPr>
            <a:r>
              <a:rPr kumimoji="1" lang="zh-CN" altLang="en-US" dirty="0">
                <a:solidFill>
                  <a:srgbClr val="EE7D31"/>
                </a:solidFill>
              </a:rPr>
              <a:t>安装</a:t>
            </a:r>
            <a:r>
              <a:rPr kumimoji="1" lang="en-US" altLang="zh-CN" dirty="0">
                <a:solidFill>
                  <a:srgbClr val="EE7D31"/>
                </a:solidFill>
              </a:rPr>
              <a:t>node</a:t>
            </a:r>
            <a:r>
              <a:rPr kumimoji="1" lang="zh-CN" altLang="en-US" dirty="0">
                <a:solidFill>
                  <a:srgbClr val="EE7D31"/>
                </a:solidFill>
              </a:rPr>
              <a:t>、</a:t>
            </a:r>
            <a:r>
              <a:rPr kumimoji="1" lang="en-US" altLang="zh-CN" dirty="0" err="1">
                <a:solidFill>
                  <a:srgbClr val="EE7D31"/>
                </a:solidFill>
              </a:rPr>
              <a:t>npm</a:t>
            </a:r>
            <a:r>
              <a:rPr kumimoji="1" lang="zh-CN" altLang="en-US" dirty="0">
                <a:solidFill>
                  <a:srgbClr val="EE7D31"/>
                </a:solidFill>
              </a:rPr>
              <a:t>、</a:t>
            </a:r>
            <a:r>
              <a:rPr kumimoji="1" lang="en-US" altLang="zh-CN" dirty="0">
                <a:solidFill>
                  <a:srgbClr val="EE7D31"/>
                </a:solidFill>
              </a:rPr>
              <a:t>yarn</a:t>
            </a:r>
          </a:p>
          <a:p>
            <a:pPr marL="457200" indent="-457200" algn="l">
              <a:lnSpc>
                <a:spcPct val="170000"/>
              </a:lnSpc>
              <a:buAutoNum type="arabicPeriod"/>
            </a:pPr>
            <a:r>
              <a:rPr kumimoji="1" lang="en-US" altLang="zh-CN" dirty="0" err="1">
                <a:solidFill>
                  <a:srgbClr val="EE7D31"/>
                </a:solidFill>
              </a:rPr>
              <a:t>npm</a:t>
            </a:r>
            <a:r>
              <a:rPr kumimoji="1" lang="en-US" altLang="zh-CN" dirty="0">
                <a:solidFill>
                  <a:srgbClr val="EE7D31"/>
                </a:solidFill>
              </a:rPr>
              <a:t> </a:t>
            </a:r>
            <a:r>
              <a:rPr kumimoji="1" lang="en-US" altLang="zh-CN" dirty="0" err="1">
                <a:solidFill>
                  <a:srgbClr val="EE7D31"/>
                </a:solidFill>
              </a:rPr>
              <a:t>init</a:t>
            </a:r>
            <a:r>
              <a:rPr kumimoji="1" lang="en-US" altLang="zh-CN" dirty="0">
                <a:solidFill>
                  <a:srgbClr val="EE7D31"/>
                </a:solidFill>
              </a:rPr>
              <a:t> </a:t>
            </a:r>
            <a:r>
              <a:rPr kumimoji="1" lang="zh-CN" altLang="en-US" dirty="0">
                <a:solidFill>
                  <a:srgbClr val="EE7D31"/>
                </a:solidFill>
              </a:rPr>
              <a:t>生成 </a:t>
            </a:r>
            <a:r>
              <a:rPr kumimoji="1" lang="en-US" altLang="zh-CN" dirty="0" err="1">
                <a:solidFill>
                  <a:srgbClr val="EE7D31"/>
                </a:solidFill>
              </a:rPr>
              <a:t>package.json</a:t>
            </a:r>
            <a:endParaRPr kumimoji="1" lang="en-US" altLang="zh-CN" dirty="0">
              <a:solidFill>
                <a:srgbClr val="EE7D31"/>
              </a:solidFill>
            </a:endParaRPr>
          </a:p>
          <a:p>
            <a:pPr marL="457200" indent="-457200" algn="l">
              <a:lnSpc>
                <a:spcPct val="170000"/>
              </a:lnSpc>
              <a:buAutoNum type="arabicPeriod"/>
            </a:pPr>
            <a:r>
              <a:rPr kumimoji="1" lang="zh-CN" altLang="en-US" dirty="0">
                <a:solidFill>
                  <a:srgbClr val="EE7D31"/>
                </a:solidFill>
              </a:rPr>
              <a:t>安装项目所需要的依赖包</a:t>
            </a:r>
            <a:endParaRPr kumimoji="1" lang="en-US" altLang="zh-CN" dirty="0">
              <a:solidFill>
                <a:srgbClr val="EE7D31"/>
              </a:solidFill>
            </a:endParaRPr>
          </a:p>
          <a:p>
            <a:pPr marL="914400" lvl="1" indent="-457200" algn="l">
              <a:lnSpc>
                <a:spcPct val="170000"/>
              </a:lnSpc>
              <a:buAutoNum type="arabicPeriod"/>
            </a:pPr>
            <a:r>
              <a:rPr kumimoji="1" lang="en-US" altLang="zh-CN" dirty="0">
                <a:solidFill>
                  <a:srgbClr val="EE7D31"/>
                </a:solidFill>
              </a:rPr>
              <a:t>react, react-</a:t>
            </a:r>
            <a:r>
              <a:rPr kumimoji="1" lang="en-US" altLang="zh-CN" dirty="0" err="1">
                <a:solidFill>
                  <a:srgbClr val="EE7D31"/>
                </a:solidFill>
              </a:rPr>
              <a:t>dom</a:t>
            </a:r>
            <a:r>
              <a:rPr kumimoji="1" lang="en-US" altLang="zh-CN" dirty="0">
                <a:solidFill>
                  <a:srgbClr val="EE7D31"/>
                </a:solidFill>
              </a:rPr>
              <a:t> (save)</a:t>
            </a:r>
          </a:p>
          <a:p>
            <a:pPr lvl="2" algn="l">
              <a:lnSpc>
                <a:spcPct val="170000"/>
              </a:lnSpc>
            </a:pPr>
            <a:r>
              <a:rPr kumimoji="1" lang="en-US" altLang="zh-CN" dirty="0">
                <a:solidFill>
                  <a:srgbClr val="00B0F0"/>
                </a:solidFill>
              </a:rPr>
              <a:t>$&gt; </a:t>
            </a:r>
            <a:r>
              <a:rPr kumimoji="1" lang="en-US" altLang="zh-CN" dirty="0" err="1">
                <a:solidFill>
                  <a:srgbClr val="00B0F0"/>
                </a:solidFill>
              </a:rPr>
              <a:t>npm</a:t>
            </a:r>
            <a:r>
              <a:rPr kumimoji="1" lang="en-US" altLang="zh-CN" dirty="0">
                <a:solidFill>
                  <a:srgbClr val="00B0F0"/>
                </a:solidFill>
              </a:rPr>
              <a:t> install react react-</a:t>
            </a:r>
            <a:r>
              <a:rPr kumimoji="1" lang="en-US" altLang="zh-CN" dirty="0" err="1">
                <a:solidFill>
                  <a:srgbClr val="00B0F0"/>
                </a:solidFill>
              </a:rPr>
              <a:t>dom</a:t>
            </a:r>
            <a:r>
              <a:rPr kumimoji="1" lang="en-US" altLang="zh-CN" dirty="0">
                <a:solidFill>
                  <a:srgbClr val="00B0F0"/>
                </a:solidFill>
              </a:rPr>
              <a:t> –save      or      yarn add react react-</a:t>
            </a:r>
            <a:r>
              <a:rPr kumimoji="1" lang="en-US" altLang="zh-CN" dirty="0" err="1">
                <a:solidFill>
                  <a:srgbClr val="00B0F0"/>
                </a:solidFill>
              </a:rPr>
              <a:t>dom</a:t>
            </a:r>
            <a:endParaRPr kumimoji="1" lang="en-US" altLang="zh-CN" dirty="0">
              <a:solidFill>
                <a:srgbClr val="00B0F0"/>
              </a:solidFill>
            </a:endParaRPr>
          </a:p>
          <a:p>
            <a:pPr marL="914400" lvl="1" indent="-457200" algn="l">
              <a:lnSpc>
                <a:spcPct val="170000"/>
              </a:lnSpc>
              <a:buAutoNum type="arabicPeriod"/>
            </a:pPr>
            <a:r>
              <a:rPr kumimoji="1" lang="en-US" altLang="zh-CN" dirty="0" err="1">
                <a:solidFill>
                  <a:srgbClr val="EE7D31"/>
                </a:solidFill>
              </a:rPr>
              <a:t>webpack</a:t>
            </a:r>
            <a:r>
              <a:rPr kumimoji="1" lang="en-US" altLang="zh-CN" dirty="0">
                <a:solidFill>
                  <a:srgbClr val="EE7D31"/>
                </a:solidFill>
              </a:rPr>
              <a:t>, </a:t>
            </a:r>
            <a:r>
              <a:rPr kumimoji="1" lang="en-US" altLang="zh-CN" dirty="0" err="1">
                <a:solidFill>
                  <a:srgbClr val="EE7D31"/>
                </a:solidFill>
              </a:rPr>
              <a:t>webpack</a:t>
            </a:r>
            <a:r>
              <a:rPr kumimoji="1" lang="en-US" altLang="zh-CN" dirty="0">
                <a:solidFill>
                  <a:srgbClr val="EE7D31"/>
                </a:solidFill>
              </a:rPr>
              <a:t>-dev-server (dev-dependency)</a:t>
            </a:r>
          </a:p>
          <a:p>
            <a:pPr lvl="2" algn="l">
              <a:lnSpc>
                <a:spcPct val="170000"/>
              </a:lnSpc>
            </a:pPr>
            <a:r>
              <a:rPr kumimoji="1" lang="en-US" altLang="zh-CN" dirty="0">
                <a:solidFill>
                  <a:srgbClr val="00B0F0"/>
                </a:solidFill>
              </a:rPr>
              <a:t>$&gt; </a:t>
            </a:r>
            <a:r>
              <a:rPr kumimoji="1" lang="en-US" altLang="zh-CN" dirty="0" err="1">
                <a:solidFill>
                  <a:srgbClr val="00B0F0"/>
                </a:solidFill>
              </a:rPr>
              <a:t>npm</a:t>
            </a:r>
            <a:r>
              <a:rPr kumimoji="1" lang="en-US" altLang="zh-CN" dirty="0">
                <a:solidFill>
                  <a:srgbClr val="00B0F0"/>
                </a:solidFill>
              </a:rPr>
              <a:t> install </a:t>
            </a:r>
            <a:r>
              <a:rPr kumimoji="1" lang="en-US" altLang="zh-CN" dirty="0" err="1">
                <a:solidFill>
                  <a:srgbClr val="00B0F0"/>
                </a:solidFill>
              </a:rPr>
              <a:t>webpack</a:t>
            </a:r>
            <a:r>
              <a:rPr kumimoji="1" lang="en-US" altLang="zh-CN" dirty="0">
                <a:solidFill>
                  <a:srgbClr val="00B0F0"/>
                </a:solidFill>
              </a:rPr>
              <a:t> </a:t>
            </a:r>
            <a:r>
              <a:rPr kumimoji="1" lang="en-US" altLang="zh-CN" dirty="0" err="1">
                <a:solidFill>
                  <a:srgbClr val="00B0F0"/>
                </a:solidFill>
              </a:rPr>
              <a:t>webpack</a:t>
            </a:r>
            <a:r>
              <a:rPr kumimoji="1" lang="en-US" altLang="zh-CN" dirty="0">
                <a:solidFill>
                  <a:srgbClr val="00B0F0"/>
                </a:solidFill>
              </a:rPr>
              <a:t>-dev-server --save-dev      or       yarn add </a:t>
            </a:r>
            <a:r>
              <a:rPr kumimoji="1" lang="en-US" altLang="zh-CN" dirty="0" err="1">
                <a:solidFill>
                  <a:srgbClr val="00B0F0"/>
                </a:solidFill>
              </a:rPr>
              <a:t>webpack</a:t>
            </a:r>
            <a:r>
              <a:rPr kumimoji="1" lang="en-US" altLang="zh-CN" dirty="0">
                <a:solidFill>
                  <a:srgbClr val="00B0F0"/>
                </a:solidFill>
              </a:rPr>
              <a:t> </a:t>
            </a:r>
            <a:r>
              <a:rPr kumimoji="1" lang="en-US" altLang="zh-CN" dirty="0" err="1">
                <a:solidFill>
                  <a:srgbClr val="00B0F0"/>
                </a:solidFill>
              </a:rPr>
              <a:t>webpack</a:t>
            </a:r>
            <a:r>
              <a:rPr kumimoji="1" lang="en-US" altLang="zh-CN" dirty="0">
                <a:solidFill>
                  <a:srgbClr val="00B0F0"/>
                </a:solidFill>
              </a:rPr>
              <a:t>-dev-server --dev</a:t>
            </a:r>
          </a:p>
          <a:p>
            <a:pPr marL="914400" lvl="1" indent="-457200" algn="l">
              <a:lnSpc>
                <a:spcPct val="170000"/>
              </a:lnSpc>
              <a:buAutoNum type="arabicPeriod"/>
            </a:pPr>
            <a:r>
              <a:rPr kumimoji="1" lang="en-US" altLang="zh-CN" sz="2100" dirty="0">
                <a:solidFill>
                  <a:srgbClr val="EE7D31"/>
                </a:solidFill>
              </a:rPr>
              <a:t>babel-cli</a:t>
            </a:r>
            <a:r>
              <a:rPr kumimoji="1" lang="en-US" altLang="zh-CN" sz="3200" dirty="0">
                <a:solidFill>
                  <a:srgbClr val="EE7D31"/>
                </a:solidFill>
              </a:rPr>
              <a:t> </a:t>
            </a:r>
            <a:r>
              <a:rPr kumimoji="1" lang="en-US" altLang="zh-CN" sz="2400" dirty="0">
                <a:solidFill>
                  <a:srgbClr val="EE7D31"/>
                </a:solidFill>
              </a:rPr>
              <a:t>(dev)</a:t>
            </a:r>
            <a:r>
              <a:rPr kumimoji="1" lang="en-US" altLang="zh-CN" sz="2100" dirty="0">
                <a:solidFill>
                  <a:srgbClr val="EE7D31"/>
                </a:solidFill>
              </a:rPr>
              <a:t>, babel-core </a:t>
            </a:r>
            <a:r>
              <a:rPr kumimoji="1" lang="en-US" altLang="zh-CN" dirty="0">
                <a:solidFill>
                  <a:srgbClr val="EE7D31"/>
                </a:solidFill>
              </a:rPr>
              <a:t>(dev), babel-</a:t>
            </a:r>
            <a:r>
              <a:rPr kumimoji="1" lang="en-US" altLang="zh-CN" dirty="0" err="1">
                <a:solidFill>
                  <a:srgbClr val="EE7D31"/>
                </a:solidFill>
              </a:rPr>
              <a:t>polyfill</a:t>
            </a:r>
            <a:r>
              <a:rPr kumimoji="1" lang="en-US" altLang="zh-CN" dirty="0">
                <a:solidFill>
                  <a:srgbClr val="EE7D31"/>
                </a:solidFill>
              </a:rPr>
              <a:t>, babel-loader (dev), babel-runtime, babel-preset-es2015, babel-preset-react (</a:t>
            </a:r>
            <a:r>
              <a:rPr kumimoji="1" lang="zh-CN" altLang="en-US" dirty="0">
                <a:solidFill>
                  <a:srgbClr val="EE7D31"/>
                </a:solidFill>
              </a:rPr>
              <a:t>转换</a:t>
            </a:r>
            <a:r>
              <a:rPr kumimoji="1" lang="en-US" altLang="zh-CN" dirty="0" err="1">
                <a:solidFill>
                  <a:srgbClr val="EE7D31"/>
                </a:solidFill>
              </a:rPr>
              <a:t>jsx</a:t>
            </a:r>
            <a:r>
              <a:rPr kumimoji="1" lang="zh-CN" altLang="en-US" dirty="0">
                <a:solidFill>
                  <a:srgbClr val="EE7D31"/>
                </a:solidFill>
              </a:rPr>
              <a:t>文件</a:t>
            </a:r>
            <a:r>
              <a:rPr kumimoji="1" lang="en-US" altLang="zh-CN" dirty="0">
                <a:solidFill>
                  <a:srgbClr val="EE7D31"/>
                </a:solidFill>
              </a:rPr>
              <a:t>)</a:t>
            </a:r>
            <a:r>
              <a:rPr kumimoji="1" lang="zh-CN" altLang="en-US" dirty="0">
                <a:solidFill>
                  <a:srgbClr val="EE7D31"/>
                </a:solidFill>
              </a:rPr>
              <a:t>， </a:t>
            </a:r>
            <a:r>
              <a:rPr kumimoji="1" lang="en-US" altLang="zh-CN" dirty="0">
                <a:solidFill>
                  <a:srgbClr val="EE7D31"/>
                </a:solidFill>
              </a:rPr>
              <a:t>babel-preset-stage-2 (</a:t>
            </a:r>
            <a:r>
              <a:rPr kumimoji="1" lang="zh-CN" altLang="en-US" dirty="0">
                <a:solidFill>
                  <a:srgbClr val="EE7D31"/>
                </a:solidFill>
              </a:rPr>
              <a:t>支持未正式发布的特性</a:t>
            </a:r>
            <a:r>
              <a:rPr kumimoji="1" lang="en-US" altLang="zh-CN" dirty="0">
                <a:solidFill>
                  <a:srgbClr val="EE7D31"/>
                </a:solidFill>
              </a:rPr>
              <a:t>)</a:t>
            </a:r>
          </a:p>
          <a:p>
            <a:pPr lvl="1" algn="l">
              <a:lnSpc>
                <a:spcPct val="170000"/>
              </a:lnSpc>
            </a:pPr>
            <a:r>
              <a:rPr kumimoji="1" lang="en-US" altLang="zh-CN" dirty="0">
                <a:solidFill>
                  <a:srgbClr val="00B0F0"/>
                </a:solidFill>
              </a:rPr>
              <a:t>	$&gt; yarn add babel-cli babel-core babel-loader --dev     and      yarn add babel-</a:t>
            </a:r>
            <a:r>
              <a:rPr kumimoji="1" lang="en-US" altLang="zh-CN" dirty="0" err="1">
                <a:solidFill>
                  <a:srgbClr val="00B0F0"/>
                </a:solidFill>
              </a:rPr>
              <a:t>polyfill</a:t>
            </a:r>
            <a:r>
              <a:rPr kumimoji="1" lang="en-US" altLang="zh-CN" dirty="0">
                <a:solidFill>
                  <a:srgbClr val="00B0F0"/>
                </a:solidFill>
              </a:rPr>
              <a:t> babel-runtime babel-preset-es2015 babel-preset-react babel-preset-stage-2</a:t>
            </a:r>
          </a:p>
          <a:p>
            <a:pPr lvl="1" algn="l">
              <a:lnSpc>
                <a:spcPct val="170000"/>
              </a:lnSpc>
            </a:pPr>
            <a:r>
              <a:rPr kumimoji="1" lang="en-US" altLang="zh-CN" dirty="0">
                <a:solidFill>
                  <a:srgbClr val="EE7D31"/>
                </a:solidFill>
              </a:rPr>
              <a:t>4. 	redux, react-redux, redux-logger, </a:t>
            </a:r>
            <a:r>
              <a:rPr kumimoji="1" lang="en-US" altLang="zh-CN" sz="2100" dirty="0">
                <a:solidFill>
                  <a:srgbClr val="EE7D31"/>
                </a:solidFill>
              </a:rPr>
              <a:t>redux-</a:t>
            </a:r>
            <a:r>
              <a:rPr kumimoji="1" lang="en-US" altLang="zh-CN" sz="2100" dirty="0" err="1">
                <a:solidFill>
                  <a:srgbClr val="EE7D31"/>
                </a:solidFill>
              </a:rPr>
              <a:t>thunk</a:t>
            </a:r>
            <a:r>
              <a:rPr kumimoji="1" lang="en-US" altLang="zh-CN" sz="2100" dirty="0">
                <a:solidFill>
                  <a:srgbClr val="EE7D31"/>
                </a:solidFill>
              </a:rPr>
              <a:t>, redux-promise</a:t>
            </a:r>
          </a:p>
          <a:p>
            <a:pPr lvl="1" algn="l">
              <a:lnSpc>
                <a:spcPct val="170000"/>
              </a:lnSpc>
            </a:pPr>
            <a:r>
              <a:rPr kumimoji="1" lang="en-US" altLang="zh-CN" sz="2100" dirty="0">
                <a:solidFill>
                  <a:srgbClr val="00B0F0"/>
                </a:solidFill>
              </a:rPr>
              <a:t>	$&gt; yarn add redux react-redux redux-logger redux-</a:t>
            </a:r>
            <a:r>
              <a:rPr kumimoji="1" lang="en-US" altLang="zh-CN" sz="2100" dirty="0" err="1">
                <a:solidFill>
                  <a:srgbClr val="00B0F0"/>
                </a:solidFill>
              </a:rPr>
              <a:t>thunk</a:t>
            </a:r>
            <a:r>
              <a:rPr kumimoji="1" lang="en-US" altLang="zh-CN" sz="2100" dirty="0">
                <a:solidFill>
                  <a:srgbClr val="00B0F0"/>
                </a:solidFill>
              </a:rPr>
              <a:t> redux-promise</a:t>
            </a:r>
          </a:p>
          <a:p>
            <a:pPr marL="914400" lvl="1" indent="-457200" algn="l">
              <a:lnSpc>
                <a:spcPct val="170000"/>
              </a:lnSpc>
              <a:buAutoNum type="arabicPeriod" startAt="5"/>
            </a:pPr>
            <a:r>
              <a:rPr kumimoji="1" lang="en-US" altLang="zh-CN" dirty="0">
                <a:solidFill>
                  <a:srgbClr val="EE7D31"/>
                </a:solidFill>
              </a:rPr>
              <a:t>Ant design  </a:t>
            </a:r>
            <a:r>
              <a:rPr kumimoji="1" lang="en-US" altLang="zh-CN" dirty="0" err="1">
                <a:solidFill>
                  <a:srgbClr val="00B0F0"/>
                </a:solidFill>
              </a:rPr>
              <a:t>npm</a:t>
            </a:r>
            <a:r>
              <a:rPr kumimoji="1" lang="en-US" altLang="zh-CN" dirty="0">
                <a:solidFill>
                  <a:srgbClr val="00B0F0"/>
                </a:solidFill>
              </a:rPr>
              <a:t> install </a:t>
            </a:r>
            <a:r>
              <a:rPr kumimoji="1" lang="en-US" altLang="zh-CN" dirty="0" err="1">
                <a:solidFill>
                  <a:srgbClr val="00B0F0"/>
                </a:solidFill>
              </a:rPr>
              <a:t>antd</a:t>
            </a:r>
            <a:r>
              <a:rPr kumimoji="1" lang="en-US" altLang="zh-CN" dirty="0">
                <a:solidFill>
                  <a:srgbClr val="00B0F0"/>
                </a:solidFill>
              </a:rPr>
              <a:t> --save</a:t>
            </a:r>
          </a:p>
          <a:p>
            <a:pPr lvl="1" algn="l">
              <a:lnSpc>
                <a:spcPct val="170000"/>
              </a:lnSpc>
            </a:pPr>
            <a:r>
              <a:rPr kumimoji="1" lang="en-US" altLang="zh-CN" dirty="0">
                <a:solidFill>
                  <a:srgbClr val="EE7D31"/>
                </a:solidFill>
              </a:rPr>
              <a:t>6.	react-router react-router-redux react-router-</a:t>
            </a:r>
            <a:r>
              <a:rPr kumimoji="1" lang="en-US" altLang="zh-CN" dirty="0" err="1">
                <a:solidFill>
                  <a:srgbClr val="EE7D31"/>
                </a:solidFill>
              </a:rPr>
              <a:t>dom</a:t>
            </a:r>
            <a:endParaRPr kumimoji="1" lang="en-US" altLang="zh-CN" dirty="0">
              <a:solidFill>
                <a:srgbClr val="EE7D31"/>
              </a:solidFill>
            </a:endParaRPr>
          </a:p>
          <a:p>
            <a:pPr lvl="1" algn="l">
              <a:lnSpc>
                <a:spcPct val="170000"/>
              </a:lnSpc>
            </a:pPr>
            <a:r>
              <a:rPr kumimoji="1" lang="en-US" altLang="zh-CN" dirty="0">
                <a:solidFill>
                  <a:srgbClr val="00B0F0"/>
                </a:solidFill>
              </a:rPr>
              <a:t>	$&gt; yarn add react-router react-router-redux react-router-</a:t>
            </a:r>
            <a:r>
              <a:rPr kumimoji="1" lang="en-US" altLang="zh-CN" dirty="0" err="1">
                <a:solidFill>
                  <a:srgbClr val="00B0F0"/>
                </a:solidFill>
              </a:rPr>
              <a:t>dom</a:t>
            </a:r>
            <a:endParaRPr kumimoji="1" lang="en-US" altLang="zh-CN" dirty="0">
              <a:solidFill>
                <a:srgbClr val="00B0F0"/>
              </a:solidFill>
            </a:endParaRPr>
          </a:p>
        </p:txBody>
      </p:sp>
      <p:sp>
        <p:nvSpPr>
          <p:cNvPr id="12" name="矩形 11">
            <a:extLst>
              <a:ext uri="{FF2B5EF4-FFF2-40B4-BE49-F238E27FC236}">
                <a16:creationId xmlns:a16="http://schemas.microsoft.com/office/drawing/2014/main" id="{47C3CF0E-D6EC-4894-B9BA-002AF566C1A2}"/>
              </a:ext>
            </a:extLst>
          </p:cNvPr>
          <p:cNvSpPr/>
          <p:nvPr/>
        </p:nvSpPr>
        <p:spPr>
          <a:xfrm>
            <a:off x="4092356" y="1070302"/>
            <a:ext cx="7353295" cy="495585"/>
          </a:xfrm>
          <a:prstGeom prst="rect">
            <a:avLst/>
          </a:prstGeom>
        </p:spPr>
        <p:txBody>
          <a:bodyPr wrap="none">
            <a:spAutoFit/>
          </a:bodyPr>
          <a:lstStyle/>
          <a:p>
            <a:pPr>
              <a:lnSpc>
                <a:spcPct val="170000"/>
              </a:lnSpc>
            </a:pPr>
            <a:r>
              <a:rPr kumimoji="1" lang="zh-CN" altLang="en-US" dirty="0">
                <a:solidFill>
                  <a:srgbClr val="FF0000"/>
                </a:solidFill>
              </a:rPr>
              <a:t>备注：不要使用快速构建工具 </a:t>
            </a:r>
            <a:r>
              <a:rPr kumimoji="1" lang="en-US" altLang="zh-CN" dirty="0">
                <a:solidFill>
                  <a:srgbClr val="FF0000"/>
                </a:solidFill>
              </a:rPr>
              <a:t>start-react-app </a:t>
            </a:r>
            <a:r>
              <a:rPr kumimoji="1" lang="zh-CN" altLang="en-US" dirty="0">
                <a:solidFill>
                  <a:srgbClr val="FF0000"/>
                </a:solidFill>
              </a:rPr>
              <a:t>等，请按照自己配置生成</a:t>
            </a:r>
            <a:endParaRPr kumimoji="1" lang="en-US" altLang="zh-CN" dirty="0">
              <a:solidFill>
                <a:srgbClr val="FF0000"/>
              </a:solidFill>
            </a:endParaRPr>
          </a:p>
        </p:txBody>
      </p:sp>
    </p:spTree>
    <p:extLst>
      <p:ext uri="{BB962C8B-B14F-4D97-AF65-F5344CB8AC3E}">
        <p14:creationId xmlns:p14="http://schemas.microsoft.com/office/powerpoint/2010/main" val="17442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示例</a:t>
            </a:r>
            <a:r>
              <a:rPr kumimoji="1" lang="en-US" altLang="zh-CN" sz="3200" dirty="0">
                <a:latin typeface="+mj-ea"/>
              </a:rPr>
              <a:t>——</a:t>
            </a:r>
            <a:r>
              <a:rPr kumimoji="1" lang="zh-CN" altLang="en-US" sz="3200" dirty="0">
                <a:latin typeface="+mj-ea"/>
              </a:rPr>
              <a:t>开始项目</a:t>
            </a:r>
          </a:p>
        </p:txBody>
      </p:sp>
      <p:sp>
        <p:nvSpPr>
          <p:cNvPr id="26" name="内容占位符 2">
            <a:extLst>
              <a:ext uri="{FF2B5EF4-FFF2-40B4-BE49-F238E27FC236}">
                <a16:creationId xmlns:a16="http://schemas.microsoft.com/office/drawing/2014/main" id="{6058EEC3-5ACB-494D-AFE2-80E4A160AB29}"/>
              </a:ext>
            </a:extLst>
          </p:cNvPr>
          <p:cNvSpPr txBox="1">
            <a:spLocks/>
          </p:cNvSpPr>
          <p:nvPr/>
        </p:nvSpPr>
        <p:spPr>
          <a:xfrm>
            <a:off x="533400" y="797112"/>
            <a:ext cx="10515600" cy="52118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lnSpc>
                <a:spcPct val="170000"/>
              </a:lnSpc>
              <a:buAutoNum type="arabicPeriod"/>
            </a:pPr>
            <a:r>
              <a:rPr kumimoji="1" lang="zh-CN" altLang="en-US" dirty="0">
                <a:solidFill>
                  <a:srgbClr val="EE7D31"/>
                </a:solidFill>
              </a:rPr>
              <a:t>配置项目（</a:t>
            </a:r>
            <a:r>
              <a:rPr kumimoji="1" lang="en-US" altLang="zh-CN" dirty="0" err="1">
                <a:solidFill>
                  <a:srgbClr val="EE7D31"/>
                </a:solidFill>
              </a:rPr>
              <a:t>package.json</a:t>
            </a:r>
            <a:r>
              <a:rPr kumimoji="1" lang="zh-CN" altLang="en-US" dirty="0">
                <a:solidFill>
                  <a:srgbClr val="EE7D31"/>
                </a:solidFill>
              </a:rPr>
              <a:t>）</a:t>
            </a:r>
            <a:endParaRPr kumimoji="1" lang="en-US" altLang="zh-CN" dirty="0">
              <a:solidFill>
                <a:srgbClr val="EE7D31"/>
              </a:solidFill>
            </a:endParaRPr>
          </a:p>
          <a:p>
            <a:pPr marL="914400" lvl="1" indent="-457200" algn="l">
              <a:lnSpc>
                <a:spcPct val="170000"/>
              </a:lnSpc>
              <a:buAutoNum type="arabicPeriod"/>
            </a:pPr>
            <a:r>
              <a:rPr kumimoji="1" lang="zh-CN" altLang="en-US" dirty="0">
                <a:solidFill>
                  <a:srgbClr val="EE7D31"/>
                </a:solidFill>
              </a:rPr>
              <a:t>编辑</a:t>
            </a:r>
            <a:r>
              <a:rPr kumimoji="1" lang="en-US" altLang="zh-CN" dirty="0">
                <a:solidFill>
                  <a:srgbClr val="EE7D31"/>
                </a:solidFill>
              </a:rPr>
              <a:t>scripts</a:t>
            </a:r>
            <a:r>
              <a:rPr kumimoji="1" lang="zh-CN" altLang="en-US" dirty="0">
                <a:solidFill>
                  <a:srgbClr val="EE7D31"/>
                </a:solidFill>
              </a:rPr>
              <a:t>节点</a:t>
            </a:r>
            <a:endParaRPr kumimoji="1" lang="en-US" altLang="zh-CN" dirty="0">
              <a:solidFill>
                <a:srgbClr val="EE7D31"/>
              </a:solidFill>
            </a:endParaRPr>
          </a:p>
          <a:p>
            <a:pPr marL="914400" lvl="1" indent="-457200" algn="l">
              <a:lnSpc>
                <a:spcPct val="170000"/>
              </a:lnSpc>
              <a:buAutoNum type="arabicPeriod"/>
            </a:pPr>
            <a:r>
              <a:rPr kumimoji="1" lang="zh-CN" altLang="en-US" dirty="0">
                <a:solidFill>
                  <a:srgbClr val="EE7D31"/>
                </a:solidFill>
              </a:rPr>
              <a:t>添加</a:t>
            </a:r>
            <a:r>
              <a:rPr kumimoji="1" lang="en-US" altLang="zh-CN" dirty="0">
                <a:solidFill>
                  <a:srgbClr val="EE7D31"/>
                </a:solidFill>
              </a:rPr>
              <a:t>webpack.config.js</a:t>
            </a:r>
            <a:r>
              <a:rPr kumimoji="1" lang="zh-CN" altLang="en-US" dirty="0">
                <a:solidFill>
                  <a:srgbClr val="EE7D31"/>
                </a:solidFill>
              </a:rPr>
              <a:t>配置文件，编辑配置项</a:t>
            </a:r>
            <a:endParaRPr kumimoji="1" lang="en-US" altLang="zh-CN" dirty="0">
              <a:solidFill>
                <a:srgbClr val="EE7D31"/>
              </a:solidFill>
            </a:endParaRPr>
          </a:p>
          <a:p>
            <a:pPr marL="1371600" lvl="2" indent="-457200" algn="l">
              <a:lnSpc>
                <a:spcPct val="170000"/>
              </a:lnSpc>
              <a:buAutoNum type="arabicPeriod"/>
            </a:pPr>
            <a:r>
              <a:rPr kumimoji="1" lang="en-US" altLang="zh-CN" dirty="0" err="1">
                <a:solidFill>
                  <a:srgbClr val="EE7D31"/>
                </a:solidFill>
              </a:rPr>
              <a:t>Js</a:t>
            </a:r>
            <a:r>
              <a:rPr kumimoji="1" lang="zh-CN" altLang="en-US" dirty="0">
                <a:solidFill>
                  <a:srgbClr val="EE7D31"/>
                </a:solidFill>
              </a:rPr>
              <a:t>和</a:t>
            </a:r>
            <a:r>
              <a:rPr kumimoji="1" lang="en-US" altLang="zh-CN" dirty="0" err="1">
                <a:solidFill>
                  <a:srgbClr val="EE7D31"/>
                </a:solidFill>
              </a:rPr>
              <a:t>jsx</a:t>
            </a:r>
            <a:r>
              <a:rPr kumimoji="1" lang="zh-CN" altLang="en-US" dirty="0">
                <a:solidFill>
                  <a:srgbClr val="EE7D31"/>
                </a:solidFill>
              </a:rPr>
              <a:t>的</a:t>
            </a:r>
            <a:r>
              <a:rPr kumimoji="1" lang="en-US" altLang="zh-CN" dirty="0">
                <a:solidFill>
                  <a:srgbClr val="EE7D31"/>
                </a:solidFill>
              </a:rPr>
              <a:t>loader</a:t>
            </a:r>
          </a:p>
          <a:p>
            <a:pPr marL="1371600" lvl="2" indent="-457200" algn="l">
              <a:lnSpc>
                <a:spcPct val="170000"/>
              </a:lnSpc>
              <a:buAutoNum type="arabicPeriod"/>
            </a:pPr>
            <a:r>
              <a:rPr kumimoji="1" lang="zh-CN" altLang="en-US" dirty="0">
                <a:solidFill>
                  <a:srgbClr val="EE7D31"/>
                </a:solidFill>
              </a:rPr>
              <a:t>入口文件（</a:t>
            </a:r>
            <a:r>
              <a:rPr kumimoji="1" lang="en-US" altLang="zh-CN" dirty="0">
                <a:solidFill>
                  <a:srgbClr val="EE7D31"/>
                </a:solidFill>
              </a:rPr>
              <a:t>root</a:t>
            </a:r>
            <a:r>
              <a:rPr kumimoji="1" lang="zh-CN" altLang="en-US" dirty="0">
                <a:solidFill>
                  <a:srgbClr val="EE7D31"/>
                </a:solidFill>
              </a:rPr>
              <a:t>级别组件）</a:t>
            </a:r>
            <a:endParaRPr kumimoji="1" lang="en-US" altLang="zh-CN" dirty="0">
              <a:solidFill>
                <a:srgbClr val="EE7D31"/>
              </a:solidFill>
            </a:endParaRPr>
          </a:p>
          <a:p>
            <a:pPr marL="1371600" lvl="2" indent="-457200" algn="l">
              <a:lnSpc>
                <a:spcPct val="170000"/>
              </a:lnSpc>
              <a:buAutoNum type="arabicPeriod"/>
            </a:pPr>
            <a:r>
              <a:rPr kumimoji="1" lang="zh-CN" altLang="en-US" dirty="0">
                <a:solidFill>
                  <a:srgbClr val="EE7D31"/>
                </a:solidFill>
              </a:rPr>
              <a:t>打包后的输出文件，及创建页面文件 </a:t>
            </a:r>
            <a:r>
              <a:rPr lang="en-US" altLang="zh-CN" dirty="0">
                <a:solidFill>
                  <a:srgbClr val="EE7D31"/>
                </a:solidFill>
              </a:rPr>
              <a:t>index.html</a:t>
            </a:r>
          </a:p>
          <a:p>
            <a:pPr lvl="2" algn="l">
              <a:lnSpc>
                <a:spcPct val="170000"/>
              </a:lnSpc>
            </a:pPr>
            <a:endParaRPr kumimoji="1" lang="en-US" altLang="zh-CN" dirty="0">
              <a:solidFill>
                <a:srgbClr val="EE7D31"/>
              </a:solidFill>
            </a:endParaRPr>
          </a:p>
        </p:txBody>
      </p:sp>
      <p:sp>
        <p:nvSpPr>
          <p:cNvPr id="4" name="标注: 线形(带强调线) 3">
            <a:extLst>
              <a:ext uri="{FF2B5EF4-FFF2-40B4-BE49-F238E27FC236}">
                <a16:creationId xmlns:a16="http://schemas.microsoft.com/office/drawing/2014/main" id="{B65292B0-07D2-4E13-9273-636DB19FEACB}"/>
              </a:ext>
            </a:extLst>
          </p:cNvPr>
          <p:cNvSpPr/>
          <p:nvPr/>
        </p:nvSpPr>
        <p:spPr>
          <a:xfrm>
            <a:off x="5477069" y="1007705"/>
            <a:ext cx="5571931" cy="860749"/>
          </a:xfrm>
          <a:prstGeom prst="accentCallout1">
            <a:avLst>
              <a:gd name="adj1" fmla="val 44711"/>
              <a:gd name="adj2" fmla="val -1304"/>
              <a:gd name="adj3" fmla="val 92894"/>
              <a:gd name="adj4" fmla="val -37781"/>
            </a:avLst>
          </a:prstGeom>
          <a:solidFill>
            <a:srgbClr val="EE7D31"/>
          </a:solidFill>
          <a:ln>
            <a:solidFill>
              <a:srgbClr val="E847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"scripts": {</a:t>
            </a:r>
          </a:p>
          <a:p>
            <a:r>
              <a:rPr lang="en-US" altLang="zh-CN" sz="1200" dirty="0"/>
              <a:t> "start": "</a:t>
            </a:r>
            <a:r>
              <a:rPr lang="en-US" altLang="zh-CN" sz="1200" dirty="0" err="1"/>
              <a:t>webpack</a:t>
            </a:r>
            <a:r>
              <a:rPr lang="en-US" altLang="zh-CN" sz="1200" dirty="0"/>
              <a:t>-dev-server --hot --inline --colors --content-base ./build",</a:t>
            </a:r>
          </a:p>
          <a:p>
            <a:r>
              <a:rPr lang="en-US" altLang="zh-CN" sz="1200" dirty="0"/>
              <a:t> "build": "</a:t>
            </a:r>
            <a:r>
              <a:rPr lang="en-US" altLang="zh-CN" sz="1200" dirty="0" err="1"/>
              <a:t>webpack</a:t>
            </a:r>
            <a:r>
              <a:rPr lang="en-US" altLang="zh-CN" sz="1200" dirty="0"/>
              <a:t> --progress --colors"</a:t>
            </a:r>
          </a:p>
          <a:p>
            <a:r>
              <a:rPr lang="en-US" altLang="zh-CN" sz="1200" dirty="0"/>
              <a:t>}</a:t>
            </a:r>
            <a:endParaRPr lang="zh-CN" altLang="en-US" sz="12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9B2839A4-6D89-4847-98C2-007595F6E9E4}"/>
                  </a:ext>
                </a:extLst>
              </p14:cNvPr>
              <p14:cNvContentPartPr/>
              <p14:nvPr/>
            </p14:nvContentPartPr>
            <p14:xfrm>
              <a:off x="1545840" y="1357200"/>
              <a:ext cx="8970840" cy="3017880"/>
            </p14:xfrm>
          </p:contentPart>
        </mc:Choice>
        <mc:Fallback xmlns="">
          <p:pic>
            <p:nvPicPr>
              <p:cNvPr id="2" name="墨迹 1">
                <a:extLst>
                  <a:ext uri="{FF2B5EF4-FFF2-40B4-BE49-F238E27FC236}">
                    <a16:creationId xmlns:a16="http://schemas.microsoft.com/office/drawing/2014/main" id="{9B2839A4-6D89-4847-98C2-007595F6E9E4}"/>
                  </a:ext>
                </a:extLst>
              </p:cNvPr>
              <p:cNvPicPr/>
              <p:nvPr/>
            </p:nvPicPr>
            <p:blipFill>
              <a:blip r:embed="rId4"/>
              <a:stretch>
                <a:fillRect/>
              </a:stretch>
            </p:blipFill>
            <p:spPr>
              <a:xfrm>
                <a:off x="1536480" y="1347840"/>
                <a:ext cx="8989560" cy="3036600"/>
              </a:xfrm>
              <a:prstGeom prst="rect">
                <a:avLst/>
              </a:prstGeom>
            </p:spPr>
          </p:pic>
        </mc:Fallback>
      </mc:AlternateContent>
    </p:spTree>
    <p:extLst>
      <p:ext uri="{BB962C8B-B14F-4D97-AF65-F5344CB8AC3E}">
        <p14:creationId xmlns:p14="http://schemas.microsoft.com/office/powerpoint/2010/main" val="2638930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832100"/>
            <a:ext cx="12192000" cy="19939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280400" y="32004"/>
            <a:ext cx="3200400"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350" y="1298702"/>
            <a:ext cx="2343150" cy="1187196"/>
          </a:xfrm>
          <a:prstGeom prst="rect">
            <a:avLst/>
          </a:prstGeom>
        </p:spPr>
      </p:pic>
      <p:sp>
        <p:nvSpPr>
          <p:cNvPr id="7" name="文本框 6"/>
          <p:cNvSpPr txBox="1"/>
          <p:nvPr/>
        </p:nvSpPr>
        <p:spPr>
          <a:xfrm>
            <a:off x="0" y="3429000"/>
            <a:ext cx="12192000" cy="769441"/>
          </a:xfrm>
          <a:prstGeom prst="rect">
            <a:avLst/>
          </a:prstGeom>
          <a:noFill/>
        </p:spPr>
        <p:txBody>
          <a:bodyPr wrap="square" rtlCol="0">
            <a:spAutoFit/>
          </a:bodyPr>
          <a:lstStyle/>
          <a:p>
            <a:pPr algn="ctr"/>
            <a:r>
              <a:rPr kumimoji="1" lang="zh-CN" altLang="en-US" sz="4400" dirty="0">
                <a:solidFill>
                  <a:schemeClr val="bg1"/>
                </a:solidFill>
              </a:rPr>
              <a:t>谢谢！</a:t>
            </a:r>
            <a:endParaRPr kumimoji="1" lang="en-US" altLang="zh-CN" sz="4400" dirty="0">
              <a:solidFill>
                <a:schemeClr val="bg1"/>
              </a:solidFill>
            </a:endParaRPr>
          </a:p>
        </p:txBody>
      </p:sp>
      <p:sp>
        <p:nvSpPr>
          <p:cNvPr id="2" name="文本框 1"/>
          <p:cNvSpPr txBox="1"/>
          <p:nvPr/>
        </p:nvSpPr>
        <p:spPr>
          <a:xfrm>
            <a:off x="0" y="5181600"/>
            <a:ext cx="12191999" cy="369332"/>
          </a:xfrm>
          <a:prstGeom prst="rect">
            <a:avLst/>
          </a:prstGeom>
          <a:noFill/>
        </p:spPr>
        <p:txBody>
          <a:bodyPr wrap="square" rtlCol="0">
            <a:spAutoFit/>
          </a:bodyPr>
          <a:lstStyle/>
          <a:p>
            <a:pPr algn="ctr"/>
            <a:r>
              <a:rPr kumimoji="1" lang="zh-CN" altLang="en-US" dirty="0">
                <a:solidFill>
                  <a:schemeClr val="bg1">
                    <a:lumMod val="50000"/>
                  </a:schemeClr>
                </a:solidFill>
              </a:rPr>
              <a:t>联系我们：</a:t>
            </a:r>
            <a:r>
              <a:rPr kumimoji="1" lang="en-US" altLang="zh-CN" dirty="0">
                <a:solidFill>
                  <a:schemeClr val="bg1">
                    <a:lumMod val="50000"/>
                  </a:schemeClr>
                </a:solidFill>
              </a:rPr>
              <a:t>4008-100-167</a:t>
            </a:r>
            <a:endParaRPr kumimoji="1" lang="zh-CN" altLang="en-US" dirty="0">
              <a:solidFill>
                <a:schemeClr val="bg1">
                  <a:lumMod val="50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800" y="533400"/>
            <a:ext cx="2717800" cy="2717800"/>
          </a:xfrm>
          <a:prstGeom prst="rect">
            <a:avLst/>
          </a:prstGeom>
        </p:spPr>
      </p:pic>
    </p:spTree>
    <p:extLst>
      <p:ext uri="{BB962C8B-B14F-4D97-AF65-F5344CB8AC3E}">
        <p14:creationId xmlns:p14="http://schemas.microsoft.com/office/powerpoint/2010/main" val="151408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1044A-66AE-4B46-A4EA-4F7E7E1A0E67}"/>
              </a:ext>
            </a:extLst>
          </p:cNvPr>
          <p:cNvSpPr>
            <a:spLocks noGrp="1"/>
          </p:cNvSpPr>
          <p:nvPr>
            <p:ph type="title"/>
          </p:nvPr>
        </p:nvSpPr>
        <p:spPr/>
        <p:txBody>
          <a:bodyPr>
            <a:normAutofit/>
          </a:bodyPr>
          <a:lstStyle/>
          <a:p>
            <a:r>
              <a:rPr kumimoji="1" lang="zh-CN" altLang="en-US" dirty="0">
                <a:latin typeface="+mj-ea"/>
              </a:rPr>
              <a:t>关于</a:t>
            </a:r>
            <a:r>
              <a:rPr kumimoji="1" lang="en-US" altLang="zh-CN" dirty="0">
                <a:latin typeface="+mj-ea"/>
              </a:rPr>
              <a:t>react</a:t>
            </a:r>
            <a:r>
              <a:rPr kumimoji="1" lang="zh-CN" altLang="en-US" sz="2000" dirty="0">
                <a:solidFill>
                  <a:schemeClr val="bg1">
                    <a:lumMod val="75000"/>
                  </a:schemeClr>
                </a:solidFill>
                <a:latin typeface="+mj-ea"/>
              </a:rPr>
              <a:t>简介、历史、社区</a:t>
            </a:r>
            <a:endParaRPr lang="zh-CN" altLang="en-US" sz="2000" dirty="0">
              <a:latin typeface="+mj-ea"/>
            </a:endParaRPr>
          </a:p>
        </p:txBody>
      </p:sp>
      <p:sp>
        <p:nvSpPr>
          <p:cNvPr id="3" name="内容占位符 2">
            <a:extLst>
              <a:ext uri="{FF2B5EF4-FFF2-40B4-BE49-F238E27FC236}">
                <a16:creationId xmlns:a16="http://schemas.microsoft.com/office/drawing/2014/main" id="{D9428B55-93FF-4905-8611-25FE16324931}"/>
              </a:ext>
            </a:extLst>
          </p:cNvPr>
          <p:cNvSpPr>
            <a:spLocks noGrp="1"/>
          </p:cNvSpPr>
          <p:nvPr>
            <p:ph idx="1"/>
          </p:nvPr>
        </p:nvSpPr>
        <p:spPr/>
        <p:txBody>
          <a:bodyPr>
            <a:normAutofit fontScale="55000" lnSpcReduction="20000"/>
          </a:bodyPr>
          <a:lstStyle/>
          <a:p>
            <a:pPr>
              <a:lnSpc>
                <a:spcPct val="170000"/>
              </a:lnSpc>
            </a:pPr>
            <a:r>
              <a:rPr kumimoji="1" lang="en-US" altLang="zh-CN" dirty="0">
                <a:solidFill>
                  <a:srgbClr val="EE7D31"/>
                </a:solidFill>
              </a:rPr>
              <a:t>React</a:t>
            </a:r>
            <a:r>
              <a:rPr kumimoji="1" lang="zh-CN" altLang="en-US" dirty="0">
                <a:solidFill>
                  <a:srgbClr val="EE7D31"/>
                </a:solidFill>
              </a:rPr>
              <a:t>（有时叫</a:t>
            </a:r>
            <a:r>
              <a:rPr kumimoji="1" lang="en-US" altLang="zh-CN" dirty="0">
                <a:solidFill>
                  <a:srgbClr val="EE7D31"/>
                </a:solidFill>
              </a:rPr>
              <a:t>React.js</a:t>
            </a:r>
            <a:r>
              <a:rPr kumimoji="1" lang="zh-CN" altLang="en-US" dirty="0">
                <a:solidFill>
                  <a:srgbClr val="EE7D31"/>
                </a:solidFill>
              </a:rPr>
              <a:t>或</a:t>
            </a:r>
            <a:r>
              <a:rPr kumimoji="1" lang="en-US" altLang="zh-CN" dirty="0" err="1">
                <a:solidFill>
                  <a:srgbClr val="EE7D31"/>
                </a:solidFill>
              </a:rPr>
              <a:t>ReactJS</a:t>
            </a:r>
            <a:r>
              <a:rPr kumimoji="1" lang="zh-CN" altLang="en-US" dirty="0">
                <a:solidFill>
                  <a:srgbClr val="EE7D31"/>
                </a:solidFill>
              </a:rPr>
              <a:t>）是一个为数据提供渲染为</a:t>
            </a:r>
            <a:r>
              <a:rPr kumimoji="1" lang="en-US" altLang="zh-CN" dirty="0">
                <a:solidFill>
                  <a:srgbClr val="EE7D31"/>
                </a:solidFill>
              </a:rPr>
              <a:t>HTML</a:t>
            </a:r>
            <a:r>
              <a:rPr kumimoji="1" lang="zh-CN" altLang="en-US" dirty="0">
                <a:solidFill>
                  <a:srgbClr val="EE7D31"/>
                </a:solidFill>
              </a:rPr>
              <a:t>视图的开源</a:t>
            </a:r>
            <a:r>
              <a:rPr kumimoji="1" lang="en-US" altLang="zh-CN" dirty="0">
                <a:solidFill>
                  <a:srgbClr val="EE7D31"/>
                </a:solidFill>
              </a:rPr>
              <a:t>JavaScript </a:t>
            </a:r>
            <a:r>
              <a:rPr kumimoji="1" lang="zh-CN" altLang="en-US" dirty="0">
                <a:solidFill>
                  <a:srgbClr val="EE7D31"/>
                </a:solidFill>
              </a:rPr>
              <a:t>库。</a:t>
            </a:r>
            <a:endParaRPr kumimoji="1" lang="en-US" altLang="zh-CN" dirty="0">
              <a:solidFill>
                <a:srgbClr val="EE7D31"/>
              </a:solidFill>
            </a:endParaRPr>
          </a:p>
          <a:p>
            <a:pPr>
              <a:lnSpc>
                <a:spcPct val="170000"/>
              </a:lnSpc>
            </a:pPr>
            <a:r>
              <a:rPr kumimoji="1" lang="en-US" altLang="zh-CN" dirty="0">
                <a:solidFill>
                  <a:srgbClr val="EE7D31"/>
                </a:solidFill>
              </a:rPr>
              <a:t>React</a:t>
            </a:r>
            <a:r>
              <a:rPr kumimoji="1" lang="zh-CN" altLang="en-US" dirty="0">
                <a:solidFill>
                  <a:srgbClr val="EE7D31"/>
                </a:solidFill>
              </a:rPr>
              <a:t>视图通常采用包含以自定义</a:t>
            </a:r>
            <a:r>
              <a:rPr kumimoji="1" lang="en-US" altLang="zh-CN" dirty="0">
                <a:solidFill>
                  <a:srgbClr val="EE7D31"/>
                </a:solidFill>
              </a:rPr>
              <a:t>HTML</a:t>
            </a:r>
            <a:r>
              <a:rPr kumimoji="1" lang="zh-CN" altLang="en-US" dirty="0">
                <a:solidFill>
                  <a:srgbClr val="EE7D31"/>
                </a:solidFill>
              </a:rPr>
              <a:t>标记规定的其他组件的组件渲染。</a:t>
            </a:r>
            <a:endParaRPr kumimoji="1" lang="en-US" altLang="zh-CN" dirty="0">
              <a:solidFill>
                <a:srgbClr val="EE7D31"/>
              </a:solidFill>
            </a:endParaRPr>
          </a:p>
          <a:p>
            <a:pPr>
              <a:lnSpc>
                <a:spcPct val="170000"/>
              </a:lnSpc>
            </a:pPr>
            <a:r>
              <a:rPr kumimoji="1" lang="en-US" altLang="zh-CN" dirty="0">
                <a:solidFill>
                  <a:srgbClr val="EE7D31"/>
                </a:solidFill>
              </a:rPr>
              <a:t>React</a:t>
            </a:r>
            <a:r>
              <a:rPr kumimoji="1" lang="zh-CN" altLang="en-US" dirty="0">
                <a:solidFill>
                  <a:srgbClr val="EE7D31"/>
                </a:solidFill>
              </a:rPr>
              <a:t>为程序员提供了一种子组件不能直接影响外层组件（</a:t>
            </a:r>
            <a:r>
              <a:rPr kumimoji="1" lang="en-US" altLang="zh-CN" dirty="0">
                <a:solidFill>
                  <a:srgbClr val="EE7D31"/>
                </a:solidFill>
              </a:rPr>
              <a:t>"data flows down"</a:t>
            </a:r>
            <a:r>
              <a:rPr kumimoji="1" lang="zh-CN" altLang="en-US" dirty="0">
                <a:solidFill>
                  <a:srgbClr val="EE7D31"/>
                </a:solidFill>
              </a:rPr>
              <a:t>）的模型，数据改变时对</a:t>
            </a:r>
            <a:r>
              <a:rPr kumimoji="1" lang="en-US" altLang="zh-CN" dirty="0">
                <a:solidFill>
                  <a:srgbClr val="EE7D31"/>
                </a:solidFill>
              </a:rPr>
              <a:t>HTML</a:t>
            </a:r>
            <a:r>
              <a:rPr kumimoji="1" lang="zh-CN" altLang="en-US" dirty="0">
                <a:solidFill>
                  <a:srgbClr val="EE7D31"/>
                </a:solidFill>
              </a:rPr>
              <a:t>文档的有效更新，和现代单页应用中组件之间干净的分离。</a:t>
            </a:r>
          </a:p>
          <a:p>
            <a:pPr>
              <a:lnSpc>
                <a:spcPct val="170000"/>
              </a:lnSpc>
            </a:pPr>
            <a:r>
              <a:rPr kumimoji="1" lang="zh-CN" altLang="en-US" dirty="0">
                <a:solidFill>
                  <a:srgbClr val="EE7D31"/>
                </a:solidFill>
              </a:rPr>
              <a:t>它由</a:t>
            </a:r>
            <a:r>
              <a:rPr kumimoji="1" lang="en-US" altLang="zh-CN" dirty="0">
                <a:solidFill>
                  <a:srgbClr val="EE7D31"/>
                </a:solidFill>
              </a:rPr>
              <a:t>Facebook</a:t>
            </a:r>
            <a:r>
              <a:rPr kumimoji="1" lang="zh-CN" altLang="en-US" dirty="0">
                <a:solidFill>
                  <a:srgbClr val="EE7D31"/>
                </a:solidFill>
              </a:rPr>
              <a:t>、</a:t>
            </a:r>
            <a:r>
              <a:rPr kumimoji="1" lang="en-US" altLang="zh-CN" dirty="0">
                <a:solidFill>
                  <a:srgbClr val="EE7D31"/>
                </a:solidFill>
              </a:rPr>
              <a:t>Instagram</a:t>
            </a:r>
            <a:r>
              <a:rPr kumimoji="1" lang="zh-CN" altLang="en-US" dirty="0">
                <a:solidFill>
                  <a:srgbClr val="EE7D31"/>
                </a:solidFill>
              </a:rPr>
              <a:t>和一个由个人开发者和企业组成的社群维护。</a:t>
            </a:r>
            <a:endParaRPr kumimoji="1" lang="en-US" altLang="zh-CN" dirty="0">
              <a:solidFill>
                <a:srgbClr val="EE7D31"/>
              </a:solidFill>
            </a:endParaRPr>
          </a:p>
          <a:p>
            <a:pPr>
              <a:lnSpc>
                <a:spcPct val="170000"/>
              </a:lnSpc>
            </a:pPr>
            <a:r>
              <a:rPr kumimoji="1" lang="zh-CN" altLang="en-US" dirty="0">
                <a:solidFill>
                  <a:srgbClr val="EE7D31"/>
                </a:solidFill>
              </a:rPr>
              <a:t>根据</a:t>
            </a:r>
            <a:r>
              <a:rPr kumimoji="1" lang="en-US" altLang="zh-CN" dirty="0">
                <a:solidFill>
                  <a:srgbClr val="EE7D31"/>
                </a:solidFill>
              </a:rPr>
              <a:t>JavaScript</a:t>
            </a:r>
            <a:r>
              <a:rPr kumimoji="1" lang="zh-CN" altLang="en-US" dirty="0">
                <a:solidFill>
                  <a:srgbClr val="EE7D31"/>
                </a:solidFill>
              </a:rPr>
              <a:t>分析服务</a:t>
            </a:r>
            <a:r>
              <a:rPr kumimoji="1" lang="en-US" altLang="zh-CN" dirty="0" err="1">
                <a:solidFill>
                  <a:srgbClr val="EE7D31"/>
                </a:solidFill>
              </a:rPr>
              <a:t>Libscore</a:t>
            </a:r>
            <a:r>
              <a:rPr kumimoji="1" lang="zh-CN" altLang="en-US" dirty="0">
                <a:solidFill>
                  <a:srgbClr val="EE7D31"/>
                </a:solidFill>
              </a:rPr>
              <a:t>，</a:t>
            </a:r>
            <a:r>
              <a:rPr kumimoji="1" lang="en-US" altLang="zh-CN" dirty="0">
                <a:solidFill>
                  <a:srgbClr val="EE7D31"/>
                </a:solidFill>
              </a:rPr>
              <a:t>React</a:t>
            </a:r>
            <a:r>
              <a:rPr kumimoji="1" lang="zh-CN" altLang="en-US" dirty="0">
                <a:solidFill>
                  <a:srgbClr val="EE7D31"/>
                </a:solidFill>
              </a:rPr>
              <a:t>目前正在被</a:t>
            </a:r>
            <a:r>
              <a:rPr kumimoji="1" lang="en-US" altLang="zh-CN" dirty="0">
                <a:solidFill>
                  <a:srgbClr val="EE7D31"/>
                </a:solidFill>
              </a:rPr>
              <a:t>Netflix</a:t>
            </a:r>
            <a:r>
              <a:rPr kumimoji="1" lang="zh-CN" altLang="en-US" dirty="0">
                <a:solidFill>
                  <a:srgbClr val="EE7D31"/>
                </a:solidFill>
              </a:rPr>
              <a:t>、</a:t>
            </a:r>
            <a:r>
              <a:rPr kumimoji="1" lang="en-US" altLang="zh-CN" dirty="0" err="1">
                <a:solidFill>
                  <a:srgbClr val="EE7D31"/>
                </a:solidFill>
              </a:rPr>
              <a:t>Imgur</a:t>
            </a:r>
            <a:r>
              <a:rPr kumimoji="1" lang="zh-CN" altLang="en-US" dirty="0">
                <a:solidFill>
                  <a:srgbClr val="EE7D31"/>
                </a:solidFill>
              </a:rPr>
              <a:t>、</a:t>
            </a:r>
            <a:r>
              <a:rPr kumimoji="1" lang="en-US" altLang="zh-CN" dirty="0">
                <a:solidFill>
                  <a:srgbClr val="EE7D31"/>
                </a:solidFill>
              </a:rPr>
              <a:t>Bleacher Report</a:t>
            </a:r>
            <a:r>
              <a:rPr kumimoji="1" lang="zh-CN" altLang="en-US" dirty="0">
                <a:solidFill>
                  <a:srgbClr val="EE7D31"/>
                </a:solidFill>
              </a:rPr>
              <a:t>、</a:t>
            </a:r>
            <a:r>
              <a:rPr kumimoji="1" lang="en-US" altLang="zh-CN" dirty="0" err="1">
                <a:solidFill>
                  <a:srgbClr val="EE7D31"/>
                </a:solidFill>
              </a:rPr>
              <a:t>Feedly</a:t>
            </a:r>
            <a:r>
              <a:rPr kumimoji="1" lang="zh-CN" altLang="en-US" dirty="0">
                <a:solidFill>
                  <a:srgbClr val="EE7D31"/>
                </a:solidFill>
              </a:rPr>
              <a:t>、</a:t>
            </a:r>
            <a:r>
              <a:rPr kumimoji="1" lang="en-US" altLang="zh-CN" dirty="0">
                <a:solidFill>
                  <a:srgbClr val="EE7D31"/>
                </a:solidFill>
              </a:rPr>
              <a:t>Airbnb</a:t>
            </a:r>
            <a:r>
              <a:rPr kumimoji="1" lang="zh-CN" altLang="en-US" dirty="0">
                <a:solidFill>
                  <a:srgbClr val="EE7D31"/>
                </a:solidFill>
              </a:rPr>
              <a:t>、</a:t>
            </a:r>
            <a:r>
              <a:rPr kumimoji="1" lang="en-US" altLang="zh-CN" dirty="0" err="1">
                <a:solidFill>
                  <a:srgbClr val="EE7D31"/>
                </a:solidFill>
              </a:rPr>
              <a:t>SeatGeek</a:t>
            </a:r>
            <a:r>
              <a:rPr kumimoji="1" lang="zh-CN" altLang="en-US" dirty="0">
                <a:solidFill>
                  <a:srgbClr val="EE7D31"/>
                </a:solidFill>
              </a:rPr>
              <a:t>、</a:t>
            </a:r>
            <a:r>
              <a:rPr kumimoji="1" lang="en-US" altLang="zh-CN" dirty="0">
                <a:solidFill>
                  <a:srgbClr val="EE7D31"/>
                </a:solidFill>
              </a:rPr>
              <a:t>HelloSign</a:t>
            </a:r>
            <a:r>
              <a:rPr kumimoji="1" lang="zh-CN" altLang="en-US" dirty="0">
                <a:solidFill>
                  <a:srgbClr val="EE7D31"/>
                </a:solidFill>
              </a:rPr>
              <a:t>等很多网站的主页使用。</a:t>
            </a:r>
            <a:endParaRPr kumimoji="1" lang="en-US" altLang="zh-CN" dirty="0">
              <a:solidFill>
                <a:srgbClr val="EE7D31"/>
              </a:solidFill>
            </a:endParaRPr>
          </a:p>
          <a:p>
            <a:pPr>
              <a:lnSpc>
                <a:spcPct val="170000"/>
              </a:lnSpc>
            </a:pPr>
            <a:r>
              <a:rPr kumimoji="1" lang="en-US" altLang="zh-CN" dirty="0">
                <a:solidFill>
                  <a:srgbClr val="EE7D31"/>
                </a:solidFill>
              </a:rPr>
              <a:t>React</a:t>
            </a:r>
            <a:r>
              <a:rPr kumimoji="1" lang="zh-CN" altLang="en-US" dirty="0">
                <a:solidFill>
                  <a:srgbClr val="EE7D31"/>
                </a:solidFill>
              </a:rPr>
              <a:t>由</a:t>
            </a:r>
            <a:r>
              <a:rPr kumimoji="1" lang="en-US" altLang="zh-CN" dirty="0">
                <a:solidFill>
                  <a:srgbClr val="EE7D31"/>
                </a:solidFill>
              </a:rPr>
              <a:t>Facebook </a:t>
            </a:r>
            <a:r>
              <a:rPr kumimoji="1" lang="zh-CN" altLang="en-US" dirty="0">
                <a:solidFill>
                  <a:srgbClr val="EE7D31"/>
                </a:solidFill>
              </a:rPr>
              <a:t>的软件工程师</a:t>
            </a:r>
            <a:r>
              <a:rPr kumimoji="1" lang="en-US" altLang="zh-CN" dirty="0">
                <a:solidFill>
                  <a:srgbClr val="EE7D31"/>
                </a:solidFill>
              </a:rPr>
              <a:t>Jordan </a:t>
            </a:r>
            <a:r>
              <a:rPr kumimoji="1" lang="en-US" altLang="zh-CN" dirty="0" err="1">
                <a:solidFill>
                  <a:srgbClr val="EE7D31"/>
                </a:solidFill>
              </a:rPr>
              <a:t>Walke</a:t>
            </a:r>
            <a:r>
              <a:rPr kumimoji="1" lang="zh-CN" altLang="en-US" dirty="0">
                <a:solidFill>
                  <a:srgbClr val="EE7D31"/>
                </a:solidFill>
              </a:rPr>
              <a:t>创建。他受到</a:t>
            </a:r>
            <a:r>
              <a:rPr kumimoji="1" lang="en-US" altLang="zh-CN" dirty="0">
                <a:solidFill>
                  <a:srgbClr val="EE7D31"/>
                </a:solidFill>
              </a:rPr>
              <a:t>PHP</a:t>
            </a:r>
            <a:r>
              <a:rPr kumimoji="1" lang="zh-CN" altLang="en-US" dirty="0">
                <a:solidFill>
                  <a:srgbClr val="EE7D31"/>
                </a:solidFill>
              </a:rPr>
              <a:t>的</a:t>
            </a:r>
            <a:r>
              <a:rPr kumimoji="1" lang="en-US" altLang="zh-CN" dirty="0">
                <a:solidFill>
                  <a:srgbClr val="EE7D31"/>
                </a:solidFill>
              </a:rPr>
              <a:t>HTML</a:t>
            </a:r>
            <a:r>
              <a:rPr kumimoji="1" lang="zh-CN" altLang="en-US" dirty="0">
                <a:solidFill>
                  <a:srgbClr val="EE7D31"/>
                </a:solidFill>
              </a:rPr>
              <a:t>组件框架</a:t>
            </a:r>
            <a:r>
              <a:rPr kumimoji="1" lang="en-US" altLang="zh-CN" dirty="0">
                <a:solidFill>
                  <a:srgbClr val="EE7D31"/>
                </a:solidFill>
              </a:rPr>
              <a:t>XHP</a:t>
            </a:r>
            <a:r>
              <a:rPr kumimoji="1" lang="zh-CN" altLang="en-US" dirty="0">
                <a:solidFill>
                  <a:srgbClr val="EE7D31"/>
                </a:solidFill>
              </a:rPr>
              <a:t>影响。该框架首先于</a:t>
            </a:r>
            <a:r>
              <a:rPr kumimoji="1" lang="en-US" altLang="zh-CN" dirty="0">
                <a:solidFill>
                  <a:srgbClr val="EE7D31"/>
                </a:solidFill>
              </a:rPr>
              <a:t>2011</a:t>
            </a:r>
            <a:r>
              <a:rPr kumimoji="1" lang="zh-CN" altLang="en-US" dirty="0">
                <a:solidFill>
                  <a:srgbClr val="EE7D31"/>
                </a:solidFill>
              </a:rPr>
              <a:t>年部署于</a:t>
            </a:r>
            <a:r>
              <a:rPr kumimoji="1" lang="en-US" altLang="zh-CN" dirty="0">
                <a:solidFill>
                  <a:srgbClr val="EE7D31"/>
                </a:solidFill>
              </a:rPr>
              <a:t>Facebook</a:t>
            </a:r>
            <a:r>
              <a:rPr kumimoji="1" lang="zh-CN" altLang="en-US" dirty="0">
                <a:solidFill>
                  <a:srgbClr val="EE7D31"/>
                </a:solidFill>
              </a:rPr>
              <a:t>的 </a:t>
            </a:r>
            <a:r>
              <a:rPr kumimoji="1" lang="en-US" altLang="zh-CN" dirty="0">
                <a:solidFill>
                  <a:srgbClr val="EE7D31"/>
                </a:solidFill>
              </a:rPr>
              <a:t>newsfeed</a:t>
            </a:r>
            <a:r>
              <a:rPr kumimoji="1" lang="zh-CN" altLang="en-US" dirty="0">
                <a:solidFill>
                  <a:srgbClr val="EE7D31"/>
                </a:solidFill>
              </a:rPr>
              <a:t>，随后于</a:t>
            </a:r>
            <a:r>
              <a:rPr kumimoji="1" lang="en-US" altLang="zh-CN" dirty="0">
                <a:solidFill>
                  <a:srgbClr val="EE7D31"/>
                </a:solidFill>
              </a:rPr>
              <a:t>2012</a:t>
            </a:r>
            <a:r>
              <a:rPr kumimoji="1" lang="zh-CN" altLang="en-US" dirty="0">
                <a:solidFill>
                  <a:srgbClr val="EE7D31"/>
                </a:solidFill>
              </a:rPr>
              <a:t>年部署于</a:t>
            </a:r>
            <a:r>
              <a:rPr kumimoji="1" lang="en-US" altLang="zh-CN" dirty="0">
                <a:solidFill>
                  <a:srgbClr val="EE7D31"/>
                </a:solidFill>
              </a:rPr>
              <a:t>Instagram</a:t>
            </a:r>
            <a:r>
              <a:rPr kumimoji="1" lang="zh-CN" altLang="en-US" dirty="0">
                <a:solidFill>
                  <a:srgbClr val="EE7D31"/>
                </a:solidFill>
              </a:rPr>
              <a:t>。它于</a:t>
            </a:r>
            <a:r>
              <a:rPr kumimoji="1" lang="en-US" altLang="zh-CN" dirty="0">
                <a:solidFill>
                  <a:srgbClr val="EE7D31"/>
                </a:solidFill>
              </a:rPr>
              <a:t>2013</a:t>
            </a:r>
            <a:r>
              <a:rPr kumimoji="1" lang="zh-CN" altLang="en-US" dirty="0">
                <a:solidFill>
                  <a:srgbClr val="EE7D31"/>
                </a:solidFill>
              </a:rPr>
              <a:t>年</a:t>
            </a:r>
            <a:r>
              <a:rPr kumimoji="1" lang="en-US" altLang="zh-CN" dirty="0">
                <a:solidFill>
                  <a:srgbClr val="EE7D31"/>
                </a:solidFill>
              </a:rPr>
              <a:t>5</a:t>
            </a:r>
            <a:r>
              <a:rPr kumimoji="1" lang="zh-CN" altLang="en-US" dirty="0">
                <a:solidFill>
                  <a:srgbClr val="EE7D31"/>
                </a:solidFill>
              </a:rPr>
              <a:t>月在</a:t>
            </a:r>
            <a:r>
              <a:rPr kumimoji="1" lang="en-US" altLang="zh-CN" dirty="0" err="1">
                <a:solidFill>
                  <a:srgbClr val="EE7D31"/>
                </a:solidFill>
              </a:rPr>
              <a:t>JSConf</a:t>
            </a:r>
            <a:r>
              <a:rPr kumimoji="1" lang="en-US" altLang="zh-CN" dirty="0">
                <a:solidFill>
                  <a:srgbClr val="EE7D31"/>
                </a:solidFill>
              </a:rPr>
              <a:t> US</a:t>
            </a:r>
            <a:r>
              <a:rPr kumimoji="1" lang="zh-CN" altLang="en-US" dirty="0">
                <a:solidFill>
                  <a:srgbClr val="EE7D31"/>
                </a:solidFill>
              </a:rPr>
              <a:t>开源。</a:t>
            </a:r>
            <a:endParaRPr kumimoji="1" lang="en-US" altLang="zh-CN" dirty="0">
              <a:solidFill>
                <a:srgbClr val="EE7D31"/>
              </a:solidFill>
            </a:endParaRPr>
          </a:p>
          <a:p>
            <a:pPr>
              <a:lnSpc>
                <a:spcPct val="170000"/>
              </a:lnSpc>
            </a:pPr>
            <a:endParaRPr lang="zh-CN" altLang="en-US" dirty="0"/>
          </a:p>
        </p:txBody>
      </p:sp>
    </p:spTree>
    <p:extLst>
      <p:ext uri="{BB962C8B-B14F-4D97-AF65-F5344CB8AC3E}">
        <p14:creationId xmlns:p14="http://schemas.microsoft.com/office/powerpoint/2010/main" val="26281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54000"/>
            <a:ext cx="4699000" cy="565555"/>
          </a:xfrm>
        </p:spPr>
        <p:txBody>
          <a:bodyPr>
            <a:normAutofit/>
          </a:bodyPr>
          <a:lstStyle/>
          <a:p>
            <a:pPr algn="l"/>
            <a:r>
              <a:rPr kumimoji="1" lang="zh-CN" altLang="en-US" sz="3200" dirty="0">
                <a:latin typeface="+mj-ea"/>
              </a:rPr>
              <a:t>为什么辰森选择</a:t>
            </a:r>
            <a:r>
              <a:rPr kumimoji="1" lang="en-US" altLang="zh-CN" sz="3200" dirty="0">
                <a:latin typeface="+mj-ea"/>
              </a:rPr>
              <a:t>React</a:t>
            </a:r>
            <a:endParaRPr kumimoji="1" lang="zh-CN" altLang="en-US" sz="3200" b="1" dirty="0">
              <a:latin typeface="+mj-ea"/>
            </a:endParaRPr>
          </a:p>
        </p:txBody>
      </p:sp>
      <p:sp>
        <p:nvSpPr>
          <p:cNvPr id="4" name="矩形 3"/>
          <p:cNvSpPr/>
          <p:nvPr/>
        </p:nvSpPr>
        <p:spPr>
          <a:xfrm>
            <a:off x="1854200" y="1743048"/>
            <a:ext cx="711200"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854199" y="3122570"/>
            <a:ext cx="692922"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053" y="1896036"/>
            <a:ext cx="393700" cy="393700"/>
          </a:xfrm>
          <a:prstGeom prst="rect">
            <a:avLst/>
          </a:prstGeom>
        </p:spPr>
      </p:pic>
      <p:sp>
        <p:nvSpPr>
          <p:cNvPr id="12" name="文本框 11"/>
          <p:cNvSpPr txBox="1"/>
          <p:nvPr/>
        </p:nvSpPr>
        <p:spPr>
          <a:xfrm>
            <a:off x="2705100" y="1666927"/>
            <a:ext cx="3543300" cy="338554"/>
          </a:xfrm>
          <a:prstGeom prst="rect">
            <a:avLst/>
          </a:prstGeom>
          <a:noFill/>
        </p:spPr>
        <p:txBody>
          <a:bodyPr wrap="square" rtlCol="0">
            <a:spAutoFit/>
          </a:bodyPr>
          <a:lstStyle/>
          <a:p>
            <a:r>
              <a:rPr kumimoji="1" lang="zh-CN" altLang="en-US" sz="1600" b="1" dirty="0">
                <a:solidFill>
                  <a:srgbClr val="EE7D31"/>
                </a:solidFill>
              </a:rPr>
              <a:t>传统开发的缺点</a:t>
            </a:r>
            <a:r>
              <a:rPr kumimoji="1" lang="en-US" altLang="zh-CN" sz="1600" b="1" dirty="0">
                <a:solidFill>
                  <a:srgbClr val="EE7D31"/>
                </a:solidFill>
              </a:rPr>
              <a:t>	</a:t>
            </a:r>
          </a:p>
        </p:txBody>
      </p:sp>
      <p:sp>
        <p:nvSpPr>
          <p:cNvPr id="15" name="文本框 14"/>
          <p:cNvSpPr txBox="1"/>
          <p:nvPr/>
        </p:nvSpPr>
        <p:spPr>
          <a:xfrm>
            <a:off x="2705099" y="1971942"/>
            <a:ext cx="6970745" cy="646331"/>
          </a:xfrm>
          <a:prstGeom prst="rect">
            <a:avLst/>
          </a:prstGeom>
          <a:noFill/>
        </p:spPr>
        <p:txBody>
          <a:bodyPr wrap="square" rtlCol="0">
            <a:spAutoFit/>
          </a:bodyPr>
          <a:lstStyle/>
          <a:p>
            <a:r>
              <a:rPr kumimoji="1" lang="zh-CN" altLang="en-US" sz="1200" dirty="0">
                <a:solidFill>
                  <a:schemeClr val="bg1">
                    <a:lumMod val="50000"/>
                  </a:schemeClr>
                </a:solidFill>
              </a:rPr>
              <a:t>数据需要实时反应到</a:t>
            </a:r>
            <a:r>
              <a:rPr kumimoji="1" lang="en-US" altLang="zh-CN" sz="1200" dirty="0">
                <a:solidFill>
                  <a:schemeClr val="bg1">
                    <a:lumMod val="50000"/>
                  </a:schemeClr>
                </a:solidFill>
              </a:rPr>
              <a:t>UI</a:t>
            </a:r>
            <a:r>
              <a:rPr kumimoji="1" lang="zh-CN" altLang="en-US" sz="1200" dirty="0">
                <a:solidFill>
                  <a:schemeClr val="bg1">
                    <a:lumMod val="50000"/>
                  </a:schemeClr>
                </a:solidFill>
              </a:rPr>
              <a:t>上，导致每次改动都需要操作</a:t>
            </a:r>
            <a:r>
              <a:rPr kumimoji="1" lang="en-US" altLang="zh-CN" sz="1200" dirty="0" err="1">
                <a:solidFill>
                  <a:schemeClr val="bg1">
                    <a:lumMod val="50000"/>
                  </a:schemeClr>
                </a:solidFill>
              </a:rPr>
              <a:t>dom</a:t>
            </a:r>
            <a:endParaRPr kumimoji="1" lang="en-US" altLang="zh-CN" sz="1200" dirty="0">
              <a:solidFill>
                <a:schemeClr val="bg1">
                  <a:lumMod val="50000"/>
                </a:schemeClr>
              </a:solidFill>
            </a:endParaRPr>
          </a:p>
          <a:p>
            <a:endParaRPr kumimoji="1" lang="en-US" altLang="zh-CN" sz="1200" dirty="0">
              <a:solidFill>
                <a:schemeClr val="bg1">
                  <a:lumMod val="50000"/>
                </a:schemeClr>
              </a:solidFill>
            </a:endParaRPr>
          </a:p>
          <a:p>
            <a:r>
              <a:rPr kumimoji="1" lang="zh-CN" altLang="en-US" sz="1200" dirty="0">
                <a:solidFill>
                  <a:schemeClr val="bg1">
                    <a:lumMod val="50000"/>
                  </a:schemeClr>
                </a:solidFill>
              </a:rPr>
              <a:t>复杂或频繁的</a:t>
            </a:r>
            <a:r>
              <a:rPr kumimoji="1" lang="en-US" altLang="zh-CN" sz="1200" dirty="0">
                <a:solidFill>
                  <a:schemeClr val="bg1">
                    <a:lumMod val="50000"/>
                  </a:schemeClr>
                </a:solidFill>
              </a:rPr>
              <a:t>DOM</a:t>
            </a:r>
            <a:r>
              <a:rPr kumimoji="1" lang="zh-CN" altLang="en-US" sz="1200" dirty="0">
                <a:solidFill>
                  <a:schemeClr val="bg1">
                    <a:lumMod val="50000"/>
                  </a:schemeClr>
                </a:solidFill>
              </a:rPr>
              <a:t>操作通常是性能瓶颈产生的原因</a:t>
            </a:r>
            <a:endParaRPr kumimoji="1" lang="en-US" altLang="zh-CN" sz="1200" dirty="0">
              <a:solidFill>
                <a:schemeClr val="bg1">
                  <a:lumMod val="50000"/>
                </a:schemeClr>
              </a:solidFill>
            </a:endParaRPr>
          </a:p>
        </p:txBody>
      </p:sp>
      <p:sp>
        <p:nvSpPr>
          <p:cNvPr id="16" name="文本框 15"/>
          <p:cNvSpPr txBox="1"/>
          <p:nvPr/>
        </p:nvSpPr>
        <p:spPr>
          <a:xfrm>
            <a:off x="2705099" y="3071483"/>
            <a:ext cx="3543300" cy="338554"/>
          </a:xfrm>
          <a:prstGeom prst="rect">
            <a:avLst/>
          </a:prstGeom>
          <a:noFill/>
        </p:spPr>
        <p:txBody>
          <a:bodyPr wrap="square" rtlCol="0">
            <a:spAutoFit/>
          </a:bodyPr>
          <a:lstStyle/>
          <a:p>
            <a:r>
              <a:rPr kumimoji="1" lang="zh-CN" altLang="en-US" sz="1600" b="1" dirty="0">
                <a:solidFill>
                  <a:srgbClr val="EE7D31"/>
                </a:solidFill>
              </a:rPr>
              <a:t>目标</a:t>
            </a:r>
            <a:endParaRPr kumimoji="1" lang="en-US" altLang="zh-CN" sz="1600" b="1" dirty="0">
              <a:solidFill>
                <a:srgbClr val="EE7D31"/>
              </a:solidFill>
            </a:endParaRPr>
          </a:p>
        </p:txBody>
      </p:sp>
      <p:sp>
        <p:nvSpPr>
          <p:cNvPr id="17" name="文本框 16"/>
          <p:cNvSpPr txBox="1"/>
          <p:nvPr/>
        </p:nvSpPr>
        <p:spPr>
          <a:xfrm>
            <a:off x="2705098" y="3389886"/>
            <a:ext cx="6644173" cy="276999"/>
          </a:xfrm>
          <a:prstGeom prst="rect">
            <a:avLst/>
          </a:prstGeom>
          <a:noFill/>
        </p:spPr>
        <p:txBody>
          <a:bodyPr wrap="square" rtlCol="0">
            <a:spAutoFit/>
          </a:bodyPr>
          <a:lstStyle/>
          <a:p>
            <a:r>
              <a:rPr kumimoji="1" lang="zh-CN" altLang="en-US" sz="1200" dirty="0">
                <a:solidFill>
                  <a:schemeClr val="bg1">
                    <a:lumMod val="50000"/>
                  </a:schemeClr>
                </a:solidFill>
              </a:rPr>
              <a:t>解决其它</a:t>
            </a:r>
            <a:r>
              <a:rPr kumimoji="1" lang="en-US" altLang="zh-CN" sz="1200" dirty="0">
                <a:solidFill>
                  <a:schemeClr val="bg1">
                    <a:lumMod val="50000"/>
                  </a:schemeClr>
                </a:solidFill>
              </a:rPr>
              <a:t>JavaScript</a:t>
            </a:r>
            <a:r>
              <a:rPr kumimoji="1" lang="zh-CN" altLang="en-US" sz="1200" dirty="0">
                <a:solidFill>
                  <a:schemeClr val="bg1">
                    <a:lumMod val="50000"/>
                  </a:schemeClr>
                </a:solidFill>
              </a:rPr>
              <a:t>框架所面对的一大常见难题，即对大规模数据集的处理</a:t>
            </a:r>
            <a:endParaRPr kumimoji="1" lang="en-US" altLang="zh-CN" sz="1200" dirty="0">
              <a:solidFill>
                <a:schemeClr val="bg1">
                  <a:lumMod val="50000"/>
                </a:schemeClr>
              </a:solidFill>
            </a:endParaRPr>
          </a:p>
        </p:txBody>
      </p:sp>
      <p:sp>
        <p:nvSpPr>
          <p:cNvPr id="22" name="文本框 21"/>
          <p:cNvSpPr txBox="1"/>
          <p:nvPr/>
        </p:nvSpPr>
        <p:spPr>
          <a:xfrm>
            <a:off x="533400" y="863792"/>
            <a:ext cx="3306589" cy="307777"/>
          </a:xfrm>
          <a:prstGeom prst="rect">
            <a:avLst/>
          </a:prstGeom>
          <a:noFill/>
        </p:spPr>
        <p:txBody>
          <a:bodyPr wrap="square" rtlCol="0">
            <a:spAutoFit/>
          </a:bodyPr>
          <a:lstStyle/>
          <a:p>
            <a:r>
              <a:rPr kumimoji="1" lang="zh-CN" altLang="en-US" sz="1400" dirty="0">
                <a:solidFill>
                  <a:schemeClr val="bg1">
                    <a:lumMod val="75000"/>
                  </a:schemeClr>
                </a:solidFill>
              </a:rPr>
              <a:t>单击添加副标题</a:t>
            </a:r>
          </a:p>
        </p:txBody>
      </p:sp>
      <p:pic>
        <p:nvPicPr>
          <p:cNvPr id="23" name="图片 22">
            <a:extLst>
              <a:ext uri="{FF2B5EF4-FFF2-40B4-BE49-F238E27FC236}">
                <a16:creationId xmlns:a16="http://schemas.microsoft.com/office/drawing/2014/main" id="{D609981C-ACCB-41A5-ADAB-C4CEADA1C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68" y="3230828"/>
            <a:ext cx="481410" cy="494109"/>
          </a:xfrm>
          <a:prstGeom prst="rect">
            <a:avLst/>
          </a:prstGeom>
        </p:spPr>
      </p:pic>
      <p:sp>
        <p:nvSpPr>
          <p:cNvPr id="24" name="矩形 23">
            <a:extLst>
              <a:ext uri="{FF2B5EF4-FFF2-40B4-BE49-F238E27FC236}">
                <a16:creationId xmlns:a16="http://schemas.microsoft.com/office/drawing/2014/main" id="{CAAB5A7F-0403-495F-802E-1A1E280B2ABA}"/>
              </a:ext>
            </a:extLst>
          </p:cNvPr>
          <p:cNvSpPr/>
          <p:nvPr/>
        </p:nvSpPr>
        <p:spPr>
          <a:xfrm>
            <a:off x="1854199" y="4502092"/>
            <a:ext cx="692922"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内容占位符 9">
            <a:extLst>
              <a:ext uri="{FF2B5EF4-FFF2-40B4-BE49-F238E27FC236}">
                <a16:creationId xmlns:a16="http://schemas.microsoft.com/office/drawing/2014/main" id="{6312648F-F934-4530-9D28-DC4949252D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5443" y="4610637"/>
            <a:ext cx="481410" cy="494109"/>
          </a:xfrm>
          <a:prstGeom prst="rect">
            <a:avLst/>
          </a:prstGeom>
        </p:spPr>
      </p:pic>
      <p:sp>
        <p:nvSpPr>
          <p:cNvPr id="26" name="文本框 25">
            <a:extLst>
              <a:ext uri="{FF2B5EF4-FFF2-40B4-BE49-F238E27FC236}">
                <a16:creationId xmlns:a16="http://schemas.microsoft.com/office/drawing/2014/main" id="{8113B970-FFE6-4A62-8740-CB58C3A16A06}"/>
              </a:ext>
            </a:extLst>
          </p:cNvPr>
          <p:cNvSpPr txBox="1"/>
          <p:nvPr/>
        </p:nvSpPr>
        <p:spPr>
          <a:xfrm>
            <a:off x="2705099" y="4451292"/>
            <a:ext cx="3543300" cy="338554"/>
          </a:xfrm>
          <a:prstGeom prst="rect">
            <a:avLst/>
          </a:prstGeom>
          <a:noFill/>
        </p:spPr>
        <p:txBody>
          <a:bodyPr wrap="square" rtlCol="0">
            <a:spAutoFit/>
          </a:bodyPr>
          <a:lstStyle/>
          <a:p>
            <a:r>
              <a:rPr kumimoji="1" lang="zh-CN" altLang="en-US" sz="1600" b="1" dirty="0">
                <a:solidFill>
                  <a:srgbClr val="EE7D31"/>
                </a:solidFill>
              </a:rPr>
              <a:t>替换原有</a:t>
            </a:r>
            <a:r>
              <a:rPr kumimoji="1" lang="en-US" altLang="zh-CN" sz="1600" b="1" dirty="0">
                <a:solidFill>
                  <a:srgbClr val="EE7D31"/>
                </a:solidFill>
              </a:rPr>
              <a:t>Angular</a:t>
            </a:r>
            <a:r>
              <a:rPr kumimoji="1" lang="zh-CN" altLang="en-US" sz="1600" b="1" dirty="0">
                <a:solidFill>
                  <a:srgbClr val="EE7D31"/>
                </a:solidFill>
              </a:rPr>
              <a:t>的开发模块</a:t>
            </a:r>
            <a:endParaRPr kumimoji="1" lang="en-US" altLang="zh-CN" sz="1600" b="1" dirty="0">
              <a:solidFill>
                <a:srgbClr val="EE7D31"/>
              </a:solidFill>
            </a:endParaRPr>
          </a:p>
        </p:txBody>
      </p:sp>
      <p:sp>
        <p:nvSpPr>
          <p:cNvPr id="27" name="文本框 26">
            <a:extLst>
              <a:ext uri="{FF2B5EF4-FFF2-40B4-BE49-F238E27FC236}">
                <a16:creationId xmlns:a16="http://schemas.microsoft.com/office/drawing/2014/main" id="{53FB9EBB-3D65-40F5-8337-9567802DB4F7}"/>
              </a:ext>
            </a:extLst>
          </p:cNvPr>
          <p:cNvSpPr txBox="1"/>
          <p:nvPr/>
        </p:nvSpPr>
        <p:spPr>
          <a:xfrm>
            <a:off x="2705098" y="4769695"/>
            <a:ext cx="6970745" cy="276999"/>
          </a:xfrm>
          <a:prstGeom prst="rect">
            <a:avLst/>
          </a:prstGeom>
          <a:noFill/>
        </p:spPr>
        <p:txBody>
          <a:bodyPr wrap="square" rtlCol="0">
            <a:spAutoFit/>
          </a:bodyPr>
          <a:lstStyle/>
          <a:p>
            <a:r>
              <a:rPr kumimoji="1" lang="zh-CN" altLang="en-US" sz="1200" dirty="0">
                <a:solidFill>
                  <a:schemeClr val="bg1">
                    <a:lumMod val="50000"/>
                  </a:schemeClr>
                </a:solidFill>
              </a:rPr>
              <a:t>成本高、维护复杂、扩展等不如</a:t>
            </a:r>
            <a:r>
              <a:rPr kumimoji="1" lang="en-US" altLang="zh-CN" sz="1200" dirty="0">
                <a:solidFill>
                  <a:schemeClr val="bg1">
                    <a:lumMod val="50000"/>
                  </a:schemeClr>
                </a:solidFill>
              </a:rPr>
              <a:t>react</a:t>
            </a:r>
            <a:r>
              <a:rPr kumimoji="1" lang="zh-CN" altLang="en-US" sz="1200" dirty="0">
                <a:solidFill>
                  <a:schemeClr val="bg1">
                    <a:lumMod val="50000"/>
                  </a:schemeClr>
                </a:solidFill>
              </a:rPr>
              <a:t>清晰等原因</a:t>
            </a:r>
            <a:endParaRPr kumimoji="1" lang="en-US" altLang="zh-CN" sz="1200" dirty="0">
              <a:solidFill>
                <a:schemeClr val="bg1">
                  <a:lumMod val="50000"/>
                </a:schemeClr>
              </a:solidFill>
            </a:endParaRPr>
          </a:p>
        </p:txBody>
      </p:sp>
    </p:spTree>
    <p:extLst>
      <p:ext uri="{BB962C8B-B14F-4D97-AF65-F5344CB8AC3E}">
        <p14:creationId xmlns:p14="http://schemas.microsoft.com/office/powerpoint/2010/main" val="344762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72572" y="236431"/>
            <a:ext cx="7827177" cy="601122"/>
          </a:xfrm>
        </p:spPr>
        <p:txBody>
          <a:bodyPr>
            <a:normAutofit/>
          </a:bodyPr>
          <a:lstStyle/>
          <a:p>
            <a:pPr algn="l"/>
            <a:r>
              <a:rPr kumimoji="1" lang="en-US" altLang="zh-CN" sz="3200" dirty="0">
                <a:latin typeface="+mj-ea"/>
              </a:rPr>
              <a:t>React</a:t>
            </a:r>
            <a:r>
              <a:rPr kumimoji="1" lang="zh-CN" altLang="en-US" sz="3200" dirty="0">
                <a:latin typeface="+mj-ea"/>
              </a:rPr>
              <a:t>的特点</a:t>
            </a:r>
          </a:p>
        </p:txBody>
      </p:sp>
      <p:sp>
        <p:nvSpPr>
          <p:cNvPr id="11" name="副标题 10"/>
          <p:cNvSpPr>
            <a:spLocks noGrp="1"/>
          </p:cNvSpPr>
          <p:nvPr>
            <p:ph type="subTitle" idx="1"/>
          </p:nvPr>
        </p:nvSpPr>
        <p:spPr>
          <a:xfrm>
            <a:off x="472572" y="859230"/>
            <a:ext cx="4010268" cy="386340"/>
          </a:xfrm>
        </p:spPr>
        <p:txBody>
          <a:bodyPr>
            <a:normAutofit/>
          </a:bodyPr>
          <a:lstStyle/>
          <a:p>
            <a:pPr algn="l"/>
            <a:endParaRPr kumimoji="1" lang="zh-CN" altLang="en-US" sz="1400" dirty="0">
              <a:solidFill>
                <a:schemeClr val="bg1">
                  <a:lumMod val="50000"/>
                </a:schemeClr>
              </a:solidFill>
            </a:endParaRPr>
          </a:p>
        </p:txBody>
      </p:sp>
      <p:grpSp>
        <p:nvGrpSpPr>
          <p:cNvPr id="10" name="组 9"/>
          <p:cNvGrpSpPr/>
          <p:nvPr/>
        </p:nvGrpSpPr>
        <p:grpSpPr>
          <a:xfrm>
            <a:off x="1008384" y="3987800"/>
            <a:ext cx="10345416" cy="111199"/>
            <a:chOff x="1295400" y="3683000"/>
            <a:chExt cx="11798300" cy="101600"/>
          </a:xfrm>
          <a:solidFill>
            <a:srgbClr val="EE7D31"/>
          </a:solidFill>
        </p:grpSpPr>
        <p:sp>
          <p:nvSpPr>
            <p:cNvPr id="4" name="矩形 3"/>
            <p:cNvSpPr/>
            <p:nvPr/>
          </p:nvSpPr>
          <p:spPr>
            <a:xfrm>
              <a:off x="12954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32766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52578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2390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2202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1201400" y="3683000"/>
              <a:ext cx="1892300"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6"/>
          <p:cNvGrpSpPr/>
          <p:nvPr/>
        </p:nvGrpSpPr>
        <p:grpSpPr>
          <a:xfrm>
            <a:off x="1008385" y="4076700"/>
            <a:ext cx="1250657" cy="2064764"/>
            <a:chOff x="1008385" y="4064000"/>
            <a:chExt cx="1346200" cy="2222500"/>
          </a:xfrm>
        </p:grpSpPr>
        <p:sp>
          <p:nvSpPr>
            <p:cNvPr id="12" name="椭圆 11"/>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flipH="1">
              <a:off x="1699269"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 17"/>
          <p:cNvGrpSpPr/>
          <p:nvPr/>
        </p:nvGrpSpPr>
        <p:grpSpPr>
          <a:xfrm>
            <a:off x="4483113" y="4076700"/>
            <a:ext cx="1322130" cy="2182762"/>
            <a:chOff x="1008385" y="4064000"/>
            <a:chExt cx="1346200" cy="2222500"/>
          </a:xfrm>
        </p:grpSpPr>
        <p:sp>
          <p:nvSpPr>
            <p:cNvPr id="19" name="椭圆 18"/>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直线连接符 19"/>
            <p:cNvCxnSpPr>
              <a:stCxn id="20" idx="2"/>
            </p:cNvCxnSpPr>
            <p:nvPr/>
          </p:nvCxnSpPr>
          <p:spPr>
            <a:xfrm flipH="1">
              <a:off x="1681485"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 20"/>
          <p:cNvGrpSpPr/>
          <p:nvPr/>
        </p:nvGrpSpPr>
        <p:grpSpPr>
          <a:xfrm>
            <a:off x="8028534" y="4076700"/>
            <a:ext cx="1275506" cy="2105788"/>
            <a:chOff x="1008385" y="4064000"/>
            <a:chExt cx="1346200" cy="2222500"/>
          </a:xfrm>
        </p:grpSpPr>
        <p:sp>
          <p:nvSpPr>
            <p:cNvPr id="22" name="椭圆 21"/>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连接符 22"/>
            <p:cNvCxnSpPr>
              <a:stCxn id="23" idx="2"/>
            </p:cNvCxnSpPr>
            <p:nvPr/>
          </p:nvCxnSpPr>
          <p:spPr>
            <a:xfrm flipH="1">
              <a:off x="1681485"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p:nvGrpSpPr>
        <p:grpSpPr>
          <a:xfrm rot="10800000">
            <a:off x="2901303" y="1975154"/>
            <a:ext cx="1219088" cy="2012645"/>
            <a:chOff x="1008385" y="4064000"/>
            <a:chExt cx="1346200" cy="2222500"/>
          </a:xfrm>
        </p:grpSpPr>
        <p:sp>
          <p:nvSpPr>
            <p:cNvPr id="25" name="椭圆 24"/>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a:stCxn id="26" idx="2"/>
            </p:cNvCxnSpPr>
            <p:nvPr/>
          </p:nvCxnSpPr>
          <p:spPr>
            <a:xfrm flipH="1">
              <a:off x="1681485"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p:nvGrpSpPr>
        <p:grpSpPr>
          <a:xfrm rot="10800000">
            <a:off x="6367886" y="1867796"/>
            <a:ext cx="1284116" cy="2120003"/>
            <a:chOff x="1008385" y="4064000"/>
            <a:chExt cx="1346200" cy="2222500"/>
          </a:xfrm>
        </p:grpSpPr>
        <p:sp>
          <p:nvSpPr>
            <p:cNvPr id="28" name="椭圆 27"/>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连接符 28"/>
            <p:cNvCxnSpPr/>
            <p:nvPr/>
          </p:nvCxnSpPr>
          <p:spPr>
            <a:xfrm flipH="1">
              <a:off x="1681485"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 29"/>
          <p:cNvGrpSpPr/>
          <p:nvPr/>
        </p:nvGrpSpPr>
        <p:grpSpPr>
          <a:xfrm rot="10800000">
            <a:off x="9861212" y="1944022"/>
            <a:ext cx="1296237" cy="2043777"/>
            <a:chOff x="1008385" y="4064000"/>
            <a:chExt cx="1346200" cy="2222500"/>
          </a:xfrm>
        </p:grpSpPr>
        <p:sp>
          <p:nvSpPr>
            <p:cNvPr id="31" name="椭圆 30"/>
            <p:cNvSpPr/>
            <p:nvPr/>
          </p:nvSpPr>
          <p:spPr>
            <a:xfrm>
              <a:off x="1008385" y="4940300"/>
              <a:ext cx="1346200" cy="134620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flipH="1">
              <a:off x="1681485" y="4064000"/>
              <a:ext cx="1" cy="8763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5259661"/>
            <a:ext cx="597663" cy="596691"/>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749" y="5186343"/>
            <a:ext cx="709255" cy="708102"/>
          </a:xfrm>
          <a:prstGeom prst="rect">
            <a:avLst/>
          </a:prstGeom>
        </p:spPr>
      </p:pic>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9581" y="2309652"/>
            <a:ext cx="550987" cy="550092"/>
          </a:xfrm>
          <a:prstGeom prst="rect">
            <a:avLst/>
          </a:prstGeom>
        </p:spPr>
      </p:pic>
      <p:pic>
        <p:nvPicPr>
          <p:cNvPr id="41" name="图片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3104" y="5322086"/>
            <a:ext cx="618236" cy="617231"/>
          </a:xfrm>
          <a:prstGeom prst="rect">
            <a:avLst/>
          </a:prstGeom>
        </p:spPr>
      </p:pic>
      <p:pic>
        <p:nvPicPr>
          <p:cNvPr id="42" name="图片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8066" y="2186854"/>
            <a:ext cx="734493" cy="733299"/>
          </a:xfrm>
          <a:prstGeom prst="rect">
            <a:avLst/>
          </a:prstGeom>
        </p:spPr>
      </p:pic>
      <p:pic>
        <p:nvPicPr>
          <p:cNvPr id="43" name="图片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6503" y="2216534"/>
            <a:ext cx="704765" cy="703619"/>
          </a:xfrm>
          <a:prstGeom prst="rect">
            <a:avLst/>
          </a:prstGeom>
        </p:spPr>
      </p:pic>
      <p:sp>
        <p:nvSpPr>
          <p:cNvPr id="44" name="文本框 43"/>
          <p:cNvSpPr txBox="1"/>
          <p:nvPr/>
        </p:nvSpPr>
        <p:spPr>
          <a:xfrm>
            <a:off x="850562" y="2216534"/>
            <a:ext cx="1753444" cy="1446550"/>
          </a:xfrm>
          <a:prstGeom prst="rect">
            <a:avLst/>
          </a:prstGeom>
          <a:noFill/>
        </p:spPr>
        <p:txBody>
          <a:bodyPr wrap="square" rtlCol="0">
            <a:spAutoFit/>
          </a:bodyPr>
          <a:lstStyle/>
          <a:p>
            <a:r>
              <a:rPr kumimoji="1" lang="en-US" altLang="zh-CN" dirty="0">
                <a:solidFill>
                  <a:srgbClr val="EE7D31"/>
                </a:solidFill>
              </a:rPr>
              <a:t>SPA</a:t>
            </a:r>
          </a:p>
          <a:p>
            <a:r>
              <a:rPr kumimoji="1" lang="zh-CN" altLang="en-US" sz="1400" dirty="0">
                <a:solidFill>
                  <a:schemeClr val="bg1">
                    <a:lumMod val="50000"/>
                  </a:schemeClr>
                </a:solidFill>
              </a:rPr>
              <a:t>单页应用</a:t>
            </a:r>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p:txBody>
      </p:sp>
      <p:sp>
        <p:nvSpPr>
          <p:cNvPr id="46" name="文本框 45"/>
          <p:cNvSpPr txBox="1"/>
          <p:nvPr/>
        </p:nvSpPr>
        <p:spPr>
          <a:xfrm>
            <a:off x="4419395" y="2216534"/>
            <a:ext cx="1753444" cy="1723549"/>
          </a:xfrm>
          <a:prstGeom prst="rect">
            <a:avLst/>
          </a:prstGeom>
          <a:noFill/>
        </p:spPr>
        <p:txBody>
          <a:bodyPr wrap="square" rtlCol="0">
            <a:spAutoFit/>
          </a:bodyPr>
          <a:lstStyle/>
          <a:p>
            <a:r>
              <a:rPr kumimoji="1" lang="zh-CN" altLang="en-US" dirty="0">
                <a:solidFill>
                  <a:srgbClr val="EE7D31"/>
                </a:solidFill>
              </a:rPr>
              <a:t>不是一个完整的</a:t>
            </a:r>
            <a:r>
              <a:rPr kumimoji="1" lang="en-US" altLang="zh-CN" dirty="0">
                <a:solidFill>
                  <a:srgbClr val="EE7D31"/>
                </a:solidFill>
              </a:rPr>
              <a:t>MVC</a:t>
            </a:r>
            <a:r>
              <a:rPr kumimoji="1" lang="zh-CN" altLang="en-US" dirty="0">
                <a:solidFill>
                  <a:srgbClr val="EE7D31"/>
                </a:solidFill>
              </a:rPr>
              <a:t>框架</a:t>
            </a:r>
            <a:endParaRPr kumimoji="1" lang="en-US" altLang="zh-CN" sz="1400" dirty="0">
              <a:solidFill>
                <a:schemeClr val="bg1">
                  <a:lumMod val="50000"/>
                </a:schemeClr>
              </a:solidFill>
            </a:endParaRPr>
          </a:p>
          <a:p>
            <a:r>
              <a:rPr kumimoji="1" lang="zh-CN" altLang="en-US" sz="1400" dirty="0">
                <a:solidFill>
                  <a:schemeClr val="bg1">
                    <a:lumMod val="50000"/>
                  </a:schemeClr>
                </a:solidFill>
              </a:rPr>
              <a:t>仅仅是</a:t>
            </a:r>
            <a:r>
              <a:rPr kumimoji="1" lang="en-US" altLang="zh-CN" sz="1400" dirty="0">
                <a:solidFill>
                  <a:schemeClr val="bg1">
                    <a:lumMod val="50000"/>
                  </a:schemeClr>
                </a:solidFill>
              </a:rPr>
              <a:t>MVC</a:t>
            </a:r>
            <a:r>
              <a:rPr kumimoji="1" lang="zh-CN" altLang="en-US" sz="1400" dirty="0">
                <a:solidFill>
                  <a:schemeClr val="bg1">
                    <a:lumMod val="50000"/>
                  </a:schemeClr>
                </a:solidFill>
              </a:rPr>
              <a:t>中的</a:t>
            </a:r>
            <a:r>
              <a:rPr kumimoji="1" lang="en-US" altLang="zh-CN" sz="1400" dirty="0">
                <a:solidFill>
                  <a:schemeClr val="bg1">
                    <a:lumMod val="50000"/>
                  </a:schemeClr>
                </a:solidFill>
              </a:rPr>
              <a:t>V</a:t>
            </a:r>
            <a:r>
              <a:rPr kumimoji="1" lang="zh-CN" altLang="en-US" sz="1400" dirty="0">
                <a:solidFill>
                  <a:schemeClr val="bg1">
                    <a:lumMod val="50000"/>
                  </a:schemeClr>
                </a:solidFill>
              </a:rPr>
              <a:t>（</a:t>
            </a:r>
            <a:r>
              <a:rPr kumimoji="1" lang="en-US" altLang="zh-CN" sz="1400" dirty="0">
                <a:solidFill>
                  <a:schemeClr val="bg1">
                    <a:lumMod val="50000"/>
                  </a:schemeClr>
                </a:solidFill>
              </a:rPr>
              <a:t>View</a:t>
            </a:r>
            <a:r>
              <a:rPr kumimoji="1" lang="zh-CN" altLang="en-US" sz="1400" dirty="0">
                <a:solidFill>
                  <a:schemeClr val="bg1">
                    <a:lumMod val="50000"/>
                  </a:schemeClr>
                </a:solidFill>
              </a:rPr>
              <a:t>）</a:t>
            </a:r>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zh-CN" altLang="en-US" sz="1400" dirty="0">
              <a:solidFill>
                <a:schemeClr val="bg1">
                  <a:lumMod val="50000"/>
                </a:schemeClr>
              </a:solidFill>
            </a:endParaRPr>
          </a:p>
        </p:txBody>
      </p:sp>
      <p:sp>
        <p:nvSpPr>
          <p:cNvPr id="47" name="文本框 46"/>
          <p:cNvSpPr txBox="1"/>
          <p:nvPr/>
        </p:nvSpPr>
        <p:spPr>
          <a:xfrm>
            <a:off x="8002418" y="2186854"/>
            <a:ext cx="1753444" cy="2000548"/>
          </a:xfrm>
          <a:prstGeom prst="rect">
            <a:avLst/>
          </a:prstGeom>
          <a:noFill/>
        </p:spPr>
        <p:txBody>
          <a:bodyPr wrap="square" rtlCol="0">
            <a:spAutoFit/>
          </a:bodyPr>
          <a:lstStyle/>
          <a:p>
            <a:r>
              <a:rPr kumimoji="1" lang="en-US" altLang="zh-CN" dirty="0">
                <a:solidFill>
                  <a:srgbClr val="EE7D31"/>
                </a:solidFill>
              </a:rPr>
              <a:t>Facebook</a:t>
            </a:r>
            <a:r>
              <a:rPr kumimoji="1" lang="zh-CN" altLang="en-US" dirty="0">
                <a:solidFill>
                  <a:srgbClr val="EE7D31"/>
                </a:solidFill>
              </a:rPr>
              <a:t>的</a:t>
            </a:r>
            <a:r>
              <a:rPr kumimoji="1" lang="en-US" altLang="zh-CN" dirty="0">
                <a:solidFill>
                  <a:srgbClr val="EE7D31"/>
                </a:solidFill>
              </a:rPr>
              <a:t>React</a:t>
            </a:r>
            <a:r>
              <a:rPr kumimoji="1" lang="zh-CN" altLang="en-US" dirty="0">
                <a:solidFill>
                  <a:srgbClr val="EE7D31"/>
                </a:solidFill>
              </a:rPr>
              <a:t>并不认可</a:t>
            </a:r>
            <a:r>
              <a:rPr kumimoji="1" lang="en-US" altLang="zh-CN" dirty="0">
                <a:solidFill>
                  <a:srgbClr val="EE7D31"/>
                </a:solidFill>
              </a:rPr>
              <a:t>MVC</a:t>
            </a:r>
            <a:r>
              <a:rPr kumimoji="1" lang="zh-CN" altLang="en-US" dirty="0">
                <a:solidFill>
                  <a:srgbClr val="EE7D31"/>
                </a:solidFill>
              </a:rPr>
              <a:t>开发模式</a:t>
            </a:r>
            <a:r>
              <a:rPr kumimoji="1" lang="zh-CN" altLang="en-US" sz="1400" dirty="0">
                <a:solidFill>
                  <a:schemeClr val="bg1">
                    <a:lumMod val="50000"/>
                  </a:schemeClr>
                </a:solidFill>
              </a:rPr>
              <a:t>添加内容</a:t>
            </a:r>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zh-CN" altLang="en-US" sz="1400" dirty="0">
              <a:solidFill>
                <a:schemeClr val="bg1">
                  <a:lumMod val="50000"/>
                </a:schemeClr>
              </a:solidFill>
            </a:endParaRPr>
          </a:p>
        </p:txBody>
      </p:sp>
      <p:sp>
        <p:nvSpPr>
          <p:cNvPr id="48" name="文本框 47"/>
          <p:cNvSpPr txBox="1"/>
          <p:nvPr/>
        </p:nvSpPr>
        <p:spPr>
          <a:xfrm>
            <a:off x="2506162" y="4507016"/>
            <a:ext cx="1753444" cy="1446550"/>
          </a:xfrm>
          <a:prstGeom prst="rect">
            <a:avLst/>
          </a:prstGeom>
          <a:noFill/>
        </p:spPr>
        <p:txBody>
          <a:bodyPr wrap="square" rtlCol="0">
            <a:spAutoFit/>
          </a:bodyPr>
          <a:lstStyle/>
          <a:p>
            <a:r>
              <a:rPr kumimoji="1" lang="zh-CN" altLang="en-US" dirty="0">
                <a:solidFill>
                  <a:srgbClr val="EE7D31"/>
                </a:solidFill>
              </a:rPr>
              <a:t>不关注架构</a:t>
            </a:r>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zh-CN" altLang="en-US" sz="1400" dirty="0">
              <a:solidFill>
                <a:schemeClr val="bg1">
                  <a:lumMod val="50000"/>
                </a:schemeClr>
              </a:solidFill>
            </a:endParaRPr>
          </a:p>
        </p:txBody>
      </p:sp>
      <p:sp>
        <p:nvSpPr>
          <p:cNvPr id="49" name="文本框 48"/>
          <p:cNvSpPr txBox="1"/>
          <p:nvPr/>
        </p:nvSpPr>
        <p:spPr>
          <a:xfrm>
            <a:off x="6020660" y="4488831"/>
            <a:ext cx="1753444" cy="646331"/>
          </a:xfrm>
          <a:prstGeom prst="rect">
            <a:avLst/>
          </a:prstGeom>
          <a:noFill/>
        </p:spPr>
        <p:txBody>
          <a:bodyPr wrap="square" rtlCol="0">
            <a:spAutoFit/>
          </a:bodyPr>
          <a:lstStyle/>
          <a:p>
            <a:r>
              <a:rPr kumimoji="1" lang="zh-CN" altLang="en-US" dirty="0">
                <a:solidFill>
                  <a:srgbClr val="EE7D31"/>
                </a:solidFill>
              </a:rPr>
              <a:t>其他框架没有可比性</a:t>
            </a:r>
            <a:endParaRPr kumimoji="1" lang="zh-CN" altLang="en-US" sz="1400" dirty="0">
              <a:solidFill>
                <a:schemeClr val="bg1">
                  <a:lumMod val="50000"/>
                </a:schemeClr>
              </a:solidFill>
            </a:endParaRPr>
          </a:p>
        </p:txBody>
      </p:sp>
      <p:sp>
        <p:nvSpPr>
          <p:cNvPr id="50" name="文本框 49"/>
          <p:cNvSpPr txBox="1"/>
          <p:nvPr/>
        </p:nvSpPr>
        <p:spPr>
          <a:xfrm>
            <a:off x="9528992" y="4483753"/>
            <a:ext cx="1753444" cy="1877437"/>
          </a:xfrm>
          <a:prstGeom prst="rect">
            <a:avLst/>
          </a:prstGeom>
          <a:noFill/>
        </p:spPr>
        <p:txBody>
          <a:bodyPr wrap="square" rtlCol="0">
            <a:spAutoFit/>
          </a:bodyPr>
          <a:lstStyle/>
          <a:p>
            <a:r>
              <a:rPr kumimoji="1" lang="en-US" altLang="zh-CN" dirty="0">
                <a:solidFill>
                  <a:srgbClr val="EE7D31"/>
                </a:solidFill>
              </a:rPr>
              <a:t>REACT</a:t>
            </a:r>
            <a:r>
              <a:rPr kumimoji="1" lang="zh-CN" altLang="en-US" dirty="0">
                <a:solidFill>
                  <a:srgbClr val="EE7D31"/>
                </a:solidFill>
              </a:rPr>
              <a:t>是</a:t>
            </a:r>
            <a:r>
              <a:rPr kumimoji="1" lang="zh-CN" altLang="en-US" sz="1400" dirty="0">
                <a:solidFill>
                  <a:schemeClr val="bg1">
                    <a:lumMod val="50000"/>
                  </a:schemeClr>
                </a:solidFill>
              </a:rPr>
              <a:t>一套工具，并不是“框架”，人称框架是因为做到了很多框架想做但没做到事</a:t>
            </a:r>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en-US" altLang="zh-CN" sz="1400" dirty="0">
              <a:solidFill>
                <a:schemeClr val="bg1">
                  <a:lumMod val="50000"/>
                </a:schemeClr>
              </a:solidFill>
            </a:endParaRPr>
          </a:p>
          <a:p>
            <a:endParaRPr kumimoji="1" lang="zh-CN" altLang="en-US" sz="1400" dirty="0">
              <a:solidFill>
                <a:schemeClr val="bg1">
                  <a:lumMod val="50000"/>
                </a:schemeClr>
              </a:solidFill>
            </a:endParaRPr>
          </a:p>
        </p:txBody>
      </p:sp>
    </p:spTree>
    <p:extLst>
      <p:ext uri="{BB962C8B-B14F-4D97-AF65-F5344CB8AC3E}">
        <p14:creationId xmlns:p14="http://schemas.microsoft.com/office/powerpoint/2010/main" val="420130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02000" y="2165043"/>
            <a:ext cx="5981700" cy="2927658"/>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3721100" y="2733784"/>
            <a:ext cx="4648200" cy="646331"/>
          </a:xfrm>
          <a:prstGeom prst="rect">
            <a:avLst/>
          </a:prstGeom>
          <a:noFill/>
        </p:spPr>
        <p:txBody>
          <a:bodyPr wrap="square" rtlCol="0">
            <a:spAutoFit/>
          </a:bodyPr>
          <a:lstStyle/>
          <a:p>
            <a:r>
              <a:rPr kumimoji="1" lang="zh-CN" altLang="en-US" sz="3600" dirty="0">
                <a:solidFill>
                  <a:schemeClr val="bg1"/>
                </a:solidFill>
                <a:latin typeface="+mj-ea"/>
                <a:ea typeface="+mj-ea"/>
              </a:rPr>
              <a:t>组件化开发</a:t>
            </a:r>
          </a:p>
        </p:txBody>
      </p:sp>
      <p:sp>
        <p:nvSpPr>
          <p:cNvPr id="6" name="文本框 5"/>
          <p:cNvSpPr txBox="1"/>
          <p:nvPr/>
        </p:nvSpPr>
        <p:spPr>
          <a:xfrm>
            <a:off x="3721100" y="3380115"/>
            <a:ext cx="3086100" cy="1600438"/>
          </a:xfrm>
          <a:prstGeom prst="rect">
            <a:avLst/>
          </a:prstGeom>
          <a:noFill/>
        </p:spPr>
        <p:txBody>
          <a:bodyPr wrap="square" rtlCol="0">
            <a:spAutoFit/>
          </a:bodyPr>
          <a:lstStyle/>
          <a:p>
            <a:r>
              <a:rPr kumimoji="1" lang="zh-CN" altLang="en-US" sz="1400" dirty="0">
                <a:solidFill>
                  <a:schemeClr val="bg1">
                    <a:lumMod val="95000"/>
                  </a:schemeClr>
                </a:solidFill>
              </a:rPr>
              <a:t>组件化开发的概念？</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这种方式的功能、优缺点？</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与传统方式的区别？</a:t>
            </a:r>
            <a:endParaRPr kumimoji="1" lang="en-US" altLang="zh-CN" sz="1400" dirty="0">
              <a:solidFill>
                <a:schemeClr val="bg1">
                  <a:lumMod val="95000"/>
                </a:schemeClr>
              </a:solidFill>
            </a:endParaRPr>
          </a:p>
          <a:p>
            <a:endParaRPr kumimoji="1" lang="en-US" altLang="zh-CN" sz="1400" dirty="0">
              <a:solidFill>
                <a:schemeClr val="bg1">
                  <a:lumMod val="95000"/>
                </a:schemeClr>
              </a:solidFill>
            </a:endParaRPr>
          </a:p>
          <a:p>
            <a:r>
              <a:rPr kumimoji="1" lang="zh-CN" altLang="en-US" sz="1400" dirty="0">
                <a:solidFill>
                  <a:schemeClr val="bg1">
                    <a:lumMod val="95000"/>
                  </a:schemeClr>
                </a:solidFill>
              </a:rPr>
              <a:t>组件化开发的思想是什么样的？</a:t>
            </a:r>
          </a:p>
        </p:txBody>
      </p:sp>
      <p:cxnSp>
        <p:nvCxnSpPr>
          <p:cNvPr id="10" name="直线连接符 9"/>
          <p:cNvCxnSpPr/>
          <p:nvPr/>
        </p:nvCxnSpPr>
        <p:spPr>
          <a:xfrm>
            <a:off x="3721100" y="2733784"/>
            <a:ext cx="0" cy="2123659"/>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flipV="1">
            <a:off x="3302000" y="3380115"/>
            <a:ext cx="4749800" cy="9942"/>
          </a:xfrm>
          <a:prstGeom prst="line">
            <a:avLst/>
          </a:prstGeom>
          <a:ln>
            <a:solidFill>
              <a:srgbClr val="EE7D31"/>
            </a:solidFill>
            <a:prstDash val="dash"/>
          </a:ln>
        </p:spPr>
        <p:style>
          <a:lnRef idx="1">
            <a:schemeClr val="accent1"/>
          </a:lnRef>
          <a:fillRef idx="0">
            <a:schemeClr val="accent1"/>
          </a:fillRef>
          <a:effectRef idx="0">
            <a:schemeClr val="accent1"/>
          </a:effectRef>
          <a:fontRef idx="minor">
            <a:schemeClr val="tx1"/>
          </a:fontRef>
        </p:style>
      </p:cxnSp>
      <p:sp>
        <p:nvSpPr>
          <p:cNvPr id="3" name="半闭框 2"/>
          <p:cNvSpPr/>
          <p:nvPr/>
        </p:nvSpPr>
        <p:spPr>
          <a:xfrm rot="10800000">
            <a:off x="7873999" y="4318000"/>
            <a:ext cx="495299" cy="43180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半闭框 11"/>
          <p:cNvSpPr/>
          <p:nvPr/>
        </p:nvSpPr>
        <p:spPr>
          <a:xfrm>
            <a:off x="3454400" y="2381250"/>
            <a:ext cx="508000" cy="514350"/>
          </a:xfrm>
          <a:prstGeom prst="halfFrame">
            <a:avLst>
              <a:gd name="adj1" fmla="val 5263"/>
              <a:gd name="adj2" fmla="val 52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62333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ctrTitle"/>
          </p:nvPr>
        </p:nvSpPr>
        <p:spPr>
          <a:xfrm>
            <a:off x="533400" y="207347"/>
            <a:ext cx="4699000" cy="565555"/>
          </a:xfrm>
        </p:spPr>
        <p:txBody>
          <a:bodyPr>
            <a:normAutofit/>
          </a:bodyPr>
          <a:lstStyle/>
          <a:p>
            <a:pPr algn="l"/>
            <a:r>
              <a:rPr kumimoji="1" lang="zh-CN" altLang="en-US" sz="3200" dirty="0">
                <a:latin typeface="+mj-ea"/>
              </a:rPr>
              <a:t>组件化开发的概念</a:t>
            </a:r>
            <a:endParaRPr kumimoji="1" lang="zh-CN" altLang="en-US" sz="3200" b="1" dirty="0">
              <a:latin typeface="+mj-ea"/>
            </a:endParaRPr>
          </a:p>
        </p:txBody>
      </p:sp>
      <p:sp>
        <p:nvSpPr>
          <p:cNvPr id="4" name="矩形 3"/>
          <p:cNvSpPr/>
          <p:nvPr/>
        </p:nvSpPr>
        <p:spPr>
          <a:xfrm>
            <a:off x="1854200" y="2553477"/>
            <a:ext cx="711200"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endParaRPr>
          </a:p>
        </p:txBody>
      </p:sp>
      <p:sp>
        <p:nvSpPr>
          <p:cNvPr id="5" name="矩形 4"/>
          <p:cNvSpPr/>
          <p:nvPr/>
        </p:nvSpPr>
        <p:spPr>
          <a:xfrm>
            <a:off x="1854200" y="4204715"/>
            <a:ext cx="692922"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endParaRPr>
          </a:p>
        </p:txBody>
      </p:sp>
      <p:sp>
        <p:nvSpPr>
          <p:cNvPr id="6" name="矩形 5"/>
          <p:cNvSpPr/>
          <p:nvPr/>
        </p:nvSpPr>
        <p:spPr>
          <a:xfrm>
            <a:off x="6621088" y="2541140"/>
            <a:ext cx="711200"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053" y="2706465"/>
            <a:ext cx="393700" cy="3937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9632" y="2649685"/>
            <a:ext cx="481410" cy="494109"/>
          </a:xfrm>
          <a:prstGeom prst="rect">
            <a:avLst/>
          </a:prstGeom>
        </p:spPr>
      </p:pic>
      <p:pic>
        <p:nvPicPr>
          <p:cNvPr id="9" name="内容占位符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5444" y="4313260"/>
            <a:ext cx="481410" cy="494109"/>
          </a:xfrm>
          <a:prstGeom prst="rect">
            <a:avLst/>
          </a:prstGeom>
        </p:spPr>
      </p:pic>
      <p:sp>
        <p:nvSpPr>
          <p:cNvPr id="10" name="矩形 9"/>
          <p:cNvSpPr/>
          <p:nvPr/>
        </p:nvSpPr>
        <p:spPr>
          <a:xfrm>
            <a:off x="6639366" y="4171323"/>
            <a:ext cx="692922" cy="711200"/>
          </a:xfrm>
          <a:prstGeom prst="rect">
            <a:avLst/>
          </a:prstGeom>
          <a:solidFill>
            <a:srgbClr val="E74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8885" y="4352100"/>
            <a:ext cx="381000" cy="391050"/>
          </a:xfrm>
          <a:prstGeom prst="rect">
            <a:avLst/>
          </a:prstGeom>
        </p:spPr>
      </p:pic>
      <p:sp>
        <p:nvSpPr>
          <p:cNvPr id="12" name="文本框 11"/>
          <p:cNvSpPr txBox="1"/>
          <p:nvPr/>
        </p:nvSpPr>
        <p:spPr>
          <a:xfrm>
            <a:off x="2705100" y="2477356"/>
            <a:ext cx="3543300" cy="338554"/>
          </a:xfrm>
          <a:prstGeom prst="rect">
            <a:avLst/>
          </a:prstGeom>
          <a:noFill/>
        </p:spPr>
        <p:txBody>
          <a:bodyPr wrap="square" rtlCol="0">
            <a:spAutoFit/>
          </a:bodyPr>
          <a:lstStyle/>
          <a:p>
            <a:r>
              <a:rPr kumimoji="1" lang="zh-CN" altLang="en-US" sz="1600" b="1" dirty="0">
                <a:solidFill>
                  <a:srgbClr val="EE7D31"/>
                </a:solidFill>
                <a:latin typeface="+mj-ea"/>
                <a:ea typeface="+mj-ea"/>
              </a:rPr>
              <a:t>什么叫模块</a:t>
            </a:r>
            <a:endParaRPr kumimoji="1" lang="en-US" altLang="zh-CN" sz="1600" b="1" dirty="0">
              <a:solidFill>
                <a:srgbClr val="EE7D31"/>
              </a:solidFill>
              <a:latin typeface="+mj-ea"/>
              <a:ea typeface="+mj-ea"/>
            </a:endParaRPr>
          </a:p>
        </p:txBody>
      </p:sp>
      <p:sp>
        <p:nvSpPr>
          <p:cNvPr id="15" name="文本框 14"/>
          <p:cNvSpPr txBox="1"/>
          <p:nvPr/>
        </p:nvSpPr>
        <p:spPr>
          <a:xfrm>
            <a:off x="2705100" y="2782371"/>
            <a:ext cx="3226990" cy="461665"/>
          </a:xfrm>
          <a:prstGeom prst="rect">
            <a:avLst/>
          </a:prstGeom>
          <a:noFill/>
        </p:spPr>
        <p:txBody>
          <a:bodyPr wrap="square" rtlCol="0">
            <a:spAutoFit/>
          </a:bodyPr>
          <a:lstStyle/>
          <a:p>
            <a:r>
              <a:rPr kumimoji="1" lang="zh-CN" altLang="en-US" sz="1200" dirty="0">
                <a:solidFill>
                  <a:schemeClr val="bg1">
                    <a:lumMod val="50000"/>
                  </a:schemeClr>
                </a:solidFill>
                <a:latin typeface="+mj-ea"/>
                <a:ea typeface="+mj-ea"/>
              </a:rPr>
              <a:t>在</a:t>
            </a:r>
            <a:r>
              <a:rPr kumimoji="1" lang="en-US" altLang="zh-CN" sz="1200" dirty="0">
                <a:solidFill>
                  <a:schemeClr val="bg1">
                    <a:lumMod val="50000"/>
                  </a:schemeClr>
                </a:solidFill>
                <a:latin typeface="+mj-ea"/>
                <a:ea typeface="+mj-ea"/>
              </a:rPr>
              <a:t>react</a:t>
            </a:r>
            <a:r>
              <a:rPr kumimoji="1" lang="zh-CN" altLang="en-US" sz="1200" dirty="0">
                <a:solidFill>
                  <a:schemeClr val="bg1">
                    <a:lumMod val="50000"/>
                  </a:schemeClr>
                </a:solidFill>
                <a:latin typeface="+mj-ea"/>
                <a:ea typeface="+mj-ea"/>
              </a:rPr>
              <a:t>前端开发中，把封装起来具有特定功能的独立</a:t>
            </a:r>
            <a:r>
              <a:rPr kumimoji="1" lang="en-US" altLang="zh-CN" sz="1200" dirty="0">
                <a:solidFill>
                  <a:schemeClr val="bg1">
                    <a:lumMod val="50000"/>
                  </a:schemeClr>
                </a:solidFill>
                <a:latin typeface="+mj-ea"/>
                <a:ea typeface="+mj-ea"/>
              </a:rPr>
              <a:t>UI</a:t>
            </a:r>
            <a:r>
              <a:rPr kumimoji="1" lang="zh-CN" altLang="en-US" sz="1200" dirty="0">
                <a:solidFill>
                  <a:schemeClr val="bg1">
                    <a:lumMod val="50000"/>
                  </a:schemeClr>
                </a:solidFill>
                <a:latin typeface="+mj-ea"/>
                <a:ea typeface="+mj-ea"/>
              </a:rPr>
              <a:t>部件或功能函数都叫做模块</a:t>
            </a:r>
            <a:endParaRPr kumimoji="1" lang="en-US" altLang="zh-CN" sz="1200" dirty="0">
              <a:solidFill>
                <a:schemeClr val="bg1">
                  <a:lumMod val="50000"/>
                </a:schemeClr>
              </a:solidFill>
              <a:latin typeface="+mj-ea"/>
              <a:ea typeface="+mj-ea"/>
            </a:endParaRPr>
          </a:p>
        </p:txBody>
      </p:sp>
      <p:sp>
        <p:nvSpPr>
          <p:cNvPr id="16" name="文本框 15"/>
          <p:cNvSpPr txBox="1"/>
          <p:nvPr/>
        </p:nvSpPr>
        <p:spPr>
          <a:xfrm>
            <a:off x="2705100" y="4153915"/>
            <a:ext cx="3543300" cy="338554"/>
          </a:xfrm>
          <a:prstGeom prst="rect">
            <a:avLst/>
          </a:prstGeom>
          <a:noFill/>
        </p:spPr>
        <p:txBody>
          <a:bodyPr wrap="square" rtlCol="0">
            <a:spAutoFit/>
          </a:bodyPr>
          <a:lstStyle/>
          <a:p>
            <a:r>
              <a:rPr kumimoji="1" lang="zh-CN" altLang="en-US" sz="1600" b="1" dirty="0">
                <a:solidFill>
                  <a:srgbClr val="EE7D31"/>
                </a:solidFill>
                <a:latin typeface="+mj-ea"/>
                <a:ea typeface="+mj-ea"/>
              </a:rPr>
              <a:t>组件化的目标</a:t>
            </a:r>
            <a:endParaRPr kumimoji="1" lang="en-US" altLang="zh-CN" sz="1600" b="1" dirty="0">
              <a:solidFill>
                <a:srgbClr val="EE7D31"/>
              </a:solidFill>
              <a:latin typeface="+mj-ea"/>
              <a:ea typeface="+mj-ea"/>
            </a:endParaRPr>
          </a:p>
        </p:txBody>
      </p:sp>
      <p:sp>
        <p:nvSpPr>
          <p:cNvPr id="17" name="文本框 16"/>
          <p:cNvSpPr txBox="1"/>
          <p:nvPr/>
        </p:nvSpPr>
        <p:spPr>
          <a:xfrm>
            <a:off x="2705100" y="4472318"/>
            <a:ext cx="3226990" cy="646331"/>
          </a:xfrm>
          <a:prstGeom prst="rect">
            <a:avLst/>
          </a:prstGeom>
          <a:noFill/>
        </p:spPr>
        <p:txBody>
          <a:bodyPr wrap="square" rtlCol="0">
            <a:spAutoFit/>
          </a:bodyPr>
          <a:lstStyle/>
          <a:p>
            <a:r>
              <a:rPr kumimoji="1" lang="zh-CN" altLang="en-US" sz="1200" dirty="0">
                <a:solidFill>
                  <a:schemeClr val="bg1">
                    <a:lumMod val="50000"/>
                  </a:schemeClr>
                </a:solidFill>
                <a:latin typeface="+mj-ea"/>
                <a:ea typeface="+mj-ea"/>
              </a:rPr>
              <a:t>清晰的职责，松耦合，便于单元测试和重复利用。这里的松耦合不仅体现在</a:t>
            </a:r>
            <a:r>
              <a:rPr kumimoji="1" lang="en-US" altLang="zh-CN" sz="1200" dirty="0" err="1">
                <a:solidFill>
                  <a:schemeClr val="bg1">
                    <a:lumMod val="50000"/>
                  </a:schemeClr>
                </a:solidFill>
                <a:latin typeface="+mj-ea"/>
                <a:ea typeface="+mj-ea"/>
              </a:rPr>
              <a:t>js</a:t>
            </a:r>
            <a:r>
              <a:rPr kumimoji="1" lang="zh-CN" altLang="en-US" sz="1200" dirty="0">
                <a:solidFill>
                  <a:schemeClr val="bg1">
                    <a:lumMod val="50000"/>
                  </a:schemeClr>
                </a:solidFill>
                <a:latin typeface="+mj-ea"/>
                <a:ea typeface="+mj-ea"/>
              </a:rPr>
              <a:t>代码之间，也体现在</a:t>
            </a:r>
            <a:r>
              <a:rPr kumimoji="1" lang="en-US" altLang="zh-CN" sz="1200" dirty="0" err="1">
                <a:solidFill>
                  <a:schemeClr val="bg1">
                    <a:lumMod val="50000"/>
                  </a:schemeClr>
                </a:solidFill>
                <a:latin typeface="+mj-ea"/>
                <a:ea typeface="+mj-ea"/>
              </a:rPr>
              <a:t>js</a:t>
            </a:r>
            <a:r>
              <a:rPr kumimoji="1" lang="zh-CN" altLang="en-US" sz="1200" dirty="0">
                <a:solidFill>
                  <a:schemeClr val="bg1">
                    <a:lumMod val="50000"/>
                  </a:schemeClr>
                </a:solidFill>
                <a:latin typeface="+mj-ea"/>
                <a:ea typeface="+mj-ea"/>
              </a:rPr>
              <a:t>跟</a:t>
            </a:r>
            <a:r>
              <a:rPr kumimoji="1" lang="en-US" altLang="zh-CN" sz="1200" dirty="0">
                <a:solidFill>
                  <a:schemeClr val="bg1">
                    <a:lumMod val="50000"/>
                  </a:schemeClr>
                </a:solidFill>
                <a:latin typeface="+mj-ea"/>
                <a:ea typeface="+mj-ea"/>
              </a:rPr>
              <a:t>DOM</a:t>
            </a:r>
            <a:r>
              <a:rPr kumimoji="1" lang="zh-CN" altLang="en-US" sz="1200" dirty="0">
                <a:solidFill>
                  <a:schemeClr val="bg1">
                    <a:lumMod val="50000"/>
                  </a:schemeClr>
                </a:solidFill>
                <a:latin typeface="+mj-ea"/>
                <a:ea typeface="+mj-ea"/>
              </a:rPr>
              <a:t>之间的关系</a:t>
            </a:r>
            <a:endParaRPr kumimoji="1" lang="en-US" altLang="zh-CN" sz="1200" dirty="0">
              <a:solidFill>
                <a:schemeClr val="bg1">
                  <a:lumMod val="50000"/>
                </a:schemeClr>
              </a:solidFill>
              <a:latin typeface="+mj-ea"/>
              <a:ea typeface="+mj-ea"/>
            </a:endParaRPr>
          </a:p>
        </p:txBody>
      </p:sp>
      <p:sp>
        <p:nvSpPr>
          <p:cNvPr id="18" name="文本框 17"/>
          <p:cNvSpPr txBox="1"/>
          <p:nvPr/>
        </p:nvSpPr>
        <p:spPr>
          <a:xfrm>
            <a:off x="7440832" y="2480736"/>
            <a:ext cx="3543300" cy="338554"/>
          </a:xfrm>
          <a:prstGeom prst="rect">
            <a:avLst/>
          </a:prstGeom>
          <a:noFill/>
        </p:spPr>
        <p:txBody>
          <a:bodyPr wrap="square" rtlCol="0">
            <a:spAutoFit/>
          </a:bodyPr>
          <a:lstStyle/>
          <a:p>
            <a:r>
              <a:rPr kumimoji="1" lang="zh-CN" altLang="en-US" sz="1600" b="1" dirty="0">
                <a:solidFill>
                  <a:srgbClr val="EE7D31"/>
                </a:solidFill>
                <a:latin typeface="+mj-ea"/>
                <a:ea typeface="+mj-ea"/>
              </a:rPr>
              <a:t>什么叫模块化开发</a:t>
            </a:r>
            <a:endParaRPr kumimoji="1" lang="en-US" altLang="zh-CN" sz="1600" b="1" dirty="0">
              <a:solidFill>
                <a:srgbClr val="EE7D31"/>
              </a:solidFill>
              <a:latin typeface="+mj-ea"/>
              <a:ea typeface="+mj-ea"/>
            </a:endParaRPr>
          </a:p>
        </p:txBody>
      </p:sp>
      <p:sp>
        <p:nvSpPr>
          <p:cNvPr id="19" name="文本框 18"/>
          <p:cNvSpPr txBox="1"/>
          <p:nvPr/>
        </p:nvSpPr>
        <p:spPr>
          <a:xfrm>
            <a:off x="7440832" y="2788514"/>
            <a:ext cx="3341468" cy="830997"/>
          </a:xfrm>
          <a:prstGeom prst="rect">
            <a:avLst/>
          </a:prstGeom>
          <a:noFill/>
        </p:spPr>
        <p:txBody>
          <a:bodyPr wrap="square" rtlCol="0">
            <a:spAutoFit/>
          </a:bodyPr>
          <a:lstStyle/>
          <a:p>
            <a:r>
              <a:rPr kumimoji="1" lang="zh-CN" altLang="en-US" sz="1200" dirty="0">
                <a:solidFill>
                  <a:schemeClr val="bg1">
                    <a:lumMod val="50000"/>
                  </a:schemeClr>
                </a:solidFill>
                <a:latin typeface="+mj-ea"/>
                <a:ea typeface="+mj-ea"/>
              </a:rPr>
              <a:t>在</a:t>
            </a:r>
            <a:r>
              <a:rPr kumimoji="1" lang="en-US" altLang="zh-CN" sz="1200" dirty="0">
                <a:solidFill>
                  <a:schemeClr val="bg1">
                    <a:lumMod val="50000"/>
                  </a:schemeClr>
                </a:solidFill>
                <a:latin typeface="+mj-ea"/>
                <a:ea typeface="+mj-ea"/>
              </a:rPr>
              <a:t>react</a:t>
            </a:r>
            <a:r>
              <a:rPr kumimoji="1" lang="zh-CN" altLang="en-US" sz="1200" dirty="0">
                <a:solidFill>
                  <a:schemeClr val="bg1">
                    <a:lumMod val="50000"/>
                  </a:schemeClr>
                </a:solidFill>
                <a:latin typeface="+mj-ea"/>
                <a:ea typeface="+mj-ea"/>
              </a:rPr>
              <a:t>中模块化开发贯穿其中，我们可以把一些相似功能的部分抽象为独立的组件。组件之间可以彼此组合、嵌套，从而形成一个更大规模的模块。</a:t>
            </a:r>
            <a:endParaRPr kumimoji="1" lang="en-US" altLang="zh-CN" sz="1200" dirty="0">
              <a:solidFill>
                <a:schemeClr val="bg1">
                  <a:lumMod val="50000"/>
                </a:schemeClr>
              </a:solidFill>
              <a:latin typeface="+mj-ea"/>
              <a:ea typeface="+mj-ea"/>
            </a:endParaRPr>
          </a:p>
        </p:txBody>
      </p:sp>
      <p:sp>
        <p:nvSpPr>
          <p:cNvPr id="20" name="文本框 19"/>
          <p:cNvSpPr txBox="1"/>
          <p:nvPr/>
        </p:nvSpPr>
        <p:spPr>
          <a:xfrm>
            <a:off x="7440832" y="4158623"/>
            <a:ext cx="3543300" cy="338554"/>
          </a:xfrm>
          <a:prstGeom prst="rect">
            <a:avLst/>
          </a:prstGeom>
          <a:noFill/>
        </p:spPr>
        <p:txBody>
          <a:bodyPr wrap="square" rtlCol="0">
            <a:spAutoFit/>
          </a:bodyPr>
          <a:lstStyle/>
          <a:p>
            <a:r>
              <a:rPr kumimoji="1" lang="zh-CN" altLang="en-US" sz="1600" b="1" dirty="0">
                <a:solidFill>
                  <a:srgbClr val="EE7D31"/>
                </a:solidFill>
                <a:latin typeface="+mj-ea"/>
                <a:ea typeface="+mj-ea"/>
              </a:rPr>
              <a:t>一切皆模块</a:t>
            </a:r>
            <a:endParaRPr kumimoji="1" lang="en-US" altLang="zh-CN" sz="1600" b="1" dirty="0">
              <a:solidFill>
                <a:srgbClr val="EE7D31"/>
              </a:solidFill>
              <a:latin typeface="+mj-ea"/>
              <a:ea typeface="+mj-ea"/>
            </a:endParaRPr>
          </a:p>
        </p:txBody>
      </p:sp>
      <p:sp>
        <p:nvSpPr>
          <p:cNvPr id="21" name="文本框 20"/>
          <p:cNvSpPr txBox="1"/>
          <p:nvPr/>
        </p:nvSpPr>
        <p:spPr>
          <a:xfrm>
            <a:off x="7440832" y="4472318"/>
            <a:ext cx="3341468" cy="1015663"/>
          </a:xfrm>
          <a:prstGeom prst="rect">
            <a:avLst/>
          </a:prstGeom>
          <a:noFill/>
        </p:spPr>
        <p:txBody>
          <a:bodyPr wrap="square" rtlCol="0">
            <a:spAutoFit/>
          </a:bodyPr>
          <a:lstStyle/>
          <a:p>
            <a:r>
              <a:rPr kumimoji="1" lang="zh-CN" altLang="en-US" sz="1200" dirty="0">
                <a:solidFill>
                  <a:schemeClr val="bg1">
                    <a:lumMod val="50000"/>
                  </a:schemeClr>
                </a:solidFill>
                <a:latin typeface="+mj-ea"/>
                <a:ea typeface="+mj-ea"/>
              </a:rPr>
              <a:t>整个开发过程中所有的设计都要尽可能的遵照模块化思想进行开发。</a:t>
            </a:r>
            <a:endParaRPr kumimoji="1" lang="en-US" altLang="zh-CN" sz="1200" dirty="0">
              <a:solidFill>
                <a:schemeClr val="bg1">
                  <a:lumMod val="50000"/>
                </a:schemeClr>
              </a:solidFill>
              <a:latin typeface="+mj-ea"/>
              <a:ea typeface="+mj-ea"/>
            </a:endParaRPr>
          </a:p>
          <a:p>
            <a:r>
              <a:rPr kumimoji="1" lang="zh-CN" altLang="en-US" sz="1200" dirty="0">
                <a:solidFill>
                  <a:schemeClr val="bg1">
                    <a:lumMod val="50000"/>
                  </a:schemeClr>
                </a:solidFill>
                <a:latin typeface="+mj-ea"/>
                <a:ea typeface="+mj-ea"/>
              </a:rPr>
              <a:t>把每一个业务功能上相对独立的模块定义成组件，然后将小的组件通过组合或者嵌套的方式构成大的组件，最终完成整体</a:t>
            </a:r>
            <a:r>
              <a:rPr kumimoji="1" lang="en-US" altLang="zh-CN" sz="1200" dirty="0">
                <a:solidFill>
                  <a:schemeClr val="bg1">
                    <a:lumMod val="50000"/>
                  </a:schemeClr>
                </a:solidFill>
                <a:latin typeface="+mj-ea"/>
                <a:ea typeface="+mj-ea"/>
              </a:rPr>
              <a:t>UI</a:t>
            </a:r>
            <a:r>
              <a:rPr kumimoji="1" lang="zh-CN" altLang="en-US" sz="1200" dirty="0">
                <a:solidFill>
                  <a:schemeClr val="bg1">
                    <a:lumMod val="50000"/>
                  </a:schemeClr>
                </a:solidFill>
                <a:latin typeface="+mj-ea"/>
                <a:ea typeface="+mj-ea"/>
              </a:rPr>
              <a:t>的构建</a:t>
            </a:r>
            <a:endParaRPr kumimoji="1" lang="en-US" altLang="zh-CN" sz="1200" dirty="0">
              <a:solidFill>
                <a:schemeClr val="bg1">
                  <a:lumMod val="50000"/>
                </a:schemeClr>
              </a:solidFill>
              <a:latin typeface="+mj-ea"/>
              <a:ea typeface="+mj-ea"/>
            </a:endParaRPr>
          </a:p>
        </p:txBody>
      </p:sp>
      <p:sp>
        <p:nvSpPr>
          <p:cNvPr id="22" name="文本框 21"/>
          <p:cNvSpPr txBox="1"/>
          <p:nvPr/>
        </p:nvSpPr>
        <p:spPr>
          <a:xfrm>
            <a:off x="533400" y="863792"/>
            <a:ext cx="3306589" cy="307777"/>
          </a:xfrm>
          <a:prstGeom prst="rect">
            <a:avLst/>
          </a:prstGeom>
          <a:noFill/>
        </p:spPr>
        <p:txBody>
          <a:bodyPr wrap="square" rtlCol="0">
            <a:spAutoFit/>
          </a:bodyPr>
          <a:lstStyle/>
          <a:p>
            <a:r>
              <a:rPr kumimoji="1" lang="zh-CN" altLang="en-US" sz="1400" dirty="0">
                <a:solidFill>
                  <a:schemeClr val="bg1">
                    <a:lumMod val="75000"/>
                  </a:schemeClr>
                </a:solidFill>
              </a:rPr>
              <a:t>单击添加副标题</a:t>
            </a:r>
          </a:p>
        </p:txBody>
      </p:sp>
    </p:spTree>
    <p:extLst>
      <p:ext uri="{BB962C8B-B14F-4D97-AF65-F5344CB8AC3E}">
        <p14:creationId xmlns:p14="http://schemas.microsoft.com/office/powerpoint/2010/main" val="28873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p:cNvSpPr txBox="1"/>
          <p:nvPr/>
        </p:nvSpPr>
        <p:spPr>
          <a:xfrm flipH="1">
            <a:off x="1276400" y="2489279"/>
            <a:ext cx="108126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特点</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4" name="TextBox 2"/>
          <p:cNvSpPr txBox="1"/>
          <p:nvPr/>
        </p:nvSpPr>
        <p:spPr>
          <a:xfrm>
            <a:off x="3226344" y="4386552"/>
            <a:ext cx="3091611" cy="1126462"/>
          </a:xfrm>
          <a:prstGeom prst="rect">
            <a:avLst/>
          </a:prstGeom>
          <a:noFill/>
        </p:spPr>
        <p:txBody>
          <a:bodyPr wrap="square" rtlCol="0">
            <a:spAutoFit/>
          </a:bodyPr>
          <a:lstStyle/>
          <a:p>
            <a:pPr lvl="0">
              <a:lnSpc>
                <a:spcPct val="120000"/>
              </a:lnSpc>
              <a:defRPr/>
            </a:pPr>
            <a:r>
              <a:rPr kumimoji="0" lang="zh-CN" altLang="en-US" sz="1400" b="0" i="0" u="none" strike="noStrike" kern="0" cap="none" spc="0" normalizeH="0" baseline="0" noProof="0" dirty="0">
                <a:ln>
                  <a:noFill/>
                </a:ln>
                <a:solidFill>
                  <a:schemeClr val="tx1">
                    <a:lumMod val="65000"/>
                    <a:lumOff val="35000"/>
                  </a:schemeClr>
                </a:solidFill>
                <a:effectLst/>
                <a:uLnTx/>
                <a:uFillTx/>
                <a:latin typeface="Arial Rounded MT Bold" panose="020F0704030504030204" pitchFamily="34" charset="0"/>
              </a:rPr>
              <a:t>单击以添加内容</a:t>
            </a:r>
            <a:r>
              <a:rPr lang="zh-CN" altLang="en-US" sz="1400" kern="0" dirty="0">
                <a:solidFill>
                  <a:schemeClr val="tx1">
                    <a:lumMod val="65000"/>
                    <a:lumOff val="35000"/>
                  </a:schemeClr>
                </a:solidFill>
                <a:latin typeface="Arial Rounded MT Bold" panose="020F0704030504030204" pitchFamily="34" charset="0"/>
              </a:rPr>
              <a:t>文本，单击以添加内容文本单击以添加内容文本单击以添加内容文本单击以添加内容文本单击以添加内容文本</a:t>
            </a:r>
            <a:endParaRPr kumimoji="0" lang="en-US" sz="1400" b="0" i="0" u="none" strike="noStrike" kern="0" cap="none" spc="0" normalizeH="0" baseline="0" noProof="0" dirty="0">
              <a:ln>
                <a:noFill/>
              </a:ln>
              <a:solidFill>
                <a:schemeClr val="tx1">
                  <a:lumMod val="65000"/>
                  <a:lumOff val="35000"/>
                </a:schemeClr>
              </a:solidFill>
              <a:effectLst/>
              <a:uLnTx/>
              <a:uFillTx/>
              <a:latin typeface="Arial Rounded MT Bold" panose="020F0704030504030204" pitchFamily="34" charset="0"/>
            </a:endParaRPr>
          </a:p>
        </p:txBody>
      </p:sp>
      <p:sp>
        <p:nvSpPr>
          <p:cNvPr id="49" name="TextBox 7"/>
          <p:cNvSpPr txBox="1"/>
          <p:nvPr/>
        </p:nvSpPr>
        <p:spPr>
          <a:xfrm flipH="1">
            <a:off x="1263313" y="4746580"/>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rPr>
              <a:t>添加</a:t>
            </a:r>
            <a:endPar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80000"/>
              </a:lnSpc>
              <a:spcBef>
                <a:spcPts val="0"/>
              </a:spcBef>
              <a:spcAft>
                <a:spcPts val="0"/>
              </a:spcAft>
              <a:buClrTx/>
              <a:buSzTx/>
              <a:buFontTx/>
              <a:buNone/>
              <a:defRPr/>
            </a:pPr>
            <a:r>
              <a:rPr lang="zh-CN" altLang="en-US" sz="2000" dirty="0">
                <a:solidFill>
                  <a:sysClr val="window" lastClr="FFFFFF"/>
                </a:solidFill>
                <a:latin typeface="Arial Rounded MT Bold" panose="020F0704030504030204" pitchFamily="34" charset="0"/>
                <a:cs typeface="Times New Roman" panose="02020603050405020304" pitchFamily="18" charset="0"/>
              </a:rPr>
              <a:t>文字</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 name="标题 1"/>
          <p:cNvSpPr>
            <a:spLocks noGrp="1"/>
          </p:cNvSpPr>
          <p:nvPr>
            <p:ph type="ctrTitle"/>
          </p:nvPr>
        </p:nvSpPr>
        <p:spPr>
          <a:xfrm>
            <a:off x="457200" y="241138"/>
            <a:ext cx="8128000" cy="577986"/>
          </a:xfrm>
        </p:spPr>
        <p:txBody>
          <a:bodyPr>
            <a:normAutofit/>
          </a:bodyPr>
          <a:lstStyle/>
          <a:p>
            <a:pPr algn="l"/>
            <a:r>
              <a:rPr kumimoji="1" lang="zh-CN" altLang="en-US" sz="3200" dirty="0"/>
              <a:t>组件化开发的特点</a:t>
            </a:r>
          </a:p>
        </p:txBody>
      </p:sp>
      <p:sp>
        <p:nvSpPr>
          <p:cNvPr id="3" name="副标题 2"/>
          <p:cNvSpPr>
            <a:spLocks noGrp="1"/>
          </p:cNvSpPr>
          <p:nvPr>
            <p:ph type="subTitle" idx="1"/>
          </p:nvPr>
        </p:nvSpPr>
        <p:spPr>
          <a:xfrm>
            <a:off x="457200" y="820288"/>
            <a:ext cx="5257800" cy="381700"/>
          </a:xfrm>
        </p:spPr>
        <p:txBody>
          <a:bodyPr>
            <a:normAutofit/>
          </a:bodyPr>
          <a:lstStyle/>
          <a:p>
            <a:pPr algn="l"/>
            <a:endParaRPr kumimoji="1" lang="zh-CN" altLang="en-US" sz="1400" dirty="0">
              <a:solidFill>
                <a:schemeClr val="bg1">
                  <a:lumMod val="50000"/>
                </a:schemeClr>
              </a:solidFill>
              <a:latin typeface="+mj-ea"/>
              <a:ea typeface="+mj-ea"/>
            </a:endParaRPr>
          </a:p>
        </p:txBody>
      </p:sp>
      <p:graphicFrame>
        <p:nvGraphicFramePr>
          <p:cNvPr id="50" name="图示 49">
            <a:extLst>
              <a:ext uri="{FF2B5EF4-FFF2-40B4-BE49-F238E27FC236}">
                <a16:creationId xmlns:a16="http://schemas.microsoft.com/office/drawing/2014/main" id="{4DBFF6EE-686E-4F4B-AFBC-EFB1A58FEA72}"/>
              </a:ext>
            </a:extLst>
          </p:cNvPr>
          <p:cNvGraphicFramePr/>
          <p:nvPr>
            <p:extLst>
              <p:ext uri="{D42A27DB-BD31-4B8C-83A1-F6EECF244321}">
                <p14:modId xmlns:p14="http://schemas.microsoft.com/office/powerpoint/2010/main" val="4108305477"/>
              </p:ext>
            </p:extLst>
          </p:nvPr>
        </p:nvGraphicFramePr>
        <p:xfrm>
          <a:off x="708148" y="1201989"/>
          <a:ext cx="10227329" cy="4685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82419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2703</Words>
  <Application>Microsoft Office PowerPoint</Application>
  <PresentationFormat>宽屏</PresentationFormat>
  <Paragraphs>329</Paragraphs>
  <Slides>32</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Microsoft YaHei</vt:lpstr>
      <vt:lpstr>Microsoft YaHei</vt:lpstr>
      <vt:lpstr>DengXian</vt:lpstr>
      <vt:lpstr>黑体</vt:lpstr>
      <vt:lpstr>Arial</vt:lpstr>
      <vt:lpstr>Arial Black</vt:lpstr>
      <vt:lpstr>Arial Rounded MT Bold</vt:lpstr>
      <vt:lpstr>Times New Roman</vt:lpstr>
      <vt:lpstr>Office 主题</vt:lpstr>
      <vt:lpstr>PowerPoint 演示文稿</vt:lpstr>
      <vt:lpstr>PowerPoint 演示文稿</vt:lpstr>
      <vt:lpstr>PowerPoint 演示文稿</vt:lpstr>
      <vt:lpstr>关于react简介、历史、社区</vt:lpstr>
      <vt:lpstr>为什么辰森选择React</vt:lpstr>
      <vt:lpstr>React的特点</vt:lpstr>
      <vt:lpstr>PowerPoint 演示文稿</vt:lpstr>
      <vt:lpstr>组件化开发的概念</vt:lpstr>
      <vt:lpstr>组件化开发的特点</vt:lpstr>
      <vt:lpstr>组件化开发的优点</vt:lpstr>
      <vt:lpstr>组件化开发思想</vt:lpstr>
      <vt:lpstr>示例</vt:lpstr>
      <vt:lpstr>PowerPoint 演示文稿</vt:lpstr>
      <vt:lpstr>JSX的概念</vt:lpstr>
      <vt:lpstr>JSX的举例</vt:lpstr>
      <vt:lpstr>Virtual DOM</vt:lpstr>
      <vt:lpstr>Virtual DOM</vt:lpstr>
      <vt:lpstr>Virtual DOM的应用过程</vt:lpstr>
      <vt:lpstr>React的核心概念</vt:lpstr>
      <vt:lpstr>Virtual DOM带来的好处</vt:lpstr>
      <vt:lpstr>PowerPoint 演示文稿</vt:lpstr>
      <vt:lpstr>单一 React 程序的缺点</vt:lpstr>
      <vt:lpstr>Redux 是什么</vt:lpstr>
      <vt:lpstr>Redux 的运行过程</vt:lpstr>
      <vt:lpstr>PowerPoint 演示文稿</vt:lpstr>
      <vt:lpstr>UI 规范</vt:lpstr>
      <vt:lpstr>资源地址</vt:lpstr>
      <vt:lpstr>其他概念及注意点</vt:lpstr>
      <vt:lpstr>实例练习</vt:lpstr>
      <vt:lpstr>示例——基本配置</vt:lpstr>
      <vt:lpstr>示例——开始项目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lizhen</cp:lastModifiedBy>
  <cp:revision>168</cp:revision>
  <dcterms:created xsi:type="dcterms:W3CDTF">2017-07-31T06:06:46Z</dcterms:created>
  <dcterms:modified xsi:type="dcterms:W3CDTF">2018-02-08T13:04:09Z</dcterms:modified>
</cp:coreProperties>
</file>