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9" r:id="rId5"/>
    <p:sldId id="271" r:id="rId7"/>
    <p:sldId id="272" r:id="rId8"/>
    <p:sldId id="261" r:id="rId9"/>
    <p:sldId id="273" r:id="rId10"/>
    <p:sldId id="274" r:id="rId11"/>
    <p:sldId id="277" r:id="rId12"/>
    <p:sldId id="278" r:id="rId13"/>
    <p:sldId id="303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297" r:id="rId37"/>
    <p:sldId id="298" r:id="rId38"/>
    <p:sldId id="299" r:id="rId39"/>
    <p:sldId id="300" r:id="rId40"/>
    <p:sldId id="301" r:id="rId41"/>
    <p:sldId id="26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825"/>
    <a:srgbClr val="F29629"/>
    <a:srgbClr val="EE7D31"/>
    <a:srgbClr val="C96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19"/>
    <p:restoredTop sz="90613"/>
  </p:normalViewPr>
  <p:slideViewPr>
    <p:cSldViewPr snapToGrid="0" snapToObjects="1">
      <p:cViewPr>
        <p:scale>
          <a:sx n="101" d="100"/>
          <a:sy n="101" d="100"/>
        </p:scale>
        <p:origin x="7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0526E-0C9F-BB43-9BA9-00793521E45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章节起始页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章节起始页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章节起始页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章节起始页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章节起始页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章节起始页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en-US" altLang="zh-CN" dirty="0" smtClean="0"/>
          </a:p>
          <a:p>
            <a:r>
              <a:rPr kumimoji="1" lang="zh-CN" altLang="en-US" dirty="0" smtClean="0"/>
              <a:t>白色图标可鼠标左键选中，点击</a:t>
            </a:r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 删除。 插入新图标来替换。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图标可到网上自行查找。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章节起始页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章节起始页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39CA-2EA9-984D-8DB3-CCC32CA053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5100" y="13128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5100" y="3792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286499"/>
            <a:ext cx="2743200" cy="365125"/>
          </a:xfrm>
        </p:spPr>
        <p:txBody>
          <a:bodyPr/>
          <a:lstStyle/>
          <a:p>
            <a:fld id="{FD595D3B-43C0-2E48-BB90-43D9D0E95E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86499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86500"/>
            <a:ext cx="2743200" cy="365125"/>
          </a:xfrm>
        </p:spPr>
        <p:txBody>
          <a:bodyPr/>
          <a:lstStyle/>
          <a:p>
            <a:fld id="{00232A7A-FEAF-B44C-A5DF-5420921F7C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69769"/>
            <a:ext cx="10515600" cy="80578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54942"/>
            <a:ext cx="10515600" cy="412202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5D3B-43C0-2E48-BB90-43D9D0E95E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-1-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2A7A-FEAF-B44C-A5DF-5420921F7C6E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198461"/>
            <a:ext cx="10515600" cy="113178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2536723"/>
            <a:ext cx="10515600" cy="35529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5D3B-43C0-2E48-BB90-43D9D0E95E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2A7A-FEAF-B44C-A5DF-5420921F7C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73393"/>
            <a:ext cx="10515600" cy="89668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049463"/>
            <a:ext cx="5181600" cy="4127500"/>
          </a:xfrm>
        </p:spPr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2049461"/>
            <a:ext cx="5181600" cy="4127501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5D3B-43C0-2E48-BB90-43D9D0E95E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2A7A-FEAF-B44C-A5DF-5420921F7C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94389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5D3B-43C0-2E48-BB90-43D9D0E95E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2A7A-FEAF-B44C-A5DF-5420921F7C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5D3B-43C0-2E48-BB90-43D9D0E95E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2A7A-FEAF-B44C-A5DF-5420921F7C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5D3B-43C0-2E48-BB90-43D9D0E95E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2A7A-FEAF-B44C-A5DF-5420921F7C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971921"/>
            <a:ext cx="10515600" cy="718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5D3B-43C0-2E48-BB90-43D9D0E95E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2A7A-FEAF-B44C-A5DF-5420921F7C6E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36" y="185292"/>
            <a:ext cx="1373286" cy="6957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0" y="294794"/>
            <a:ext cx="1651000" cy="5862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E7D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497" y="3980700"/>
            <a:ext cx="3963994" cy="2225828"/>
          </a:xfrm>
          <a:prstGeom prst="rect">
            <a:avLst/>
          </a:prstGeom>
          <a:effectLst>
            <a:reflection blurRad="25400" stA="11000" endPos="32000" dir="5400000" sy="-100000" algn="bl" rotWithShape="0"/>
          </a:effectLst>
        </p:spPr>
      </p:pic>
      <p:sp>
        <p:nvSpPr>
          <p:cNvPr id="9" name="文本框 8"/>
          <p:cNvSpPr txBox="1"/>
          <p:nvPr/>
        </p:nvSpPr>
        <p:spPr>
          <a:xfrm>
            <a:off x="858108" y="2115940"/>
            <a:ext cx="12192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zh-CN" altLang="en-US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轻量级前端框架</a:t>
            </a:r>
            <a:r>
              <a:rPr kumimoji="1" lang="en-US" altLang="zh-CN" sz="4000" dirty="0" smtClean="0">
                <a:solidFill>
                  <a:srgbClr val="F296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DVA</a:t>
            </a:r>
            <a:endParaRPr kumimoji="1"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8108" y="3272814"/>
            <a:ext cx="51235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11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kumimoji="1"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贠宝元 </a:t>
            </a:r>
            <a:endParaRPr kumimoji="1"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8108" y="2903482"/>
            <a:ext cx="1219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前端开发利器（让复杂的东西简单化）</a:t>
            </a:r>
            <a:endParaRPr kumimoji="1"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20898" y="608213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餐饮经营系统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74100" y="2226374"/>
            <a:ext cx="3517900" cy="550526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12700" y="2236959"/>
            <a:ext cx="1282700" cy="550526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33400" y="863792"/>
            <a:ext cx="33065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进一步了解</a:t>
            </a:r>
            <a:r>
              <a:rPr kumimoji="1"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dva</a:t>
            </a:r>
            <a:endParaRPr kumimoji="1" lang="en-US" altLang="zh-CN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4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概念</a:t>
            </a:r>
            <a:endParaRPr kumimoji="1"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94055" y="1535430"/>
            <a:ext cx="1466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、数据流向</a:t>
            </a:r>
            <a:endParaRPr lang="zh-CN" altLang="en-US" b="1">
              <a:solidFill>
                <a:srgbClr val="E7482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2988310"/>
            <a:ext cx="8752205" cy="2561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2825" y="2216785"/>
            <a:ext cx="104965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数据的改变发生通常是通过用户交互行为或者浏览器行为（如路由跳转等）触发的，当此类行为会改变数据的时候可以通过 dispatch</a:t>
            </a:r>
            <a:endParaRPr lang="zh-CN" altLang="en-US" sz="1400"/>
          </a:p>
          <a:p>
            <a:pPr algn="l"/>
            <a:r>
              <a:rPr lang="zh-CN" altLang="en-US" sz="1400"/>
              <a:t> 发起一个 action，如果是同步行为会直接通过 Reducers 改变 State ，如果是异步行为（副作用）会先触发 Effects 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4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概念</a:t>
            </a:r>
            <a:endParaRPr kumimoji="1" lang="zh-CN" altLang="en-US" sz="3200" b="1" dirty="0"/>
          </a:p>
        </p:txBody>
      </p:sp>
      <p:pic>
        <p:nvPicPr>
          <p:cNvPr id="5" name="图片 4" descr="dva项目关系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023620"/>
            <a:ext cx="10058400" cy="541591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softEdge"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33400" y="863792"/>
            <a:ext cx="33065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进一步了解</a:t>
            </a:r>
            <a:r>
              <a:rPr kumimoji="1"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dva</a:t>
            </a:r>
            <a:endParaRPr kumimoji="1" lang="en-US" altLang="zh-CN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4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概念</a:t>
            </a:r>
            <a:endParaRPr kumimoji="1"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94055" y="2564130"/>
            <a:ext cx="2445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、State（Models）</a:t>
            </a:r>
            <a:endParaRPr lang="zh-CN" altLang="en-US" b="1">
              <a:solidFill>
                <a:srgbClr val="E7482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0575" y="3045460"/>
            <a:ext cx="10083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State 表示 Model 的状态数据，通常表现为一个 javascript 对象（当然它可以是任何值）；操作的时候每次都要当作不可变数据</a:t>
            </a:r>
            <a:endParaRPr lang="zh-CN" altLang="en-US" sz="1400"/>
          </a:p>
          <a:p>
            <a:pPr algn="l"/>
            <a:r>
              <a:rPr lang="zh-CN" altLang="en-US" sz="1400"/>
              <a:t>（immutable data）来对待，保证每次都是全新对象，没有引用关系，这样才能保证 State 的独立性，便于测试和追踪变化。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694055" y="3815080"/>
            <a:ext cx="2612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、Action（Models）</a:t>
            </a:r>
            <a:endParaRPr lang="zh-CN" altLang="en-US" b="1">
              <a:solidFill>
                <a:srgbClr val="E7482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0575" y="4210685"/>
            <a:ext cx="1101979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Action 是一个普通 javascript 对象，它是改变 State 的唯一途径。无论是从 UI 事件、网络回调，还是 WebSocket 等数据源所获得的数据，</a:t>
            </a:r>
            <a:endParaRPr lang="zh-CN" altLang="en-US" sz="1400"/>
          </a:p>
          <a:p>
            <a:pPr algn="l"/>
            <a:r>
              <a:rPr lang="zh-CN" altLang="en-US" sz="1400"/>
              <a:t>最终都会通过 dispatch 函数调用一个 action，从而改变对应的数据。action 必须带有 type 属性指明具体的行为，其它字段可以自定义，</a:t>
            </a:r>
            <a:endParaRPr lang="zh-CN" altLang="en-US" sz="1400"/>
          </a:p>
          <a:p>
            <a:pPr algn="l"/>
            <a:r>
              <a:rPr lang="zh-CN" altLang="en-US" sz="1400"/>
              <a:t>如果要发起一个 action 需要使用 dispatch 函数；需要注意的是 dispatch 是在组件 connect Models以后，通过 props 传入的。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694055" y="5227955"/>
            <a:ext cx="3359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、dispatch 函数（Models）</a:t>
            </a:r>
            <a:endParaRPr lang="zh-CN" altLang="en-US" b="1">
              <a:solidFill>
                <a:srgbClr val="E7482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0575" y="5661660"/>
            <a:ext cx="1067117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dispatching function 是一个用于触发 action 的函数，action 是改变 State 的唯一途径，但是它只描述了一个行为，而 dipatch 可以看作</a:t>
            </a:r>
            <a:br>
              <a:rPr lang="zh-CN" altLang="en-US" sz="1400"/>
            </a:br>
            <a:r>
              <a:rPr lang="zh-CN" altLang="en-US" sz="1400"/>
              <a:t>是触发这个行为的方式，而 Reducer 则是描述如何改变数据的。</a:t>
            </a:r>
            <a:endParaRPr lang="zh-CN" altLang="en-US" sz="1400"/>
          </a:p>
          <a:p>
            <a:pPr algn="l"/>
            <a:r>
              <a:rPr lang="zh-CN" altLang="en-US" sz="1400"/>
              <a:t>在 dva 中，connect Model 的组件通过 props 可以访问到 dispatch，可以调用 Model 中的 Reducer 或者 Effects</a:t>
            </a:r>
            <a:r>
              <a:rPr lang="en-US" altLang="zh-CN" sz="1400"/>
              <a:t>.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694055" y="1357630"/>
            <a:ext cx="1835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、namespace</a:t>
            </a:r>
            <a:endParaRPr lang="zh-CN" altLang="en-US" b="1">
              <a:solidFill>
                <a:srgbClr val="E7482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575" y="1838960"/>
            <a:ext cx="89960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model 的命名空间，同时也是他在全局 state 上的属性，只能用字符串，不支持通过 . 的方式创建多层命名空间。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33400" y="863792"/>
            <a:ext cx="33065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进一步了解</a:t>
            </a:r>
            <a:r>
              <a:rPr kumimoji="1"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dva</a:t>
            </a:r>
            <a:endParaRPr kumimoji="1" lang="en-US" altLang="zh-CN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4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概念</a:t>
            </a:r>
            <a:endParaRPr kumimoji="1"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94055" y="1535430"/>
            <a:ext cx="2795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、Reducer</a:t>
            </a:r>
            <a:r>
              <a:rPr lang="zh-CN" altLang="en-US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（Models）</a:t>
            </a:r>
            <a:endParaRPr lang="zh-CN" altLang="en-US" b="1">
              <a:solidFill>
                <a:srgbClr val="E7482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0575" y="1769110"/>
            <a:ext cx="1079500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1400"/>
          </a:p>
          <a:p>
            <a:pPr algn="l"/>
            <a:r>
              <a:rPr lang="zh-CN" altLang="en-US" sz="1400"/>
              <a:t>Reducer（也称为 reducing function）函数接受两个参数：之前已经累积运算的结果和当前要被累积的值，返回的是一个新的累积结果。</a:t>
            </a:r>
            <a:endParaRPr lang="zh-CN" altLang="en-US" sz="1400"/>
          </a:p>
          <a:p>
            <a:pPr algn="l"/>
            <a:r>
              <a:rPr lang="zh-CN" altLang="en-US" sz="1400"/>
              <a:t>该函数把一个集合归并成一个单值。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694055" y="3091180"/>
            <a:ext cx="2523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、Effect（Models）</a:t>
            </a:r>
            <a:endParaRPr lang="zh-CN" altLang="en-US" b="1">
              <a:solidFill>
                <a:srgbClr val="E7482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0575" y="3515360"/>
            <a:ext cx="10818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Effect 被称为副作用，在我们的应用中，最常见的就是异步操作。它来自于函数编程的概念，之所以叫副作用是因为它使得我们的函数变</a:t>
            </a:r>
            <a:endParaRPr lang="zh-CN" altLang="en-US" sz="1400"/>
          </a:p>
          <a:p>
            <a:pPr algn="l"/>
            <a:r>
              <a:rPr lang="zh-CN" altLang="en-US" sz="1400"/>
              <a:t>得不纯，同样的输入不一定获得同样的输出。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694055" y="4504055"/>
            <a:ext cx="3798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、Subscription（Models）</a:t>
            </a:r>
            <a:endParaRPr lang="zh-CN" altLang="en-US" b="1">
              <a:solidFill>
                <a:srgbClr val="E7482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0575" y="4804410"/>
            <a:ext cx="996569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1400"/>
          </a:p>
          <a:p>
            <a:pPr algn="l"/>
            <a:r>
              <a:rPr lang="zh-CN" altLang="en-US" sz="1400"/>
              <a:t>Subscriptions 是一种从 源 获取数据的方法，它来自于 elm。</a:t>
            </a:r>
            <a:endParaRPr lang="zh-CN" altLang="en-US" sz="1400"/>
          </a:p>
          <a:p>
            <a:pPr algn="l"/>
            <a:r>
              <a:rPr lang="zh-CN" altLang="en-US" sz="1400"/>
              <a:t>Subscription 语义是订阅，用于订阅一个数据源，然后根据条件 dispatch 需要的 action。数据源可以是当前的时间、服务器的</a:t>
            </a:r>
            <a:endParaRPr lang="zh-CN" altLang="en-US" sz="1400"/>
          </a:p>
          <a:p>
            <a:pPr algn="l"/>
            <a:r>
              <a:rPr lang="zh-CN" altLang="en-US" sz="1400"/>
              <a:t> websocket 连接、keyboard 输入、geolocation 变化、history 路由变化等等。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33400" y="863792"/>
            <a:ext cx="33065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进一步了解</a:t>
            </a:r>
            <a:r>
              <a:rPr kumimoji="1"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dva</a:t>
            </a:r>
            <a:endParaRPr kumimoji="1" lang="en-US" altLang="zh-CN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4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概念</a:t>
            </a:r>
            <a:endParaRPr kumimoji="1"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94055" y="1535430"/>
            <a:ext cx="1327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b="1">
                <a:solidFill>
                  <a:srgbClr val="E74825"/>
                </a:solidFill>
                <a:latin typeface="微软雅黑" panose="020B0503020204020204" charset="-122"/>
                <a:ea typeface="微软雅黑" panose="020B0503020204020204" charset="-122"/>
              </a:rPr>
              <a:t>、Router</a:t>
            </a:r>
            <a:endParaRPr lang="zh-CN" altLang="en-US" b="1">
              <a:solidFill>
                <a:srgbClr val="E7482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0575" y="1769110"/>
            <a:ext cx="1018921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1400"/>
          </a:p>
          <a:p>
            <a:pPr algn="l"/>
            <a:r>
              <a:rPr lang="zh-CN" altLang="en-US" sz="1400"/>
              <a:t>这里的路由通常指的是前端路由，由于我们的应用现在通常是单页应用，所以需要前端代码来控制路由逻辑，通过浏览器提供的 </a:t>
            </a:r>
            <a:endParaRPr lang="zh-CN" altLang="en-US" sz="1400"/>
          </a:p>
          <a:p>
            <a:pPr algn="l"/>
            <a:r>
              <a:rPr lang="zh-CN" altLang="en-US" sz="1400"/>
              <a:t>History API 可以监听浏览器url的变化，从而控制路由相关操作。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2000" y="2165043"/>
            <a:ext cx="5981700" cy="2927658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21100" y="2733784"/>
            <a:ext cx="464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5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、dva的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api</a:t>
            </a:r>
            <a:endParaRPr kumimoji="1"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1100" y="3380115"/>
            <a:ext cx="30861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敞开心扉，连接你我</a:t>
            </a:r>
            <a:endParaRPr kumimoji="1" lang="zh-CN" alt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721100" y="2733784"/>
            <a:ext cx="0" cy="2123659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 flipV="1">
            <a:off x="3302000" y="3380115"/>
            <a:ext cx="4749800" cy="9942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半闭框 2"/>
          <p:cNvSpPr/>
          <p:nvPr/>
        </p:nvSpPr>
        <p:spPr>
          <a:xfrm rot="10800000">
            <a:off x="7873999" y="4318000"/>
            <a:ext cx="495299" cy="43180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3454400" y="2381250"/>
            <a:ext cx="508000" cy="51435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33400" y="863792"/>
            <a:ext cx="33065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进一步了解</a:t>
            </a:r>
            <a:r>
              <a:rPr kumimoji="1"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dva</a:t>
            </a:r>
            <a:endParaRPr kumimoji="1" lang="en-US" altLang="zh-CN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5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的</a:t>
            </a:r>
            <a:r>
              <a:rPr kumimoji="1" lang="en-US" altLang="zh-CN" sz="3200" b="1" dirty="0"/>
              <a:t>api</a:t>
            </a:r>
            <a:endParaRPr kumimoji="1" lang="en-US" altLang="zh-CN" sz="3200" b="1" dirty="0"/>
          </a:p>
        </p:txBody>
      </p:sp>
      <p:sp>
        <p:nvSpPr>
          <p:cNvPr id="3" name="椭圆 2"/>
          <p:cNvSpPr/>
          <p:nvPr/>
        </p:nvSpPr>
        <p:spPr>
          <a:xfrm>
            <a:off x="935355" y="2806065"/>
            <a:ext cx="1245235" cy="1245235"/>
          </a:xfrm>
          <a:prstGeom prst="ellipse">
            <a:avLst/>
          </a:prstGeom>
          <a:solidFill>
            <a:srgbClr val="E74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6585" y="1415415"/>
            <a:ext cx="1882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</a:rPr>
              <a:t>1</a:t>
            </a:r>
            <a:r>
              <a:rPr lang="zh-CN" altLang="en-US" sz="2400" b="1">
                <a:solidFill>
                  <a:schemeClr val="tx1"/>
                </a:solidFill>
              </a:rPr>
              <a:t>、输出文件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8560" y="317500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bg1"/>
                </a:solidFill>
              </a:rPr>
              <a:t>dva 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509135" y="1875790"/>
            <a:ext cx="1848485" cy="18484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31055" y="2569845"/>
            <a:ext cx="160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bg1"/>
                </a:solidFill>
              </a:rPr>
              <a:t>dva/fetch 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16905" y="4415790"/>
            <a:ext cx="1727200" cy="172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95010" y="5048885"/>
            <a:ext cx="1571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bg1"/>
                </a:solidFill>
              </a:rPr>
              <a:t>dva/saga 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33105" y="4789170"/>
            <a:ext cx="622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bg1"/>
                </a:solidFill>
              </a:rPr>
              <a:t>da 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956040" y="1875790"/>
            <a:ext cx="1833245" cy="1833245"/>
          </a:xfrm>
          <a:prstGeom prst="ellipse">
            <a:avLst/>
          </a:prstGeom>
          <a:solidFill>
            <a:srgbClr val="EE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30030" y="2546350"/>
            <a:ext cx="163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dva/dynamic 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59965" y="4631055"/>
            <a:ext cx="1737360" cy="173736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499360" y="5315585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dva/router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33400" y="863792"/>
            <a:ext cx="33065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进一步了解</a:t>
            </a:r>
            <a:r>
              <a:rPr kumimoji="1"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dva</a:t>
            </a:r>
            <a:endParaRPr kumimoji="1" lang="en-US" altLang="zh-CN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5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的</a:t>
            </a:r>
            <a:r>
              <a:rPr kumimoji="1" lang="en-US" altLang="zh-CN" sz="3200" b="1" dirty="0"/>
              <a:t>api</a:t>
            </a:r>
            <a:endParaRPr kumimoji="1" lang="en-US" altLang="zh-CN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16585" y="1415415"/>
            <a:ext cx="10985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zh-CN" altLang="en-US" sz="2400" b="1">
                <a:solidFill>
                  <a:schemeClr val="tx1"/>
                </a:solidFill>
              </a:rPr>
              <a:t>、</a:t>
            </a:r>
            <a:r>
              <a:rPr lang="en-US" altLang="zh-CN" sz="2400" b="1">
                <a:solidFill>
                  <a:schemeClr val="tx1"/>
                </a:solidFill>
              </a:rPr>
              <a:t>api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99360" y="5315585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dva/router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775" y="2114550"/>
            <a:ext cx="8954135" cy="3876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C00000"/>
                </a:solidFill>
              </a:rPr>
              <a:t>1、app = dva(opts)：</a:t>
            </a:r>
            <a:endParaRPr lang="zh-CN" altLang="en-US" sz="2400" b="1">
              <a:solidFill>
                <a:srgbClr val="C00000"/>
              </a:solidFill>
            </a:endParaRPr>
          </a:p>
          <a:p>
            <a:pPr algn="l"/>
            <a:r>
              <a:rPr lang="zh-CN" altLang="en-US"/>
              <a:t>创建应用，返回 dva 实例。(注：dva 支持多实例)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opts 包含：</a:t>
            </a:r>
            <a:endParaRPr lang="zh-CN" altLang="en-US"/>
          </a:p>
          <a:p>
            <a:pPr algn="l"/>
            <a:r>
              <a:rPr lang="zh-CN" altLang="en-US"/>
              <a:t>history：指定给路由用的 history，默认是 hashHistory</a:t>
            </a:r>
            <a:endParaRPr lang="zh-CN" altLang="en-US"/>
          </a:p>
          <a:p>
            <a:pPr algn="l"/>
            <a:r>
              <a:rPr lang="zh-CN" altLang="en-US"/>
              <a:t>initialState：指定初始数据，优先级高于 model 中的 state，默认是 {}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400" b="1">
                <a:solidFill>
                  <a:srgbClr val="C00000"/>
                </a:solidFill>
              </a:rPr>
              <a:t>2、app.use(hooks)</a:t>
            </a:r>
            <a:endParaRPr lang="zh-CN" altLang="en-US" sz="2400" b="1">
              <a:solidFill>
                <a:srgbClr val="C00000"/>
              </a:solidFill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配置 hooks 或者注册插件。（插件最终返回的是 hooks 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>
                <a:solidFill>
                  <a:srgbClr val="F29629"/>
                </a:solidFill>
              </a:rPr>
              <a:t>1）onError((err, dispatch) =&gt; {})</a:t>
            </a:r>
            <a:endParaRPr lang="zh-CN" altLang="en-US" b="1">
              <a:solidFill>
                <a:srgbClr val="F29629"/>
              </a:solidFill>
            </a:endParaRPr>
          </a:p>
          <a:p>
            <a:pPr algn="l"/>
            <a:r>
              <a:rPr lang="zh-CN" altLang="en-US"/>
              <a:t>effect 执行错误或 subscription 通过 done 主动抛错时触发，可用于管理全局出错状态。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5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的</a:t>
            </a:r>
            <a:r>
              <a:rPr kumimoji="1" lang="en-US" altLang="zh-CN" sz="3200" b="1" dirty="0"/>
              <a:t>api</a:t>
            </a:r>
            <a:endParaRPr kumimoji="1" lang="en-US" altLang="zh-CN" sz="32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499360" y="5315585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dva/router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955" y="913765"/>
            <a:ext cx="8775700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29629"/>
                </a:solidFill>
              </a:rPr>
              <a:t>2）onAction(fn | fn[])</a:t>
            </a:r>
            <a:endParaRPr lang="zh-CN" altLang="en-US" b="1">
              <a:solidFill>
                <a:srgbClr val="F29629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在 action 被 dispatch 时触发，用于注册 redux 中间件。支持函数或函数数组格式。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rgbClr val="F29629"/>
                </a:solidFill>
              </a:rPr>
              <a:t>3）onStateChange(fn)</a:t>
            </a:r>
            <a:endParaRPr lang="zh-CN" altLang="en-US" b="1">
              <a:solidFill>
                <a:srgbClr val="F29629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state 改变时触发，可用于同步 state 到 localStorage，服务器端等。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rgbClr val="F29629"/>
                </a:solidFill>
              </a:rPr>
              <a:t>4）onReducer(fn)</a:t>
            </a:r>
            <a:endParaRPr lang="zh-CN" altLang="en-US" b="1">
              <a:solidFill>
                <a:srgbClr val="F29629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封装 reducer 执行。比如借助 redux-undo 实现 redo/undo ：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rgbClr val="F29629"/>
                </a:solidFill>
              </a:rPr>
              <a:t>5）onEffect(fn)</a:t>
            </a:r>
            <a:endParaRPr lang="zh-CN" altLang="en-US" b="1">
              <a:solidFill>
                <a:srgbClr val="F29629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封装 effect 执行。比如 dva-loading 基于此实现了自动处理 loading 状态。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rgbClr val="F29629"/>
                </a:solidFill>
              </a:rPr>
              <a:t>6）onHmr(fn)</a:t>
            </a:r>
            <a:endParaRPr lang="zh-CN" altLang="en-US" b="1">
              <a:solidFill>
                <a:srgbClr val="F29629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热替换相关，目前用于 babel-plugin-dva-hmr 。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rgbClr val="F29629"/>
                </a:solidFill>
              </a:rPr>
              <a:t>7）extraReducers</a:t>
            </a:r>
            <a:endParaRPr lang="zh-CN" altLang="en-US" b="1">
              <a:solidFill>
                <a:srgbClr val="F29629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指定额外的 reducer，比如 redux-form 需要指定额外的 form reducer：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rgbClr val="F29629"/>
                </a:solidFill>
              </a:rPr>
              <a:t>8）extraEnhancers</a:t>
            </a:r>
            <a:endParaRPr lang="zh-CN" altLang="en-US" b="1">
              <a:solidFill>
                <a:srgbClr val="F29629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指定额外的 StoreEnhancer ，比如结合 redux-persist 的使用：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5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的</a:t>
            </a:r>
            <a:r>
              <a:rPr kumimoji="1" lang="en-US" altLang="zh-CN" sz="3200" b="1" dirty="0"/>
              <a:t>api</a:t>
            </a:r>
            <a:endParaRPr kumimoji="1" lang="en-US" altLang="zh-CN" sz="32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499360" y="4020185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dva/router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775" y="1085850"/>
            <a:ext cx="10387330" cy="4061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C00000"/>
                </a:solidFill>
              </a:rPr>
              <a:t>3、app.model(model)</a:t>
            </a:r>
            <a:endParaRPr lang="zh-CN" altLang="en-US" sz="2400" b="1">
              <a:solidFill>
                <a:srgbClr val="C00000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注册 model，详见 #Model 部分。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rgbClr val="C00000"/>
                </a:solidFill>
              </a:rPr>
              <a:t>4、app.unmodel(namespace)</a:t>
            </a:r>
            <a:endParaRPr lang="zh-CN" altLang="en-US" sz="2400" b="1">
              <a:solidFill>
                <a:srgbClr val="C00000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取消 model 注册，清理 reducers, effects 和 subscriptions。subscription 如果没有返回 unlisten 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函数，使用 app.unmodel 会给予警告。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rgbClr val="C00000"/>
                </a:solidFill>
              </a:rPr>
              <a:t>5、app.router(({ history, app }) =&gt; RouterConfig)</a:t>
            </a:r>
            <a:endParaRPr lang="zh-CN" altLang="en-US" sz="2400" b="1">
              <a:solidFill>
                <a:srgbClr val="C00000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注册路由表。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rgbClr val="C00000"/>
                </a:solidFill>
              </a:rPr>
              <a:t>6、app.start('#root');</a:t>
            </a:r>
            <a:endParaRPr lang="zh-CN" altLang="en-US" sz="2400" b="1">
              <a:solidFill>
                <a:srgbClr val="C00000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启动应用。selector 可选，如果没有 selector 参数，会返回一个返回 JSX 元素的函数。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那么什么时候不加 selector？常见场景有测试、node 端、react-native 和 i18n 国际化支持。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930" y="-1"/>
            <a:ext cx="12462930" cy="6998077"/>
          </a:xfrm>
          <a:prstGeom prst="rect">
            <a:avLst/>
          </a:prstGeom>
        </p:spPr>
      </p:pic>
      <p:sp>
        <p:nvSpPr>
          <p:cNvPr id="2" name="直角三角形 1"/>
          <p:cNvSpPr/>
          <p:nvPr/>
        </p:nvSpPr>
        <p:spPr>
          <a:xfrm rot="10800000" flipH="1">
            <a:off x="-266700" y="0"/>
            <a:ext cx="3695700" cy="69980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平行四边形 8"/>
          <p:cNvSpPr/>
          <p:nvPr/>
        </p:nvSpPr>
        <p:spPr>
          <a:xfrm>
            <a:off x="2457450" y="635"/>
            <a:ext cx="9734550" cy="6998077"/>
          </a:xfrm>
          <a:prstGeom prst="parallelogram">
            <a:avLst>
              <a:gd name="adj" fmla="val 580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6413" y="692801"/>
            <a:ext cx="2184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bg1"/>
                </a:solidFill>
              </a:rPr>
              <a:t>目录</a:t>
            </a:r>
            <a:endParaRPr kumimoji="1" lang="en-US" altLang="zh-CN" sz="3600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contents</a:t>
            </a:r>
            <a:endParaRPr kumimoji="1"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93560" y="869315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29629"/>
                </a:solidFill>
              </a:rPr>
              <a:t>1</a:t>
            </a:r>
            <a:r>
              <a:rPr kumimoji="1" lang="zh-CN" altLang="en-US" dirty="0" smtClean="0">
                <a:solidFill>
                  <a:srgbClr val="F29629"/>
                </a:solidFill>
              </a:rPr>
              <a:t>、什么是</a:t>
            </a:r>
            <a:r>
              <a:rPr kumimoji="1" lang="en-US" altLang="zh-CN" dirty="0" smtClean="0">
                <a:solidFill>
                  <a:srgbClr val="F29629"/>
                </a:solidFill>
              </a:rPr>
              <a:t>dva</a:t>
            </a:r>
            <a:endParaRPr kumimoji="1" lang="en-US" altLang="zh-CN" dirty="0" smtClean="0">
              <a:solidFill>
                <a:srgbClr val="F29629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49160" y="1254339"/>
            <a:ext cx="3200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1400" dirty="0" smtClean="0">
                <a:solidFill>
                  <a:schemeClr val="bg1">
                    <a:lumMod val="50000"/>
                  </a:schemeClr>
                </a:solidFill>
              </a:rPr>
              <a:t>走进</a:t>
            </a:r>
            <a:r>
              <a:rPr kumimoji="1"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dva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，认识不一样的你。</a:t>
            </a:r>
            <a:endParaRPr kumimoji="1" lang="zh-CN" altLang="en-US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87135" y="1628775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29629"/>
                </a:solidFill>
              </a:rPr>
              <a:t>2</a:t>
            </a:r>
            <a:r>
              <a:rPr kumimoji="1" lang="zh-CN" altLang="en-US" dirty="0" smtClean="0">
                <a:solidFill>
                  <a:srgbClr val="F29629"/>
                </a:solidFill>
              </a:rPr>
              <a:t>、为什么是</a:t>
            </a:r>
            <a:r>
              <a:rPr kumimoji="1" lang="en-US" altLang="zh-CN" dirty="0" smtClean="0">
                <a:solidFill>
                  <a:srgbClr val="F29629"/>
                </a:solidFill>
                <a:sym typeface="+mn-ea"/>
              </a:rPr>
              <a:t>dva</a:t>
            </a:r>
            <a:endParaRPr kumimoji="1" lang="en-US" altLang="zh-CN" dirty="0" smtClean="0">
              <a:solidFill>
                <a:srgbClr val="F29629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42735" y="2013799"/>
            <a:ext cx="3200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只因多看你一眼，就选择了你。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77230" y="2372241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29629"/>
                </a:solidFill>
              </a:rPr>
              <a:t>3</a:t>
            </a:r>
            <a:r>
              <a:rPr kumimoji="1" lang="zh-CN" altLang="en-US" dirty="0" smtClean="0">
                <a:solidFill>
                  <a:srgbClr val="F29629"/>
                </a:solidFill>
              </a:rPr>
              <a:t>、</a:t>
            </a:r>
            <a:r>
              <a:rPr kumimoji="1" lang="en-US" altLang="zh-CN" dirty="0" smtClean="0">
                <a:solidFill>
                  <a:srgbClr val="F29629"/>
                </a:solidFill>
                <a:sym typeface="+mn-ea"/>
              </a:rPr>
              <a:t>dva</a:t>
            </a:r>
            <a:r>
              <a:rPr kumimoji="1" lang="zh-CN" altLang="en-US" dirty="0" smtClean="0">
                <a:solidFill>
                  <a:srgbClr val="F29629"/>
                </a:solidFill>
              </a:rPr>
              <a:t>特征</a:t>
            </a:r>
            <a:endParaRPr kumimoji="1" lang="zh-CN" altLang="en-US" dirty="0" smtClean="0">
              <a:solidFill>
                <a:srgbClr val="F29629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32830" y="2757265"/>
            <a:ext cx="3200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全方位展示你的美。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43830" y="3134868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29629"/>
                </a:solidFill>
              </a:rPr>
              <a:t>4</a:t>
            </a:r>
            <a:r>
              <a:rPr kumimoji="1" lang="zh-CN" altLang="en-US" dirty="0" smtClean="0">
                <a:solidFill>
                  <a:srgbClr val="F29629"/>
                </a:solidFill>
              </a:rPr>
              <a:t>、</a:t>
            </a:r>
            <a:r>
              <a:rPr kumimoji="1" lang="en-US" altLang="zh-CN" dirty="0" smtClean="0">
                <a:solidFill>
                  <a:srgbClr val="F29629"/>
                </a:solidFill>
              </a:rPr>
              <a:t>dva</a:t>
            </a:r>
            <a:r>
              <a:rPr kumimoji="1" lang="zh-CN" altLang="en-US" dirty="0" smtClean="0">
                <a:solidFill>
                  <a:srgbClr val="F29629"/>
                </a:solidFill>
              </a:rPr>
              <a:t>概念</a:t>
            </a:r>
            <a:endParaRPr kumimoji="1" lang="zh-CN" altLang="en-US" dirty="0" smtClean="0">
              <a:solidFill>
                <a:srgbClr val="F29629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99430" y="3519892"/>
            <a:ext cx="3200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靠近你，让我多了解了解你。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8186636" y="185292"/>
            <a:ext cx="3167164" cy="695798"/>
            <a:chOff x="8186636" y="185292"/>
            <a:chExt cx="3167164" cy="6957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6636" y="185292"/>
              <a:ext cx="1373286" cy="695798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800" y="294794"/>
              <a:ext cx="1651000" cy="586295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4909185" y="3874643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 smtClean="0">
                <a:solidFill>
                  <a:srgbClr val="F29629"/>
                </a:solidFill>
              </a:rPr>
              <a:t>5</a:t>
            </a:r>
            <a:r>
              <a:rPr kumimoji="1" lang="zh-CN" altLang="en-US" dirty="0" smtClean="0">
                <a:solidFill>
                  <a:srgbClr val="F29629"/>
                </a:solidFill>
              </a:rPr>
              <a:t>、</a:t>
            </a:r>
            <a:r>
              <a:rPr kumimoji="1" lang="en-US" altLang="zh-CN" dirty="0" smtClean="0">
                <a:solidFill>
                  <a:srgbClr val="F29629"/>
                </a:solidFill>
              </a:rPr>
              <a:t>dva</a:t>
            </a:r>
            <a:r>
              <a:rPr kumimoji="1" lang="zh-CN" altLang="en-US" dirty="0" smtClean="0">
                <a:solidFill>
                  <a:srgbClr val="F29629"/>
                </a:solidFill>
              </a:rPr>
              <a:t>的</a:t>
            </a:r>
            <a:r>
              <a:rPr kumimoji="1" lang="en-US" altLang="zh-CN" dirty="0" smtClean="0">
                <a:solidFill>
                  <a:srgbClr val="F29629"/>
                </a:solidFill>
              </a:rPr>
              <a:t>api</a:t>
            </a:r>
            <a:endParaRPr kumimoji="1" lang="en-US" altLang="zh-CN" dirty="0" smtClean="0">
              <a:solidFill>
                <a:srgbClr val="F2962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4785" y="4259667"/>
            <a:ext cx="3200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你的心扉是否为我敞开。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06140" y="6213348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 smtClean="0">
                <a:solidFill>
                  <a:srgbClr val="F29629"/>
                </a:solidFill>
              </a:rPr>
              <a:t>8</a:t>
            </a:r>
            <a:r>
              <a:rPr kumimoji="1" lang="zh-CN" altLang="en-US" dirty="0" smtClean="0">
                <a:solidFill>
                  <a:srgbClr val="F29629"/>
                </a:solidFill>
              </a:rPr>
              <a:t>、如何去用</a:t>
            </a:r>
            <a:endParaRPr kumimoji="1" lang="zh-CN" altLang="en-US" dirty="0" smtClean="0">
              <a:solidFill>
                <a:srgbClr val="F29629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61740" y="6574242"/>
            <a:ext cx="3200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让我们一起跳舞。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8015" y="4627118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 smtClean="0">
                <a:solidFill>
                  <a:srgbClr val="F29629"/>
                </a:solidFill>
              </a:rPr>
              <a:t>6</a:t>
            </a:r>
            <a:r>
              <a:rPr kumimoji="1" lang="zh-CN" altLang="en-US" dirty="0" smtClean="0">
                <a:solidFill>
                  <a:srgbClr val="F29629"/>
                </a:solidFill>
              </a:rPr>
              <a:t>、</a:t>
            </a:r>
            <a:r>
              <a:rPr kumimoji="1" lang="en-US" altLang="zh-CN" dirty="0" smtClean="0">
                <a:solidFill>
                  <a:srgbClr val="F29629"/>
                </a:solidFill>
              </a:rPr>
              <a:t>dva</a:t>
            </a:r>
            <a:r>
              <a:rPr kumimoji="1" lang="zh-CN" altLang="en-US" dirty="0" smtClean="0">
                <a:solidFill>
                  <a:srgbClr val="F29629"/>
                </a:solidFill>
              </a:rPr>
              <a:t>快速上手</a:t>
            </a:r>
            <a:endParaRPr kumimoji="1" lang="zh-CN" altLang="en-US" dirty="0" smtClean="0">
              <a:solidFill>
                <a:srgbClr val="F2962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3615" y="5012142"/>
            <a:ext cx="3200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dva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开发的</a:t>
            </a:r>
            <a:r>
              <a:rPr kumimoji="1"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葵花宝典</a:t>
            </a:r>
            <a:r>
              <a:rPr kumimoji="1"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58895" y="5447538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 smtClean="0">
                <a:solidFill>
                  <a:srgbClr val="F29629"/>
                </a:solidFill>
              </a:rPr>
              <a:t>7</a:t>
            </a:r>
            <a:r>
              <a:rPr kumimoji="1" lang="zh-CN" altLang="en-US" dirty="0" smtClean="0">
                <a:solidFill>
                  <a:srgbClr val="F29629"/>
                </a:solidFill>
              </a:rPr>
              <a:t>、基本</a:t>
            </a:r>
            <a:r>
              <a:rPr kumimoji="1" lang="en-US" altLang="zh-CN" dirty="0" smtClean="0">
                <a:solidFill>
                  <a:srgbClr val="F29629"/>
                </a:solidFill>
              </a:rPr>
              <a:t>UI</a:t>
            </a:r>
            <a:r>
              <a:rPr kumimoji="1" lang="zh-CN" altLang="en-US" dirty="0" smtClean="0">
                <a:solidFill>
                  <a:srgbClr val="F29629"/>
                </a:solidFill>
              </a:rPr>
              <a:t>原则</a:t>
            </a:r>
            <a:endParaRPr kumimoji="1" lang="zh-CN" altLang="en-US" dirty="0" smtClean="0">
              <a:solidFill>
                <a:srgbClr val="F29629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14495" y="5784302"/>
            <a:ext cx="3200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让你的页面美美哒。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5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的</a:t>
            </a:r>
            <a:r>
              <a:rPr kumimoji="1" lang="en-US" altLang="zh-CN" sz="3200" b="1" dirty="0"/>
              <a:t>api</a:t>
            </a:r>
            <a:endParaRPr kumimoji="1" lang="en-US" altLang="zh-CN" sz="32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499360" y="4020185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dva/router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775" y="1085850"/>
            <a:ext cx="1013968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/>
                </a:solidFill>
              </a:rPr>
              <a:t>3、Model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rgbClr val="EE7D31"/>
                </a:solidFill>
              </a:rPr>
              <a:t>1）namespace</a:t>
            </a:r>
            <a:endParaRPr lang="zh-CN" altLang="en-US" b="1">
              <a:solidFill>
                <a:srgbClr val="EE7D3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model 的命名空间，同时也是他在全局 state 上的属性，只能用字符串，不支持通过 . 的方式创建多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层命名空间。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rgbClr val="EE7D31"/>
                </a:solidFill>
              </a:rPr>
              <a:t>2）state</a:t>
            </a:r>
            <a:endParaRPr lang="zh-CN" altLang="en-US" b="1">
              <a:solidFill>
                <a:srgbClr val="EE7D3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初始值，优先级低于传给 dva() 的 opts.initialState。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rgbClr val="EE7D31"/>
                </a:solidFill>
              </a:rPr>
              <a:t>3）reducers</a:t>
            </a:r>
            <a:endParaRPr lang="zh-CN" altLang="en-US" b="1">
              <a:solidFill>
                <a:srgbClr val="EE7D3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以 key/value 格式定义 reducer。用于处理同步操作，唯一可以修改 state 的地方。由 action 触发。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格式为 (state, action) =&gt; newState 或 [(state, action) =&gt; newState, enhancer]。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rgbClr val="EE7D31"/>
                </a:solidFill>
              </a:rPr>
              <a:t>4）effects</a:t>
            </a:r>
            <a:endParaRPr lang="zh-CN" altLang="en-US" b="1">
              <a:solidFill>
                <a:srgbClr val="EE7D3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以 key/value 格式定义 effect。用于处理异步操作和业务逻辑，不直接修改 state。由 action 触发，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可以触发 action，可以和服务器交互，可以获取全局 state 的数据等等。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格式为 *(action, effects) =&gt; void 或 [*(action, effects) =&gt; void, { type }]。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5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的</a:t>
            </a:r>
            <a:r>
              <a:rPr kumimoji="1" lang="en-US" altLang="zh-CN" sz="3200" b="1" dirty="0"/>
              <a:t>api</a:t>
            </a:r>
            <a:endParaRPr kumimoji="1" lang="en-US" altLang="zh-CN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93775" y="1085850"/>
            <a:ext cx="10863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29629"/>
                </a:solidFill>
              </a:rPr>
              <a:t>5）subscriptions</a:t>
            </a:r>
            <a:endParaRPr lang="zh-CN" altLang="en-US" b="1">
              <a:solidFill>
                <a:srgbClr val="F29629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以 key/value 格式定义 subscription。subscription 是订阅，用于订阅一个数据源，然后根据需要 dispatch 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相应的 action。在 app.start() 时被执行，数据源可以是当前的时间、服务器的 websocket 连接、keyboard 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输入、geolocation 变化、history 路由变化等等。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2000" y="2165043"/>
            <a:ext cx="5981700" cy="2927658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21100" y="2733784"/>
            <a:ext cx="464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6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、</a:t>
            </a:r>
            <a:r>
              <a:rPr kumimoji="1" sz="3600" dirty="0" smtClean="0">
                <a:solidFill>
                  <a:schemeClr val="bg1"/>
                </a:solidFill>
              </a:rPr>
              <a:t>dva</a:t>
            </a:r>
            <a:r>
              <a:rPr kumimoji="1" lang="zh-CN" sz="3600" dirty="0" smtClean="0">
                <a:solidFill>
                  <a:schemeClr val="bg1"/>
                </a:solidFill>
              </a:rPr>
              <a:t>快速上手</a:t>
            </a:r>
            <a:endParaRPr kumimoji="1" lang="zh-CN" sz="3600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1100" y="3380115"/>
            <a:ext cx="30861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让你快速成为一个武林高手</a:t>
            </a:r>
            <a:endParaRPr kumimoji="1" lang="zh-CN" alt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721100" y="2733784"/>
            <a:ext cx="0" cy="2123659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 flipV="1">
            <a:off x="3302000" y="3380115"/>
            <a:ext cx="4749800" cy="9942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半闭框 2"/>
          <p:cNvSpPr/>
          <p:nvPr/>
        </p:nvSpPr>
        <p:spPr>
          <a:xfrm rot="10800000">
            <a:off x="7873999" y="4318000"/>
            <a:ext cx="495299" cy="43180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3454400" y="2381250"/>
            <a:ext cx="508000" cy="51435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6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快速上手</a:t>
            </a:r>
            <a:endParaRPr kumimoji="1"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049270" y="2351405"/>
            <a:ext cx="3246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辣么多的知识点，</a:t>
            </a:r>
            <a:r>
              <a:rPr lang="zh-CN" altLang="en-US" sz="2400" b="1">
                <a:solidFill>
                  <a:srgbClr val="FF0000"/>
                </a:solidFill>
              </a:rPr>
              <a:t>好怕怕！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1326515"/>
            <a:ext cx="5913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B050"/>
                </a:solidFill>
              </a:rPr>
              <a:t>es6</a:t>
            </a:r>
            <a:r>
              <a:rPr lang="zh-CN" altLang="en-US" sz="2400" b="1">
                <a:solidFill>
                  <a:srgbClr val="00B050"/>
                </a:solidFill>
              </a:rPr>
              <a:t>、</a:t>
            </a:r>
            <a:r>
              <a:rPr lang="zh-CN" altLang="en-US" sz="3200" b="1">
                <a:solidFill>
                  <a:srgbClr val="00B0F0"/>
                </a:solidFill>
              </a:rPr>
              <a:t> </a:t>
            </a:r>
            <a:r>
              <a:rPr lang="en-US" altLang="zh-CN" sz="3200" b="1">
                <a:solidFill>
                  <a:srgbClr val="00B0F0"/>
                </a:solidFill>
              </a:rPr>
              <a:t>react</a:t>
            </a:r>
            <a:r>
              <a:rPr lang="zh-CN" altLang="en-US" sz="3200" b="1">
                <a:solidFill>
                  <a:srgbClr val="00B0F0"/>
                </a:solidFill>
              </a:rPr>
              <a:t>、</a:t>
            </a:r>
            <a:r>
              <a:rPr lang="en-US" altLang="zh-CN" sz="2400" b="1">
                <a:solidFill>
                  <a:srgbClr val="7030A0"/>
                </a:solidFill>
              </a:rPr>
              <a:t>router</a:t>
            </a:r>
            <a:r>
              <a:rPr lang="zh-CN" altLang="en-US" sz="2400" b="1">
                <a:solidFill>
                  <a:srgbClr val="7030A0"/>
                </a:solidFill>
              </a:rPr>
              <a:t>、</a:t>
            </a:r>
            <a:r>
              <a:rPr lang="en-US" altLang="zh-CN" sz="2400" b="1">
                <a:solidFill>
                  <a:srgbClr val="00B0F0"/>
                </a:solidFill>
              </a:rPr>
              <a:t>less</a:t>
            </a:r>
            <a:r>
              <a:rPr lang="zh-CN" altLang="en-US" sz="2400" b="1">
                <a:solidFill>
                  <a:srgbClr val="00B0F0"/>
                </a:solidFill>
              </a:rPr>
              <a:t>、</a:t>
            </a:r>
            <a:r>
              <a:rPr lang="en-US" altLang="zh-CN" sz="2400" b="1" baseline="30000">
                <a:solidFill>
                  <a:srgbClr val="0070C0"/>
                </a:solidFill>
              </a:rPr>
              <a:t>antd</a:t>
            </a:r>
            <a:r>
              <a:rPr lang="zh-CN" altLang="en-US" sz="2400" b="1" baseline="30000">
                <a:solidFill>
                  <a:srgbClr val="0070C0"/>
                </a:solidFill>
              </a:rPr>
              <a:t>、</a:t>
            </a:r>
            <a:r>
              <a:rPr lang="en-US" altLang="zh-CN" sz="2400" b="1">
                <a:solidFill>
                  <a:srgbClr val="00B0F0"/>
                </a:solidFill>
              </a:rPr>
              <a:t>ui...</a:t>
            </a:r>
            <a:endParaRPr lang="en-US" altLang="zh-CN" sz="2400" b="1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4890" y="1910080"/>
            <a:ext cx="3180715" cy="3037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1140000">
            <a:off x="489585" y="4034790"/>
            <a:ext cx="76815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/>
              <a:t>如何快速上手</a:t>
            </a:r>
            <a:r>
              <a:rPr lang="zh-CN" altLang="en-US" sz="6000" b="1">
                <a:solidFill>
                  <a:srgbClr val="7030A0"/>
                </a:solidFill>
              </a:rPr>
              <a:t>，怎么破？</a:t>
            </a:r>
            <a:endParaRPr lang="zh-CN" altLang="en-US" sz="60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6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快速上手</a:t>
            </a:r>
            <a:endParaRPr kumimoji="1"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 rot="240000">
            <a:off x="2272030" y="1186180"/>
            <a:ext cx="814070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/>
              <a:t>学习掌握</a:t>
            </a:r>
            <a:r>
              <a:rPr lang="en-US" altLang="zh-CN" sz="3600" b="1"/>
              <a:t>dva</a:t>
            </a:r>
            <a:r>
              <a:rPr lang="zh-CN" altLang="en-US" sz="3600" b="1"/>
              <a:t>不用害怕</a:t>
            </a:r>
            <a:endParaRPr lang="zh-CN" altLang="en-US" sz="3600" b="1"/>
          </a:p>
          <a:p>
            <a:pPr algn="l"/>
            <a:endParaRPr lang="zh-CN" altLang="en-US" sz="3600" b="1"/>
          </a:p>
          <a:p>
            <a:pPr algn="l"/>
            <a:r>
              <a:rPr lang="en-US" altLang="zh-CN" sz="3600" b="1"/>
              <a:t>	</a:t>
            </a:r>
            <a:r>
              <a:rPr lang="zh-CN" altLang="en-US" sz="3600" b="1">
                <a:solidFill>
                  <a:srgbClr val="E74825"/>
                </a:solidFill>
              </a:rPr>
              <a:t>我们战略藐视，战术重视！</a:t>
            </a:r>
            <a:endParaRPr lang="zh-CN" altLang="en-US" sz="3600" b="1">
              <a:solidFill>
                <a:srgbClr val="E74825"/>
              </a:solidFill>
            </a:endParaRPr>
          </a:p>
          <a:p>
            <a:pPr algn="l"/>
            <a:endParaRPr lang="zh-CN" altLang="en-US" sz="3600" b="1"/>
          </a:p>
          <a:p>
            <a:pPr algn="l"/>
            <a:r>
              <a:rPr lang="zh-CN" altLang="en-US" sz="3600" b="1"/>
              <a:t>也不用一股脑</a:t>
            </a:r>
            <a:r>
              <a:rPr lang="en-US" altLang="zh-CN" sz="3600" b="1"/>
              <a:t>“</a:t>
            </a:r>
            <a:r>
              <a:rPr lang="zh-CN" altLang="en-US" sz="3600" b="1"/>
              <a:t>塞进</a:t>
            </a:r>
            <a:r>
              <a:rPr lang="en-US" altLang="zh-CN" sz="3600" b="1"/>
              <a:t>”</a:t>
            </a:r>
            <a:r>
              <a:rPr lang="zh-CN" altLang="en-US" sz="3600" b="1"/>
              <a:t>全部知识点</a:t>
            </a:r>
            <a:endParaRPr lang="zh-CN" altLang="en-US" sz="3600" b="1"/>
          </a:p>
          <a:p>
            <a:pPr algn="l"/>
            <a:endParaRPr lang="zh-CN" altLang="en-US" sz="3600" b="1"/>
          </a:p>
          <a:p>
            <a:pPr algn="l"/>
            <a:r>
              <a:rPr lang="en-US" altLang="zh-CN" sz="3600" b="1"/>
              <a:t>	</a:t>
            </a:r>
            <a:r>
              <a:rPr lang="zh-CN" altLang="en-US" sz="3600" b="1">
                <a:solidFill>
                  <a:srgbClr val="E74825"/>
                </a:solidFill>
              </a:rPr>
              <a:t>我们</a:t>
            </a:r>
            <a:r>
              <a:rPr lang="en-US" altLang="zh-CN" sz="3600" b="1">
                <a:solidFill>
                  <a:srgbClr val="E74825"/>
                </a:solidFill>
              </a:rPr>
              <a:t>“</a:t>
            </a:r>
            <a:r>
              <a:rPr lang="zh-CN" altLang="en-US" sz="3600" b="1">
                <a:solidFill>
                  <a:srgbClr val="00B050"/>
                </a:solidFill>
              </a:rPr>
              <a:t>知所用，学所学</a:t>
            </a:r>
            <a:r>
              <a:rPr lang="en-US" altLang="zh-CN" sz="3600" b="1">
                <a:solidFill>
                  <a:srgbClr val="E74825"/>
                </a:solidFill>
              </a:rPr>
              <a:t>”</a:t>
            </a:r>
            <a:endParaRPr lang="en-US" altLang="zh-CN" sz="3600" b="1">
              <a:solidFill>
                <a:srgbClr val="E74825"/>
              </a:solidFill>
            </a:endParaRPr>
          </a:p>
          <a:p>
            <a:pPr algn="l"/>
            <a:endParaRPr lang="zh-CN" altLang="en-US" sz="3600" b="1">
              <a:solidFill>
                <a:srgbClr val="E74825"/>
              </a:solidFill>
            </a:endParaRPr>
          </a:p>
          <a:p>
            <a:pPr algn="l"/>
            <a:r>
              <a:rPr lang="zh-CN" altLang="en-US" sz="3600" b="1"/>
              <a:t>重点快速突破上手</a:t>
            </a: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才是王道！！！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6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快速上手</a:t>
            </a:r>
            <a:endParaRPr kumimoji="1" lang="zh-CN" altLang="en-US" sz="3200" b="1" dirty="0"/>
          </a:p>
        </p:txBody>
      </p:sp>
      <p:pic>
        <p:nvPicPr>
          <p:cNvPr id="4" name="图片 3" descr="DVA快速上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505" y="1625600"/>
            <a:ext cx="7134860" cy="48837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8075" y="923925"/>
            <a:ext cx="93427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宝典的正确打开方式：移步到</a:t>
            </a:r>
            <a:r>
              <a:rPr lang="en-US" altLang="zh-CN" sz="2400" b="1"/>
              <a:t>“</a:t>
            </a:r>
            <a:r>
              <a:rPr lang="zh-CN" altLang="en-US" sz="2400" b="1"/>
              <a:t>大礼包</a:t>
            </a:r>
            <a:r>
              <a:rPr lang="en-US" altLang="zh-CN" sz="2400" b="1"/>
              <a:t>”</a:t>
            </a:r>
            <a:r>
              <a:rPr lang="zh-CN" altLang="en-US" sz="2400" b="1"/>
              <a:t>文件夹，用</a:t>
            </a:r>
            <a:r>
              <a:rPr lang="en-US" altLang="zh-CN" sz="2400" b="1"/>
              <a:t>xmind</a:t>
            </a:r>
            <a:r>
              <a:rPr lang="zh-CN" altLang="en-US" sz="2400" b="1"/>
              <a:t>软件打开！</a:t>
            </a:r>
            <a:endParaRPr lang="zh-CN" altLang="en-US" sz="2400" b="1"/>
          </a:p>
          <a:p>
            <a:pPr algn="l"/>
            <a:r>
              <a:rPr lang="zh-CN" altLang="en-US"/>
              <a:t>http://www.xmindchina.net/xiazai.html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2000" y="2165043"/>
            <a:ext cx="5981700" cy="2927658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21100" y="2733784"/>
            <a:ext cx="464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7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、基本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UI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原则</a:t>
            </a:r>
            <a:endParaRPr kumimoji="1" lang="zh-CN" altLang="en-US" sz="3600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1100" y="338011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让你的产品再帅气点</a:t>
            </a:r>
            <a:endParaRPr kumimoji="1" lang="zh-CN" alt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721100" y="2733784"/>
            <a:ext cx="0" cy="2123659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 flipV="1">
            <a:off x="3302000" y="3380115"/>
            <a:ext cx="4749800" cy="9942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半闭框 2"/>
          <p:cNvSpPr/>
          <p:nvPr/>
        </p:nvSpPr>
        <p:spPr>
          <a:xfrm rot="10800000">
            <a:off x="7873999" y="4318000"/>
            <a:ext cx="495299" cy="43180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3454400" y="2381250"/>
            <a:ext cx="508000" cy="51435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7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UI</a:t>
            </a:r>
            <a:r>
              <a:rPr kumimoji="1" lang="zh-CN" altLang="en-US" sz="3200" b="1" dirty="0"/>
              <a:t>基本原则</a:t>
            </a:r>
            <a:endParaRPr kumimoji="1"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533400" y="1765935"/>
            <a:ext cx="3447415" cy="2999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96710" y="2392045"/>
            <a:ext cx="5247640" cy="3923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37830" y="3186430"/>
            <a:ext cx="1219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You Need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6905" y="2705100"/>
            <a:ext cx="5247640" cy="39236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58025" y="3499485"/>
            <a:ext cx="1219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You Need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rot="21240000">
            <a:off x="4048760" y="1271905"/>
            <a:ext cx="629221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作为前端，</a:t>
            </a:r>
            <a:endParaRPr lang="zh-CN" altLang="en-US" sz="2400"/>
          </a:p>
          <a:p>
            <a:r>
              <a:rPr lang="zh-CN" altLang="en-US" sz="2400"/>
              <a:t>我究竟要不要掌握</a:t>
            </a:r>
            <a:r>
              <a:rPr lang="zh-CN" altLang="en-US" sz="3600" b="1">
                <a:solidFill>
                  <a:srgbClr val="FF0000"/>
                </a:solidFill>
              </a:rPr>
              <a:t>基本的</a:t>
            </a:r>
            <a:r>
              <a:rPr lang="en-US" altLang="zh-CN" sz="3600" b="1">
                <a:solidFill>
                  <a:srgbClr val="FF0000"/>
                </a:solidFill>
              </a:rPr>
              <a:t>UI</a:t>
            </a:r>
            <a:r>
              <a:rPr lang="zh-CN" altLang="en-US" sz="3600" b="1">
                <a:solidFill>
                  <a:srgbClr val="FF0000"/>
                </a:solidFill>
              </a:rPr>
              <a:t>设计原则</a:t>
            </a:r>
            <a:endParaRPr lang="zh-CN" altLang="en-US" sz="3600" b="1">
              <a:solidFill>
                <a:srgbClr val="FF0000"/>
              </a:solidFill>
            </a:endParaRPr>
          </a:p>
          <a:p>
            <a:r>
              <a:rPr lang="zh-CN" altLang="en-US" sz="2400"/>
              <a:t>及</a:t>
            </a:r>
            <a:r>
              <a:rPr lang="zh-CN" altLang="en-US" sz="4000" b="1">
                <a:solidFill>
                  <a:srgbClr val="00B050"/>
                </a:solidFill>
              </a:rPr>
              <a:t>产品的用户体验</a:t>
            </a:r>
            <a:r>
              <a:rPr lang="zh-CN" altLang="en-US" sz="2400"/>
              <a:t>？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" y="2080260"/>
            <a:ext cx="3504565" cy="3485515"/>
          </a:xfrm>
          <a:prstGeom prst="rect">
            <a:avLst/>
          </a:prstGeom>
        </p:spPr>
      </p:pic>
      <p:sp>
        <p:nvSpPr>
          <p:cNvPr id="13" name="云形标注 12"/>
          <p:cNvSpPr/>
          <p:nvPr/>
        </p:nvSpPr>
        <p:spPr>
          <a:xfrm>
            <a:off x="3299460" y="738505"/>
            <a:ext cx="8669020" cy="654177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7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UI</a:t>
            </a:r>
            <a:r>
              <a:rPr kumimoji="1" lang="zh-CN" altLang="en-US" sz="3200" b="1" dirty="0"/>
              <a:t>基本原则</a:t>
            </a:r>
            <a:endParaRPr kumimoji="1"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 rot="19800000">
            <a:off x="2277110" y="138620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00B0F0"/>
                </a:solidFill>
              </a:rPr>
              <a:t>because</a:t>
            </a:r>
            <a:endParaRPr lang="en-US" altLang="zh-CN" sz="3600" b="1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rot="21360000">
            <a:off x="4336415" y="1612265"/>
            <a:ext cx="7222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对于后台管理界面，</a:t>
            </a:r>
            <a:r>
              <a:rPr lang="en-US" altLang="zh-CN" sz="2400"/>
              <a:t>UI</a:t>
            </a:r>
            <a:r>
              <a:rPr lang="zh-CN" altLang="en-US" sz="2400"/>
              <a:t>不可能每个页面都去做</a:t>
            </a:r>
            <a:endParaRPr lang="zh-CN" altLang="en-US" sz="2400"/>
          </a:p>
          <a:p>
            <a:r>
              <a:rPr lang="zh-CN" altLang="en-US" sz="2400"/>
              <a:t>设计，大多数情况下，</a:t>
            </a:r>
            <a:r>
              <a:rPr lang="zh-CN" altLang="en-US" sz="2800" b="1">
                <a:solidFill>
                  <a:srgbClr val="FF0000"/>
                </a:solidFill>
              </a:rPr>
              <a:t>需要我们前端自己去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>
                <a:solidFill>
                  <a:srgbClr val="FF0000"/>
                </a:solidFill>
              </a:rPr>
              <a:t>掌握界面的视觉。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21300000">
            <a:off x="3870960" y="3336925"/>
            <a:ext cx="72224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从产品的原型，</a:t>
            </a:r>
            <a:r>
              <a:rPr lang="en-US" altLang="zh-CN" sz="2400" b="1"/>
              <a:t>ui</a:t>
            </a:r>
            <a:r>
              <a:rPr lang="zh-CN" altLang="en-US" sz="2400" b="1"/>
              <a:t>的设计图最终到前端界面。</a:t>
            </a:r>
            <a:endParaRPr lang="zh-CN" altLang="en-US" sz="2400" b="1"/>
          </a:p>
          <a:p>
            <a:r>
              <a:rPr lang="zh-CN" altLang="en-US" sz="2400" b="1"/>
              <a:t>我们是界面的</a:t>
            </a:r>
            <a:r>
              <a:rPr lang="zh-CN" altLang="en-US" sz="3200" b="1">
                <a:solidFill>
                  <a:srgbClr val="FF0000"/>
                </a:solidFill>
              </a:rPr>
              <a:t>终结者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5545" y="4973320"/>
            <a:ext cx="72224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用户体验的好坏，是产品成功的关键，我们</a:t>
            </a:r>
            <a:r>
              <a:rPr lang="zh-CN" altLang="en-US" sz="2400" b="1">
                <a:sym typeface="+mn-ea"/>
              </a:rPr>
              <a:t>多</a:t>
            </a:r>
            <a:r>
              <a:rPr lang="zh-CN" altLang="en-US" sz="2400" b="1"/>
              <a:t>辛苦</a:t>
            </a:r>
            <a:r>
              <a:rPr lang="en-US" altLang="zh-CN" sz="2400" b="1"/>
              <a:t>1</a:t>
            </a:r>
            <a:r>
              <a:rPr lang="zh-CN" altLang="en-US" sz="2400" b="1"/>
              <a:t>分钟，用户</a:t>
            </a:r>
            <a:r>
              <a:rPr lang="zh-CN" altLang="en-US" sz="4000" b="1">
                <a:solidFill>
                  <a:srgbClr val="00B050"/>
                </a:solidFill>
              </a:rPr>
              <a:t>节省千万个</a:t>
            </a:r>
            <a:r>
              <a:rPr lang="en-US" altLang="zh-CN" sz="4000" b="1">
                <a:solidFill>
                  <a:srgbClr val="00B050"/>
                </a:solidFill>
              </a:rPr>
              <a:t>1</a:t>
            </a:r>
            <a:r>
              <a:rPr lang="zh-CN" altLang="en-US" sz="4000" b="1">
                <a:solidFill>
                  <a:srgbClr val="00B050"/>
                </a:solidFill>
              </a:rPr>
              <a:t>分钟</a:t>
            </a:r>
            <a:r>
              <a:rPr lang="zh-CN" altLang="en-US" sz="2400" b="1"/>
              <a:t>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7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UI</a:t>
            </a:r>
            <a:r>
              <a:rPr kumimoji="1" lang="zh-CN" altLang="en-US" sz="3200" b="1" dirty="0"/>
              <a:t>基本原则</a:t>
            </a:r>
            <a:endParaRPr kumimoji="1"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320165" y="1149350"/>
            <a:ext cx="4872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rgbClr val="00B050"/>
                </a:solidFill>
              </a:rPr>
              <a:t>NO1.</a:t>
            </a:r>
            <a:r>
              <a:rPr lang="zh-CN" altLang="en-US" sz="2400" b="1">
                <a:solidFill>
                  <a:srgbClr val="00B050"/>
                </a:solidFill>
              </a:rPr>
              <a:t>亲密性原则，对内容进行分类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72465" y="1188085"/>
            <a:ext cx="598805" cy="383540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165" y="1609725"/>
            <a:ext cx="5866765" cy="47809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86930" y="2564765"/>
            <a:ext cx="4526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从肉眼可以很直观的看出展示的内容主要由</a:t>
            </a:r>
            <a:endParaRPr lang="zh-CN" altLang="en-US"/>
          </a:p>
          <a:p>
            <a:pPr algn="l"/>
            <a:r>
              <a:rPr lang="zh-CN" altLang="en-US"/>
              <a:t>项目类别和内容类别构成：【最新热帖】和</a:t>
            </a:r>
            <a:endParaRPr lang="zh-CN" altLang="en-US"/>
          </a:p>
          <a:p>
            <a:pPr algn="l"/>
            <a:r>
              <a:rPr lang="zh-CN" altLang="en-US"/>
              <a:t>【正文标题、简介】是不一样的类别。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2000" y="2165043"/>
            <a:ext cx="5981700" cy="2927658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21100" y="2733784"/>
            <a:ext cx="464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、什么是dva？</a:t>
            </a:r>
            <a:endParaRPr kumimoji="1" lang="zh-CN" altLang="en-US" sz="3600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1100" y="3380115"/>
            <a:ext cx="30861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走进</a:t>
            </a:r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dva</a:t>
            </a:r>
            <a:r>
              <a:rPr kumimoji="1"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的神秘空间。</a:t>
            </a:r>
            <a:endParaRPr kumimoji="1" lang="zh-CN" alt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721100" y="2733784"/>
            <a:ext cx="0" cy="2123659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 flipV="1">
            <a:off x="3302000" y="3380115"/>
            <a:ext cx="4749800" cy="9942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半闭框 2"/>
          <p:cNvSpPr/>
          <p:nvPr/>
        </p:nvSpPr>
        <p:spPr>
          <a:xfrm rot="10800000">
            <a:off x="7873999" y="4318000"/>
            <a:ext cx="495299" cy="43180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3454400" y="2381250"/>
            <a:ext cx="508000" cy="51435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7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UI</a:t>
            </a:r>
            <a:r>
              <a:rPr kumimoji="1" lang="zh-CN" altLang="en-US" sz="3200" b="1" dirty="0"/>
              <a:t>基本原则</a:t>
            </a:r>
            <a:endParaRPr kumimoji="1"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320165" y="1149350"/>
            <a:ext cx="2118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rgbClr val="00B050"/>
                </a:solidFill>
              </a:rPr>
              <a:t>NO2.</a:t>
            </a:r>
            <a:r>
              <a:rPr lang="zh-CN" altLang="en-US" sz="2400" b="1">
                <a:solidFill>
                  <a:srgbClr val="00B050"/>
                </a:solidFill>
              </a:rPr>
              <a:t>对齐原则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72465" y="1188085"/>
            <a:ext cx="598805" cy="383540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1609725"/>
            <a:ext cx="2971165" cy="4733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32400" y="3585210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使用一条不存在的虚线左对齐，以保证整个页面的整齐。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7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UI</a:t>
            </a:r>
            <a:r>
              <a:rPr kumimoji="1" lang="zh-CN" altLang="en-US" sz="3200" b="1" dirty="0"/>
              <a:t>基本原则</a:t>
            </a:r>
            <a:endParaRPr kumimoji="1"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320165" y="1149350"/>
            <a:ext cx="2118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rgbClr val="00B050"/>
                </a:solidFill>
              </a:rPr>
              <a:t>NO3.</a:t>
            </a:r>
            <a:r>
              <a:rPr lang="zh-CN" altLang="en-US" sz="2400" b="1">
                <a:solidFill>
                  <a:srgbClr val="00B050"/>
                </a:solidFill>
              </a:rPr>
              <a:t>重复原则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72465" y="1188085"/>
            <a:ext cx="598805" cy="383540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32400" y="3585210"/>
            <a:ext cx="658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在这里，我对项目标题、标题设计、卡片化的设计进行了重复。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680" y="1609725"/>
            <a:ext cx="2818765" cy="4885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7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UI</a:t>
            </a:r>
            <a:r>
              <a:rPr kumimoji="1" lang="zh-CN" altLang="en-US" sz="3200" b="1" dirty="0"/>
              <a:t>基本原则</a:t>
            </a:r>
            <a:endParaRPr kumimoji="1"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320165" y="1149350"/>
            <a:ext cx="2118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rgbClr val="00B050"/>
                </a:solidFill>
              </a:rPr>
              <a:t>NO4.</a:t>
            </a:r>
            <a:r>
              <a:rPr lang="zh-CN" altLang="en-US" sz="2400" b="1">
                <a:solidFill>
                  <a:srgbClr val="00B050"/>
                </a:solidFill>
              </a:rPr>
              <a:t>对比原则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72465" y="1188085"/>
            <a:ext cx="598805" cy="383540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32400" y="3585210"/>
            <a:ext cx="6355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在字体上：【最新热帖】【文章标题】【文章简介】，字体的</a:t>
            </a:r>
            <a:endParaRPr lang="zh-CN" altLang="en-US"/>
          </a:p>
          <a:p>
            <a:pPr algn="l"/>
            <a:r>
              <a:rPr lang="zh-CN" altLang="en-US"/>
              <a:t>颜色和大小都不一样，形成对比。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835" y="1643380"/>
            <a:ext cx="2809240" cy="4742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7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UI</a:t>
            </a:r>
            <a:r>
              <a:rPr kumimoji="1" lang="zh-CN" altLang="en-US" sz="3200" b="1" dirty="0"/>
              <a:t>基本原则</a:t>
            </a:r>
            <a:endParaRPr kumimoji="1"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320165" y="1149350"/>
            <a:ext cx="5386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00B050"/>
                </a:solidFill>
              </a:rPr>
              <a:t>基本原则实战（对视觉效果进行润色）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72465" y="1188085"/>
            <a:ext cx="598805" cy="383540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89725" y="2619375"/>
            <a:ext cx="5212080" cy="2168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/>
              <a:t>只是简单的根据四个原则对原有页面进行了改善，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就能够看到明显不同的效果。卡片化的效果，让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用户的视觉更集中，也能够很清晰的传达要表达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的内容、经过这样的修改，整个页面的变得更简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洁有层次，可读性大大增强。。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280" y="1571625"/>
            <a:ext cx="5258435" cy="4951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2000" y="2165043"/>
            <a:ext cx="5981700" cy="2927658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21100" y="2733784"/>
            <a:ext cx="464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8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、</a:t>
            </a:r>
            <a:r>
              <a:rPr kumimoji="1" sz="3600" dirty="0" smtClean="0">
                <a:solidFill>
                  <a:schemeClr val="bg1"/>
                </a:solidFill>
              </a:rPr>
              <a:t>dva如何去用</a:t>
            </a:r>
            <a:endParaRPr kumimoji="1" sz="3600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1100" y="3380115"/>
            <a:ext cx="30861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真枪实弹</a:t>
            </a:r>
            <a:endParaRPr kumimoji="1" lang="zh-CN" alt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721100" y="2733784"/>
            <a:ext cx="0" cy="2123659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 flipV="1">
            <a:off x="3302000" y="3380115"/>
            <a:ext cx="4749800" cy="9942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半闭框 2"/>
          <p:cNvSpPr/>
          <p:nvPr/>
        </p:nvSpPr>
        <p:spPr>
          <a:xfrm rot="10800000">
            <a:off x="7873999" y="4318000"/>
            <a:ext cx="495299" cy="43180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3454400" y="2381250"/>
            <a:ext cx="508000" cy="51435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8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如何应用</a:t>
            </a:r>
            <a:endParaRPr kumimoji="1"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93775" y="920750"/>
            <a:ext cx="100984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00B050"/>
                </a:solidFill>
              </a:rPr>
              <a:t>以</a:t>
            </a:r>
            <a:r>
              <a:rPr lang="en-US" altLang="zh-CN" sz="2400" b="1">
                <a:solidFill>
                  <a:srgbClr val="00B050"/>
                </a:solidFill>
              </a:rPr>
              <a:t>antd-admin</a:t>
            </a:r>
            <a:r>
              <a:rPr lang="zh-CN" altLang="en-US" sz="2400" b="1">
                <a:solidFill>
                  <a:srgbClr val="00B050"/>
                </a:solidFill>
              </a:rPr>
              <a:t>为框架，以物品模块为参考，现场带领写一个简单的菜品的增删改查</a:t>
            </a:r>
            <a:endParaRPr lang="zh-CN" altLang="en-US" sz="2400" b="1">
              <a:solidFill>
                <a:srgbClr val="00B050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3775" y="1921510"/>
            <a:ext cx="9276080" cy="4615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/>
              <a:t>1、需求：</a:t>
            </a:r>
            <a:endParaRPr lang="zh-CN" altLang="en-US" sz="3200" b="1"/>
          </a:p>
          <a:p>
            <a:pPr algn="l"/>
            <a:r>
              <a:rPr lang="zh-CN" altLang="en-US"/>
              <a:t>参考</a:t>
            </a:r>
            <a:r>
              <a:rPr lang="en-US" altLang="zh-CN"/>
              <a:t>good</a:t>
            </a:r>
            <a:r>
              <a:rPr lang="zh-CN" altLang="en-US"/>
              <a:t>列表，实现一个菜品增加的菜品的增、删、改、查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3200" b="1"/>
              <a:t>2、字段：</a:t>
            </a:r>
            <a:endParaRPr lang="zh-CN" altLang="en-US" sz="3200" b="1"/>
          </a:p>
          <a:p>
            <a:pPr algn="l"/>
            <a:r>
              <a:rPr lang="zh-CN" altLang="en-US"/>
              <a:t>编码（code）、缩写（abridge）、名称（name）、价格（price）、单位（unit）五个字段</a:t>
            </a:r>
            <a:endParaRPr lang="zh-CN" altLang="en-US"/>
          </a:p>
          <a:p>
            <a:pPr algn="l"/>
            <a:r>
              <a:rPr lang="zh-CN" altLang="en-US"/>
              <a:t>id: '02029929',</a:t>
            </a:r>
            <a:endParaRPr lang="zh-CN" altLang="en-US"/>
          </a:p>
          <a:p>
            <a:pPr algn="l"/>
            <a:r>
              <a:rPr lang="zh-CN" altLang="en-US"/>
              <a:t>code: '001',</a:t>
            </a:r>
            <a:endParaRPr lang="zh-CN" altLang="en-US"/>
          </a:p>
          <a:p>
            <a:pPr algn="l"/>
            <a:r>
              <a:rPr lang="zh-CN" altLang="en-US"/>
              <a:t>name: '西红柿鸡蛋',</a:t>
            </a:r>
            <a:endParaRPr lang="zh-CN" altLang="en-US"/>
          </a:p>
          <a:p>
            <a:pPr algn="l"/>
            <a:r>
              <a:rPr lang="zh-CN" altLang="en-US"/>
              <a:t>abridge: 'xhsjd',</a:t>
            </a:r>
            <a:endParaRPr lang="zh-CN" altLang="en-US"/>
          </a:p>
          <a:p>
            <a:pPr algn="l"/>
            <a:r>
              <a:rPr lang="zh-CN" altLang="en-US"/>
              <a:t>price: '8.00',</a:t>
            </a:r>
            <a:endParaRPr lang="zh-CN" altLang="en-US"/>
          </a:p>
          <a:p>
            <a:pPr algn="l"/>
            <a:r>
              <a:rPr lang="zh-CN" altLang="en-US"/>
              <a:t>unit: '份',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3200" b="1"/>
              <a:t>3、接口：</a:t>
            </a:r>
            <a:endParaRPr lang="zh-CN" altLang="en-US" sz="3200" b="1"/>
          </a:p>
          <a:p>
            <a:pPr algn="l"/>
            <a:r>
              <a:rPr lang="zh-CN" altLang="en-US"/>
              <a:t>mock接口数据已经配置完毕，具体写法可以参考物资的例子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6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如何应用</a:t>
            </a:r>
            <a:endParaRPr kumimoji="1"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326880" y="3413760"/>
            <a:ext cx="622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list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1172845"/>
            <a:ext cx="8409305" cy="4942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6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如何应用</a:t>
            </a:r>
            <a:endParaRPr kumimoji="1"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663815" y="3452495"/>
            <a:ext cx="724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add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281430"/>
            <a:ext cx="5333365" cy="4295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6</a:t>
            </a:r>
            <a:r>
              <a:rPr kumimoji="1" lang="zh-CN" altLang="en-US" sz="3200" b="1" dirty="0"/>
              <a:t>、</a:t>
            </a:r>
            <a:r>
              <a:rPr kumimoji="1" lang="en-US" altLang="zh-CN" sz="3200" b="1" dirty="0"/>
              <a:t>dva</a:t>
            </a:r>
            <a:r>
              <a:rPr kumimoji="1" lang="zh-CN" altLang="en-US" sz="3200" b="1" dirty="0"/>
              <a:t>如何应用</a:t>
            </a:r>
            <a:endParaRPr kumimoji="1"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663815" y="3452495"/>
            <a:ext cx="724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edit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355" y="1333500"/>
            <a:ext cx="5400040" cy="4190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832100"/>
            <a:ext cx="12192000" cy="1993900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80400" y="32004"/>
            <a:ext cx="32004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50" y="1298702"/>
            <a:ext cx="2343150" cy="11871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34290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>
                <a:solidFill>
                  <a:schemeClr val="bg1"/>
                </a:solidFill>
              </a:rPr>
              <a:t>谢谢！</a:t>
            </a:r>
            <a:endParaRPr kumimoji="1" lang="en-US" altLang="zh-CN" sz="4400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518160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联系我们：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4008-100-167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533400"/>
            <a:ext cx="2717800" cy="271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63650" y="4950180"/>
            <a:ext cx="259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>
                <a:solidFill>
                  <a:srgbClr val="EE7D31"/>
                </a:solidFill>
              </a:rPr>
              <a:t>redux</a:t>
            </a:r>
            <a:endParaRPr kumimoji="1" lang="zh-CN" altLang="en-US" smtClean="0">
              <a:solidFill>
                <a:srgbClr val="EE7D3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48200" y="4966926"/>
            <a:ext cx="259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>
                <a:solidFill>
                  <a:srgbClr val="EE7D31"/>
                </a:solidFill>
              </a:rPr>
              <a:t>redux-saga</a:t>
            </a:r>
            <a:endParaRPr kumimoji="1" lang="zh-CN" altLang="en-US" smtClean="0">
              <a:solidFill>
                <a:srgbClr val="EE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32750" y="4983672"/>
            <a:ext cx="259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>
                <a:solidFill>
                  <a:srgbClr val="EE7D31"/>
                </a:solidFill>
              </a:rPr>
              <a:t>React Router</a:t>
            </a:r>
            <a:endParaRPr kumimoji="1" lang="zh-CN" altLang="en-US" smtClean="0">
              <a:solidFill>
                <a:srgbClr val="EE7D3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95400" y="5336258"/>
            <a:ext cx="2552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 JavaScript 状态容器，提供可预测化的状态管理</a:t>
            </a:r>
            <a:endParaRPr kumimoji="1" lang="zh-CN" alt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70425" y="5351410"/>
            <a:ext cx="2552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是一个库，致力于在React/Redux应用中简化异步操作</a:t>
            </a:r>
            <a:endParaRPr kumimoji="1" lang="zh-CN" alt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90351" y="5351410"/>
            <a:ext cx="2552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一个针对React而设计的路由解决方案、可以友好的帮你解决React components 到URl之间的同步映射关系。</a:t>
            </a:r>
            <a:endParaRPr kumimoji="1" lang="zh-CN" altLang="en-US" sz="14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438375" y="301629"/>
            <a:ext cx="5784850" cy="526368"/>
          </a:xfrm>
        </p:spPr>
        <p:txBody>
          <a:bodyPr>
            <a:noAutofit/>
          </a:bodyPr>
          <a:lstStyle/>
          <a:p>
            <a:pPr algn="l"/>
            <a:r>
              <a:rPr kumimoji="1" lang="en-US" altLang="zh-CN" sz="3200" b="1" dirty="0"/>
              <a:t>1</a:t>
            </a:r>
            <a:r>
              <a:rPr kumimoji="1" lang="zh-CN" altLang="en-US" sz="3200" b="1" dirty="0"/>
              <a:t>、什么是</a:t>
            </a:r>
            <a:r>
              <a:rPr kumimoji="1" lang="en-US" altLang="zh-CN" sz="3200" b="1" dirty="0"/>
              <a:t>dva</a:t>
            </a:r>
            <a:endParaRPr kumimoji="1" lang="en-US" altLang="zh-CN" sz="3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33400" y="863792"/>
            <a:ext cx="33065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基于 redux、redux-saga 和 react-router 的轻量级前端框架。</a:t>
            </a:r>
            <a:endParaRPr kumimoji="1" lang="zh-CN" alt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481455" y="2350770"/>
            <a:ext cx="2181225" cy="2155825"/>
          </a:xfrm>
          <a:prstGeom prst="ellipse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79340" y="2350770"/>
            <a:ext cx="2181225" cy="2155825"/>
          </a:xfrm>
          <a:prstGeom prst="ellipse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277225" y="2350770"/>
            <a:ext cx="2181225" cy="2155825"/>
          </a:xfrm>
          <a:prstGeom prst="ellipse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58035" y="3166110"/>
            <a:ext cx="101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redux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82540" y="3166110"/>
            <a:ext cx="1809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bg1"/>
                </a:solidFill>
              </a:rPr>
              <a:t>redux-saga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40420" y="3166110"/>
            <a:ext cx="1894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bg1"/>
                </a:solidFill>
              </a:rPr>
              <a:t>react-router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6" name="加号 25"/>
          <p:cNvSpPr/>
          <p:nvPr/>
        </p:nvSpPr>
        <p:spPr>
          <a:xfrm>
            <a:off x="4006850" y="3298190"/>
            <a:ext cx="392430" cy="392430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加号 26"/>
          <p:cNvSpPr/>
          <p:nvPr/>
        </p:nvSpPr>
        <p:spPr>
          <a:xfrm>
            <a:off x="7426325" y="3298190"/>
            <a:ext cx="392430" cy="392430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2000" y="2165043"/>
            <a:ext cx="5981700" cy="2927658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21100" y="2733784"/>
            <a:ext cx="464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、为什么是dva？</a:t>
            </a:r>
            <a:endParaRPr kumimoji="1" lang="zh-CN" altLang="en-US" sz="3600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1100" y="3380115"/>
            <a:ext cx="30861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dva</a:t>
            </a:r>
            <a:r>
              <a:rPr kumimoji="1"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有何魅力，我们要选择她。</a:t>
            </a:r>
            <a:endParaRPr kumimoji="1" lang="zh-CN" alt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721100" y="2733784"/>
            <a:ext cx="0" cy="2123659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 flipV="1">
            <a:off x="3302000" y="3380115"/>
            <a:ext cx="4749800" cy="9942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半闭框 2"/>
          <p:cNvSpPr/>
          <p:nvPr/>
        </p:nvSpPr>
        <p:spPr>
          <a:xfrm rot="10800000">
            <a:off x="7873999" y="4318000"/>
            <a:ext cx="495299" cy="43180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3454400" y="2381250"/>
            <a:ext cx="508000" cy="51435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sz="3200" dirty="0" smtClean="0"/>
              <a:t>2</a:t>
            </a:r>
            <a:r>
              <a:rPr kumimoji="1" lang="zh-CN" altLang="en-US" sz="3200" dirty="0" smtClean="0"/>
              <a:t>、</a:t>
            </a:r>
            <a:r>
              <a:rPr kumimoji="1" sz="3200" dirty="0" smtClean="0"/>
              <a:t>为什么是dva</a:t>
            </a:r>
            <a:endParaRPr kumimoji="1" sz="3200" dirty="0" smtClean="0"/>
          </a:p>
        </p:txBody>
      </p:sp>
      <p:sp>
        <p:nvSpPr>
          <p:cNvPr id="4" name="矩形 3"/>
          <p:cNvSpPr/>
          <p:nvPr/>
        </p:nvSpPr>
        <p:spPr>
          <a:xfrm>
            <a:off x="1092200" y="2972577"/>
            <a:ext cx="711200" cy="711200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2200" y="4623815"/>
            <a:ext cx="692922" cy="711200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59088" y="2960240"/>
            <a:ext cx="711200" cy="711200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53" y="3125565"/>
            <a:ext cx="393700" cy="393700"/>
          </a:xfrm>
          <a:prstGeom prst="rect">
            <a:avLst/>
          </a:prstGeom>
        </p:spPr>
      </p:pic>
      <p:pic>
        <p:nvPicPr>
          <p:cNvPr id="9" name="内容占位符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44" y="4732360"/>
            <a:ext cx="481410" cy="4941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77366" y="4590423"/>
            <a:ext cx="692922" cy="711200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85" y="4771200"/>
            <a:ext cx="381000" cy="3910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43100" y="2896456"/>
            <a:ext cx="3543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 smtClean="0">
                <a:solidFill>
                  <a:srgbClr val="EE7D31"/>
                </a:solidFill>
              </a:rPr>
              <a:t>编辑成本高</a:t>
            </a:r>
            <a:endParaRPr kumimoji="1" lang="zh-CN" altLang="en-US" sz="1600" b="1" dirty="0" smtClean="0">
              <a:solidFill>
                <a:srgbClr val="EE7D3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43100" y="3201471"/>
            <a:ext cx="3226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需要在 reducer, saga, action 之间来回切换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43100" y="4573015"/>
            <a:ext cx="3543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 smtClean="0">
                <a:solidFill>
                  <a:srgbClr val="EE7D31"/>
                </a:solidFill>
              </a:rPr>
              <a:t>saga 书写太复杂</a:t>
            </a:r>
            <a:endParaRPr kumimoji="1" lang="zh-CN" altLang="en-US" sz="1600" b="1" dirty="0" smtClean="0">
              <a:solidFill>
                <a:srgbClr val="EE7D3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3100" y="4891418"/>
            <a:ext cx="3226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每监听一个 action 都需要走 fork -&gt; watcher -&gt; worker 的流程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78832" y="2899836"/>
            <a:ext cx="3543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 smtClean="0">
                <a:solidFill>
                  <a:srgbClr val="EE7D31"/>
                </a:solidFill>
              </a:rPr>
              <a:t>不便于组织业务模型 </a:t>
            </a:r>
            <a:endParaRPr kumimoji="1" lang="zh-CN" altLang="en-US" sz="1600" b="1" dirty="0" smtClean="0">
              <a:solidFill>
                <a:srgbClr val="EE7D3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78832" y="3207614"/>
            <a:ext cx="33414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比如我们写了一个 userlist 之后，要写一个 productlist，需要复制很多文件。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78832" y="4577723"/>
            <a:ext cx="3543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 smtClean="0">
                <a:solidFill>
                  <a:srgbClr val="EE7D31"/>
                </a:solidFill>
              </a:rPr>
              <a:t>entry 书写麻烦 </a:t>
            </a:r>
            <a:endParaRPr kumimoji="1" lang="zh-CN" altLang="en-US" sz="1600" b="1" dirty="0" smtClean="0">
              <a:solidFill>
                <a:srgbClr val="EE7D3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78832" y="4891418"/>
            <a:ext cx="334146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entry 书写比较麻烦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3400" y="863792"/>
            <a:ext cx="33065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选择</a:t>
            </a:r>
            <a:r>
              <a:rPr kumimoji="1"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dva</a:t>
            </a:r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的理由</a:t>
            </a:r>
            <a:endParaRPr kumimoji="1" lang="zh-CN" alt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8360" y="1656080"/>
            <a:ext cx="9124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redux概念太多，并且 reducer, saga, action 都是分离的（分文件）</a:t>
            </a:r>
            <a:endParaRPr lang="zh-CN" altLang="en-US" sz="2400"/>
          </a:p>
        </p:txBody>
      </p:sp>
      <p:sp>
        <p:nvSpPr>
          <p:cNvPr id="14" name="立方体 13"/>
          <p:cNvSpPr/>
          <p:nvPr/>
        </p:nvSpPr>
        <p:spPr>
          <a:xfrm>
            <a:off x="6062980" y="3170555"/>
            <a:ext cx="326390" cy="326390"/>
          </a:xfrm>
          <a:prstGeom prst="cub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2000" y="2165043"/>
            <a:ext cx="5981700" cy="2927658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21100" y="2733784"/>
            <a:ext cx="464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3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、dva特征？</a:t>
            </a:r>
            <a:endParaRPr kumimoji="1" lang="zh-CN" altLang="en-US" sz="3600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1100" y="3380115"/>
            <a:ext cx="30861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了解特点，认识不一样的你。</a:t>
            </a:r>
            <a:endParaRPr kumimoji="1" lang="zh-CN" alt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721100" y="2733784"/>
            <a:ext cx="0" cy="2123659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 flipV="1">
            <a:off x="3302000" y="3380115"/>
            <a:ext cx="4749800" cy="9942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半闭框 2"/>
          <p:cNvSpPr/>
          <p:nvPr/>
        </p:nvSpPr>
        <p:spPr>
          <a:xfrm rot="10800000">
            <a:off x="7873999" y="4318000"/>
            <a:ext cx="495299" cy="43180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3454400" y="2381250"/>
            <a:ext cx="508000" cy="51435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33400" y="863792"/>
            <a:ext cx="33065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认识不一样的</a:t>
            </a:r>
            <a:r>
              <a:rPr kumimoji="1"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dva</a:t>
            </a:r>
            <a:endParaRPr kumimoji="1" lang="en-US" altLang="zh-CN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标题 12"/>
          <p:cNvSpPr>
            <a:spLocks noGrp="1"/>
          </p:cNvSpPr>
          <p:nvPr>
            <p:ph type="ctrTitle"/>
          </p:nvPr>
        </p:nvSpPr>
        <p:spPr>
          <a:xfrm>
            <a:off x="533400" y="254000"/>
            <a:ext cx="4699000" cy="565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kumimoji="1" lang="en-US" altLang="zh-CN" sz="3200" b="1" dirty="0"/>
              <a:t>3</a:t>
            </a:r>
            <a:r>
              <a:rPr kumimoji="1" lang="zh-CN" altLang="en-US" sz="3200" b="1" dirty="0"/>
              <a:t>、dva特征</a:t>
            </a:r>
            <a:endParaRPr kumimoji="1" lang="zh-CN" altLang="en-US" sz="3200" b="1" dirty="0"/>
          </a:p>
        </p:txBody>
      </p:sp>
      <p:sp>
        <p:nvSpPr>
          <p:cNvPr id="39" name="KSO_Shape"/>
          <p:cNvSpPr/>
          <p:nvPr>
            <p:custDataLst>
              <p:tags r:id="rId1"/>
            </p:custDataLst>
          </p:nvPr>
        </p:nvSpPr>
        <p:spPr>
          <a:xfrm>
            <a:off x="575310" y="1948180"/>
            <a:ext cx="1480185" cy="631825"/>
          </a:xfrm>
          <a:custGeom>
            <a:avLst/>
            <a:gdLst>
              <a:gd name="connsiteX0" fmla="*/ 72009 w 648072"/>
              <a:gd name="connsiteY0" fmla="*/ 0 h 533882"/>
              <a:gd name="connsiteX1" fmla="*/ 576063 w 648072"/>
              <a:gd name="connsiteY1" fmla="*/ 0 h 533882"/>
              <a:gd name="connsiteX2" fmla="*/ 648072 w 648072"/>
              <a:gd name="connsiteY2" fmla="*/ 72009 h 533882"/>
              <a:gd name="connsiteX3" fmla="*/ 648072 w 648072"/>
              <a:gd name="connsiteY3" fmla="*/ 360039 h 533882"/>
              <a:gd name="connsiteX4" fmla="*/ 576063 w 648072"/>
              <a:gd name="connsiteY4" fmla="*/ 432048 h 533882"/>
              <a:gd name="connsiteX5" fmla="*/ 409631 w 648072"/>
              <a:gd name="connsiteY5" fmla="*/ 432048 h 533882"/>
              <a:gd name="connsiteX6" fmla="*/ 375139 w 648072"/>
              <a:gd name="connsiteY6" fmla="*/ 487241 h 533882"/>
              <a:gd name="connsiteX7" fmla="*/ 356926 w 648072"/>
              <a:gd name="connsiteY7" fmla="*/ 514555 h 533882"/>
              <a:gd name="connsiteX8" fmla="*/ 325813 w 648072"/>
              <a:gd name="connsiteY8" fmla="*/ 533882 h 533882"/>
              <a:gd name="connsiteX9" fmla="*/ 324928 w 648072"/>
              <a:gd name="connsiteY9" fmla="*/ 533755 h 533882"/>
              <a:gd name="connsiteX10" fmla="*/ 292931 w 648072"/>
              <a:gd name="connsiteY10" fmla="*/ 514555 h 533882"/>
              <a:gd name="connsiteX11" fmla="*/ 288435 w 648072"/>
              <a:gd name="connsiteY11" fmla="*/ 507812 h 533882"/>
              <a:gd name="connsiteX12" fmla="*/ 241087 w 648072"/>
              <a:gd name="connsiteY12" fmla="*/ 432048 h 533882"/>
              <a:gd name="connsiteX13" fmla="*/ 72009 w 648072"/>
              <a:gd name="connsiteY13" fmla="*/ 432048 h 533882"/>
              <a:gd name="connsiteX14" fmla="*/ 0 w 648072"/>
              <a:gd name="connsiteY14" fmla="*/ 360039 h 533882"/>
              <a:gd name="connsiteX15" fmla="*/ 0 w 648072"/>
              <a:gd name="connsiteY15" fmla="*/ 72009 h 533882"/>
              <a:gd name="connsiteX16" fmla="*/ 72009 w 648072"/>
              <a:gd name="connsiteY16" fmla="*/ 0 h 533882"/>
              <a:gd name="connsiteX0-1" fmla="*/ 72009 w 648072"/>
              <a:gd name="connsiteY0-2" fmla="*/ 0 h 533882"/>
              <a:gd name="connsiteX1-3" fmla="*/ 576063 w 648072"/>
              <a:gd name="connsiteY1-4" fmla="*/ 0 h 533882"/>
              <a:gd name="connsiteX2-5" fmla="*/ 648072 w 648072"/>
              <a:gd name="connsiteY2-6" fmla="*/ 72009 h 533882"/>
              <a:gd name="connsiteX3-7" fmla="*/ 648072 w 648072"/>
              <a:gd name="connsiteY3-8" fmla="*/ 360039 h 533882"/>
              <a:gd name="connsiteX4-9" fmla="*/ 576063 w 648072"/>
              <a:gd name="connsiteY4-10" fmla="*/ 432048 h 533882"/>
              <a:gd name="connsiteX5-11" fmla="*/ 409631 w 648072"/>
              <a:gd name="connsiteY5-12" fmla="*/ 432048 h 533882"/>
              <a:gd name="connsiteX6-13" fmla="*/ 375139 w 648072"/>
              <a:gd name="connsiteY6-14" fmla="*/ 487241 h 533882"/>
              <a:gd name="connsiteX7-15" fmla="*/ 356926 w 648072"/>
              <a:gd name="connsiteY7-16" fmla="*/ 514555 h 533882"/>
              <a:gd name="connsiteX8-17" fmla="*/ 325813 w 648072"/>
              <a:gd name="connsiteY8-18" fmla="*/ 533882 h 533882"/>
              <a:gd name="connsiteX9-19" fmla="*/ 324928 w 648072"/>
              <a:gd name="connsiteY9-20" fmla="*/ 533755 h 533882"/>
              <a:gd name="connsiteX10-21" fmla="*/ 292931 w 648072"/>
              <a:gd name="connsiteY10-22" fmla="*/ 514555 h 533882"/>
              <a:gd name="connsiteX11-23" fmla="*/ 241087 w 648072"/>
              <a:gd name="connsiteY11-24" fmla="*/ 432048 h 533882"/>
              <a:gd name="connsiteX12-25" fmla="*/ 72009 w 648072"/>
              <a:gd name="connsiteY12-26" fmla="*/ 432048 h 533882"/>
              <a:gd name="connsiteX13-27" fmla="*/ 0 w 648072"/>
              <a:gd name="connsiteY13-28" fmla="*/ 360039 h 533882"/>
              <a:gd name="connsiteX14-29" fmla="*/ 0 w 648072"/>
              <a:gd name="connsiteY14-30" fmla="*/ 72009 h 533882"/>
              <a:gd name="connsiteX15-31" fmla="*/ 72009 w 648072"/>
              <a:gd name="connsiteY15-32" fmla="*/ 0 h 533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648072" h="533882">
                <a:moveTo>
                  <a:pt x="72009" y="0"/>
                </a:moveTo>
                <a:lnTo>
                  <a:pt x="576063" y="0"/>
                </a:lnTo>
                <a:cubicBezTo>
                  <a:pt x="615832" y="0"/>
                  <a:pt x="648072" y="32240"/>
                  <a:pt x="648072" y="72009"/>
                </a:cubicBezTo>
                <a:lnTo>
                  <a:pt x="648072" y="360039"/>
                </a:lnTo>
                <a:cubicBezTo>
                  <a:pt x="648072" y="399808"/>
                  <a:pt x="615832" y="432048"/>
                  <a:pt x="576063" y="432048"/>
                </a:cubicBezTo>
                <a:lnTo>
                  <a:pt x="409631" y="432048"/>
                </a:lnTo>
                <a:lnTo>
                  <a:pt x="375139" y="487241"/>
                </a:lnTo>
                <a:lnTo>
                  <a:pt x="356926" y="514555"/>
                </a:lnTo>
                <a:cubicBezTo>
                  <a:pt x="348334" y="527440"/>
                  <a:pt x="337074" y="533882"/>
                  <a:pt x="325813" y="533882"/>
                </a:cubicBezTo>
                <a:cubicBezTo>
                  <a:pt x="325518" y="533882"/>
                  <a:pt x="325222" y="533877"/>
                  <a:pt x="324928" y="533755"/>
                </a:cubicBezTo>
                <a:cubicBezTo>
                  <a:pt x="313376" y="534216"/>
                  <a:pt x="301747" y="527778"/>
                  <a:pt x="292931" y="514555"/>
                </a:cubicBezTo>
                <a:lnTo>
                  <a:pt x="241087" y="432048"/>
                </a:lnTo>
                <a:lnTo>
                  <a:pt x="72009" y="432048"/>
                </a:lnTo>
                <a:cubicBezTo>
                  <a:pt x="32240" y="432048"/>
                  <a:pt x="0" y="399808"/>
                  <a:pt x="0" y="360039"/>
                </a:cubicBezTo>
                <a:lnTo>
                  <a:pt x="0" y="72009"/>
                </a:lnTo>
                <a:cubicBezTo>
                  <a:pt x="0" y="32240"/>
                  <a:pt x="32240" y="0"/>
                  <a:pt x="72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/>
            <a:r>
              <a:rPr lang="en-US" altLang="zh-CN" dirty="0">
                <a:solidFill>
                  <a:schemeClr val="bg1"/>
                </a:solidFill>
                <a:sym typeface="Arial" panose="020B0604020202020204" pitchFamily="34" charset="0"/>
              </a:rPr>
              <a:t> 易学易用</a:t>
            </a:r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7655" y="2594610"/>
            <a:ext cx="2028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仅有 6 个 api，对 redux 用户尤其友好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KSO_Shape"/>
          <p:cNvSpPr/>
          <p:nvPr>
            <p:custDataLst>
              <p:tags r:id="rId2"/>
            </p:custDataLst>
          </p:nvPr>
        </p:nvSpPr>
        <p:spPr>
          <a:xfrm>
            <a:off x="3256915" y="1948180"/>
            <a:ext cx="1480185" cy="631825"/>
          </a:xfrm>
          <a:custGeom>
            <a:avLst/>
            <a:gdLst>
              <a:gd name="connsiteX0" fmla="*/ 72009 w 648072"/>
              <a:gd name="connsiteY0" fmla="*/ 0 h 533882"/>
              <a:gd name="connsiteX1" fmla="*/ 576063 w 648072"/>
              <a:gd name="connsiteY1" fmla="*/ 0 h 533882"/>
              <a:gd name="connsiteX2" fmla="*/ 648072 w 648072"/>
              <a:gd name="connsiteY2" fmla="*/ 72009 h 533882"/>
              <a:gd name="connsiteX3" fmla="*/ 648072 w 648072"/>
              <a:gd name="connsiteY3" fmla="*/ 360039 h 533882"/>
              <a:gd name="connsiteX4" fmla="*/ 576063 w 648072"/>
              <a:gd name="connsiteY4" fmla="*/ 432048 h 533882"/>
              <a:gd name="connsiteX5" fmla="*/ 409631 w 648072"/>
              <a:gd name="connsiteY5" fmla="*/ 432048 h 533882"/>
              <a:gd name="connsiteX6" fmla="*/ 375139 w 648072"/>
              <a:gd name="connsiteY6" fmla="*/ 487241 h 533882"/>
              <a:gd name="connsiteX7" fmla="*/ 356926 w 648072"/>
              <a:gd name="connsiteY7" fmla="*/ 514555 h 533882"/>
              <a:gd name="connsiteX8" fmla="*/ 325813 w 648072"/>
              <a:gd name="connsiteY8" fmla="*/ 533882 h 533882"/>
              <a:gd name="connsiteX9" fmla="*/ 324928 w 648072"/>
              <a:gd name="connsiteY9" fmla="*/ 533755 h 533882"/>
              <a:gd name="connsiteX10" fmla="*/ 292931 w 648072"/>
              <a:gd name="connsiteY10" fmla="*/ 514555 h 533882"/>
              <a:gd name="connsiteX11" fmla="*/ 288435 w 648072"/>
              <a:gd name="connsiteY11" fmla="*/ 507812 h 533882"/>
              <a:gd name="connsiteX12" fmla="*/ 241087 w 648072"/>
              <a:gd name="connsiteY12" fmla="*/ 432048 h 533882"/>
              <a:gd name="connsiteX13" fmla="*/ 72009 w 648072"/>
              <a:gd name="connsiteY13" fmla="*/ 432048 h 533882"/>
              <a:gd name="connsiteX14" fmla="*/ 0 w 648072"/>
              <a:gd name="connsiteY14" fmla="*/ 360039 h 533882"/>
              <a:gd name="connsiteX15" fmla="*/ 0 w 648072"/>
              <a:gd name="connsiteY15" fmla="*/ 72009 h 533882"/>
              <a:gd name="connsiteX16" fmla="*/ 72009 w 648072"/>
              <a:gd name="connsiteY16" fmla="*/ 0 h 533882"/>
              <a:gd name="connsiteX0-1" fmla="*/ 72009 w 648072"/>
              <a:gd name="connsiteY0-2" fmla="*/ 0 h 533882"/>
              <a:gd name="connsiteX1-3" fmla="*/ 576063 w 648072"/>
              <a:gd name="connsiteY1-4" fmla="*/ 0 h 533882"/>
              <a:gd name="connsiteX2-5" fmla="*/ 648072 w 648072"/>
              <a:gd name="connsiteY2-6" fmla="*/ 72009 h 533882"/>
              <a:gd name="connsiteX3-7" fmla="*/ 648072 w 648072"/>
              <a:gd name="connsiteY3-8" fmla="*/ 360039 h 533882"/>
              <a:gd name="connsiteX4-9" fmla="*/ 576063 w 648072"/>
              <a:gd name="connsiteY4-10" fmla="*/ 432048 h 533882"/>
              <a:gd name="connsiteX5-11" fmla="*/ 409631 w 648072"/>
              <a:gd name="connsiteY5-12" fmla="*/ 432048 h 533882"/>
              <a:gd name="connsiteX6-13" fmla="*/ 375139 w 648072"/>
              <a:gd name="connsiteY6-14" fmla="*/ 487241 h 533882"/>
              <a:gd name="connsiteX7-15" fmla="*/ 356926 w 648072"/>
              <a:gd name="connsiteY7-16" fmla="*/ 514555 h 533882"/>
              <a:gd name="connsiteX8-17" fmla="*/ 325813 w 648072"/>
              <a:gd name="connsiteY8-18" fmla="*/ 533882 h 533882"/>
              <a:gd name="connsiteX9-19" fmla="*/ 324928 w 648072"/>
              <a:gd name="connsiteY9-20" fmla="*/ 533755 h 533882"/>
              <a:gd name="connsiteX10-21" fmla="*/ 292931 w 648072"/>
              <a:gd name="connsiteY10-22" fmla="*/ 514555 h 533882"/>
              <a:gd name="connsiteX11-23" fmla="*/ 241087 w 648072"/>
              <a:gd name="connsiteY11-24" fmla="*/ 432048 h 533882"/>
              <a:gd name="connsiteX12-25" fmla="*/ 72009 w 648072"/>
              <a:gd name="connsiteY12-26" fmla="*/ 432048 h 533882"/>
              <a:gd name="connsiteX13-27" fmla="*/ 0 w 648072"/>
              <a:gd name="connsiteY13-28" fmla="*/ 360039 h 533882"/>
              <a:gd name="connsiteX14-29" fmla="*/ 0 w 648072"/>
              <a:gd name="connsiteY14-30" fmla="*/ 72009 h 533882"/>
              <a:gd name="connsiteX15-31" fmla="*/ 72009 w 648072"/>
              <a:gd name="connsiteY15-32" fmla="*/ 0 h 533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648072" h="533882">
                <a:moveTo>
                  <a:pt x="72009" y="0"/>
                </a:moveTo>
                <a:lnTo>
                  <a:pt x="576063" y="0"/>
                </a:lnTo>
                <a:cubicBezTo>
                  <a:pt x="615832" y="0"/>
                  <a:pt x="648072" y="32240"/>
                  <a:pt x="648072" y="72009"/>
                </a:cubicBezTo>
                <a:lnTo>
                  <a:pt x="648072" y="360039"/>
                </a:lnTo>
                <a:cubicBezTo>
                  <a:pt x="648072" y="399808"/>
                  <a:pt x="615832" y="432048"/>
                  <a:pt x="576063" y="432048"/>
                </a:cubicBezTo>
                <a:lnTo>
                  <a:pt x="409631" y="432048"/>
                </a:lnTo>
                <a:lnTo>
                  <a:pt x="375139" y="487241"/>
                </a:lnTo>
                <a:lnTo>
                  <a:pt x="356926" y="514555"/>
                </a:lnTo>
                <a:cubicBezTo>
                  <a:pt x="348334" y="527440"/>
                  <a:pt x="337074" y="533882"/>
                  <a:pt x="325813" y="533882"/>
                </a:cubicBezTo>
                <a:cubicBezTo>
                  <a:pt x="325518" y="533882"/>
                  <a:pt x="325222" y="533877"/>
                  <a:pt x="324928" y="533755"/>
                </a:cubicBezTo>
                <a:cubicBezTo>
                  <a:pt x="313376" y="534216"/>
                  <a:pt x="301747" y="527778"/>
                  <a:pt x="292931" y="514555"/>
                </a:cubicBezTo>
                <a:lnTo>
                  <a:pt x="241087" y="432048"/>
                </a:lnTo>
                <a:lnTo>
                  <a:pt x="72009" y="432048"/>
                </a:lnTo>
                <a:cubicBezTo>
                  <a:pt x="32240" y="432048"/>
                  <a:pt x="0" y="399808"/>
                  <a:pt x="0" y="360039"/>
                </a:cubicBezTo>
                <a:lnTo>
                  <a:pt x="0" y="72009"/>
                </a:lnTo>
                <a:cubicBezTo>
                  <a:pt x="0" y="32240"/>
                  <a:pt x="32240" y="0"/>
                  <a:pt x="720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/>
            <a:r>
              <a:rPr lang="en-US" altLang="zh-CN" dirty="0">
                <a:solidFill>
                  <a:schemeClr val="bg1"/>
                </a:solidFill>
                <a:sym typeface="Arial" panose="020B0604020202020204" pitchFamily="34" charset="0"/>
              </a:rPr>
              <a:t> elm 概念</a:t>
            </a:r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3" name="KSO_Shape"/>
          <p:cNvSpPr/>
          <p:nvPr>
            <p:custDataLst>
              <p:tags r:id="rId3"/>
            </p:custDataLst>
          </p:nvPr>
        </p:nvSpPr>
        <p:spPr>
          <a:xfrm>
            <a:off x="5795645" y="1948180"/>
            <a:ext cx="2716530" cy="631825"/>
          </a:xfrm>
          <a:custGeom>
            <a:avLst/>
            <a:gdLst>
              <a:gd name="connsiteX0" fmla="*/ 72009 w 648072"/>
              <a:gd name="connsiteY0" fmla="*/ 0 h 533882"/>
              <a:gd name="connsiteX1" fmla="*/ 576063 w 648072"/>
              <a:gd name="connsiteY1" fmla="*/ 0 h 533882"/>
              <a:gd name="connsiteX2" fmla="*/ 648072 w 648072"/>
              <a:gd name="connsiteY2" fmla="*/ 72009 h 533882"/>
              <a:gd name="connsiteX3" fmla="*/ 648072 w 648072"/>
              <a:gd name="connsiteY3" fmla="*/ 360039 h 533882"/>
              <a:gd name="connsiteX4" fmla="*/ 576063 w 648072"/>
              <a:gd name="connsiteY4" fmla="*/ 432048 h 533882"/>
              <a:gd name="connsiteX5" fmla="*/ 409631 w 648072"/>
              <a:gd name="connsiteY5" fmla="*/ 432048 h 533882"/>
              <a:gd name="connsiteX6" fmla="*/ 375139 w 648072"/>
              <a:gd name="connsiteY6" fmla="*/ 487241 h 533882"/>
              <a:gd name="connsiteX7" fmla="*/ 356926 w 648072"/>
              <a:gd name="connsiteY7" fmla="*/ 514555 h 533882"/>
              <a:gd name="connsiteX8" fmla="*/ 325813 w 648072"/>
              <a:gd name="connsiteY8" fmla="*/ 533882 h 533882"/>
              <a:gd name="connsiteX9" fmla="*/ 324928 w 648072"/>
              <a:gd name="connsiteY9" fmla="*/ 533755 h 533882"/>
              <a:gd name="connsiteX10" fmla="*/ 292931 w 648072"/>
              <a:gd name="connsiteY10" fmla="*/ 514555 h 533882"/>
              <a:gd name="connsiteX11" fmla="*/ 288435 w 648072"/>
              <a:gd name="connsiteY11" fmla="*/ 507812 h 533882"/>
              <a:gd name="connsiteX12" fmla="*/ 241087 w 648072"/>
              <a:gd name="connsiteY12" fmla="*/ 432048 h 533882"/>
              <a:gd name="connsiteX13" fmla="*/ 72009 w 648072"/>
              <a:gd name="connsiteY13" fmla="*/ 432048 h 533882"/>
              <a:gd name="connsiteX14" fmla="*/ 0 w 648072"/>
              <a:gd name="connsiteY14" fmla="*/ 360039 h 533882"/>
              <a:gd name="connsiteX15" fmla="*/ 0 w 648072"/>
              <a:gd name="connsiteY15" fmla="*/ 72009 h 533882"/>
              <a:gd name="connsiteX16" fmla="*/ 72009 w 648072"/>
              <a:gd name="connsiteY16" fmla="*/ 0 h 533882"/>
              <a:gd name="connsiteX0-1" fmla="*/ 72009 w 648072"/>
              <a:gd name="connsiteY0-2" fmla="*/ 0 h 533882"/>
              <a:gd name="connsiteX1-3" fmla="*/ 576063 w 648072"/>
              <a:gd name="connsiteY1-4" fmla="*/ 0 h 533882"/>
              <a:gd name="connsiteX2-5" fmla="*/ 648072 w 648072"/>
              <a:gd name="connsiteY2-6" fmla="*/ 72009 h 533882"/>
              <a:gd name="connsiteX3-7" fmla="*/ 648072 w 648072"/>
              <a:gd name="connsiteY3-8" fmla="*/ 360039 h 533882"/>
              <a:gd name="connsiteX4-9" fmla="*/ 576063 w 648072"/>
              <a:gd name="connsiteY4-10" fmla="*/ 432048 h 533882"/>
              <a:gd name="connsiteX5-11" fmla="*/ 409631 w 648072"/>
              <a:gd name="connsiteY5-12" fmla="*/ 432048 h 533882"/>
              <a:gd name="connsiteX6-13" fmla="*/ 375139 w 648072"/>
              <a:gd name="connsiteY6-14" fmla="*/ 487241 h 533882"/>
              <a:gd name="connsiteX7-15" fmla="*/ 356926 w 648072"/>
              <a:gd name="connsiteY7-16" fmla="*/ 514555 h 533882"/>
              <a:gd name="connsiteX8-17" fmla="*/ 325813 w 648072"/>
              <a:gd name="connsiteY8-18" fmla="*/ 533882 h 533882"/>
              <a:gd name="connsiteX9-19" fmla="*/ 324928 w 648072"/>
              <a:gd name="connsiteY9-20" fmla="*/ 533755 h 533882"/>
              <a:gd name="connsiteX10-21" fmla="*/ 292931 w 648072"/>
              <a:gd name="connsiteY10-22" fmla="*/ 514555 h 533882"/>
              <a:gd name="connsiteX11-23" fmla="*/ 241087 w 648072"/>
              <a:gd name="connsiteY11-24" fmla="*/ 432048 h 533882"/>
              <a:gd name="connsiteX12-25" fmla="*/ 72009 w 648072"/>
              <a:gd name="connsiteY12-26" fmla="*/ 432048 h 533882"/>
              <a:gd name="connsiteX13-27" fmla="*/ 0 w 648072"/>
              <a:gd name="connsiteY13-28" fmla="*/ 360039 h 533882"/>
              <a:gd name="connsiteX14-29" fmla="*/ 0 w 648072"/>
              <a:gd name="connsiteY14-30" fmla="*/ 72009 h 533882"/>
              <a:gd name="connsiteX15-31" fmla="*/ 72009 w 648072"/>
              <a:gd name="connsiteY15-32" fmla="*/ 0 h 533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648072" h="533882">
                <a:moveTo>
                  <a:pt x="72009" y="0"/>
                </a:moveTo>
                <a:lnTo>
                  <a:pt x="576063" y="0"/>
                </a:lnTo>
                <a:cubicBezTo>
                  <a:pt x="615832" y="0"/>
                  <a:pt x="648072" y="32240"/>
                  <a:pt x="648072" y="72009"/>
                </a:cubicBezTo>
                <a:lnTo>
                  <a:pt x="648072" y="360039"/>
                </a:lnTo>
                <a:cubicBezTo>
                  <a:pt x="648072" y="399808"/>
                  <a:pt x="615832" y="432048"/>
                  <a:pt x="576063" y="432048"/>
                </a:cubicBezTo>
                <a:lnTo>
                  <a:pt x="409631" y="432048"/>
                </a:lnTo>
                <a:lnTo>
                  <a:pt x="375139" y="487241"/>
                </a:lnTo>
                <a:lnTo>
                  <a:pt x="356926" y="514555"/>
                </a:lnTo>
                <a:cubicBezTo>
                  <a:pt x="348334" y="527440"/>
                  <a:pt x="337074" y="533882"/>
                  <a:pt x="325813" y="533882"/>
                </a:cubicBezTo>
                <a:cubicBezTo>
                  <a:pt x="325518" y="533882"/>
                  <a:pt x="325222" y="533877"/>
                  <a:pt x="324928" y="533755"/>
                </a:cubicBezTo>
                <a:cubicBezTo>
                  <a:pt x="313376" y="534216"/>
                  <a:pt x="301747" y="527778"/>
                  <a:pt x="292931" y="514555"/>
                </a:cubicBezTo>
                <a:lnTo>
                  <a:pt x="241087" y="432048"/>
                </a:lnTo>
                <a:lnTo>
                  <a:pt x="72009" y="432048"/>
                </a:lnTo>
                <a:cubicBezTo>
                  <a:pt x="32240" y="432048"/>
                  <a:pt x="0" y="399808"/>
                  <a:pt x="0" y="360039"/>
                </a:cubicBezTo>
                <a:lnTo>
                  <a:pt x="0" y="72009"/>
                </a:lnTo>
                <a:cubicBezTo>
                  <a:pt x="0" y="32240"/>
                  <a:pt x="32240" y="0"/>
                  <a:pt x="72009" y="0"/>
                </a:cubicBezTo>
                <a:close/>
              </a:path>
            </a:pathLst>
          </a:custGeom>
          <a:solidFill>
            <a:srgbClr val="EE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anchor="ctr">
            <a:normAutofit fontScale="9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/>
            <a:r>
              <a:rPr lang="en-US" altLang="zh-CN" dirty="0">
                <a:solidFill>
                  <a:schemeClr val="bg1"/>
                </a:solidFill>
                <a:sym typeface="Arial" panose="020B0604020202020204" pitchFamily="34" charset="0"/>
              </a:rPr>
              <a:t> 支持 mobile 和 react-native</a:t>
            </a:r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038215" y="2832735"/>
            <a:ext cx="2251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跨平台 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70835" y="2594610"/>
            <a:ext cx="2251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通过 reducers, effects 和 subscriptions 组织 model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KSO_Shape"/>
          <p:cNvSpPr/>
          <p:nvPr>
            <p:custDataLst>
              <p:tags r:id="rId4"/>
            </p:custDataLst>
          </p:nvPr>
        </p:nvSpPr>
        <p:spPr>
          <a:xfrm>
            <a:off x="9570085" y="1941830"/>
            <a:ext cx="1480185" cy="631825"/>
          </a:xfrm>
          <a:custGeom>
            <a:avLst/>
            <a:gdLst>
              <a:gd name="connsiteX0" fmla="*/ 72009 w 648072"/>
              <a:gd name="connsiteY0" fmla="*/ 0 h 533882"/>
              <a:gd name="connsiteX1" fmla="*/ 576063 w 648072"/>
              <a:gd name="connsiteY1" fmla="*/ 0 h 533882"/>
              <a:gd name="connsiteX2" fmla="*/ 648072 w 648072"/>
              <a:gd name="connsiteY2" fmla="*/ 72009 h 533882"/>
              <a:gd name="connsiteX3" fmla="*/ 648072 w 648072"/>
              <a:gd name="connsiteY3" fmla="*/ 360039 h 533882"/>
              <a:gd name="connsiteX4" fmla="*/ 576063 w 648072"/>
              <a:gd name="connsiteY4" fmla="*/ 432048 h 533882"/>
              <a:gd name="connsiteX5" fmla="*/ 409631 w 648072"/>
              <a:gd name="connsiteY5" fmla="*/ 432048 h 533882"/>
              <a:gd name="connsiteX6" fmla="*/ 375139 w 648072"/>
              <a:gd name="connsiteY6" fmla="*/ 487241 h 533882"/>
              <a:gd name="connsiteX7" fmla="*/ 356926 w 648072"/>
              <a:gd name="connsiteY7" fmla="*/ 514555 h 533882"/>
              <a:gd name="connsiteX8" fmla="*/ 325813 w 648072"/>
              <a:gd name="connsiteY8" fmla="*/ 533882 h 533882"/>
              <a:gd name="connsiteX9" fmla="*/ 324928 w 648072"/>
              <a:gd name="connsiteY9" fmla="*/ 533755 h 533882"/>
              <a:gd name="connsiteX10" fmla="*/ 292931 w 648072"/>
              <a:gd name="connsiteY10" fmla="*/ 514555 h 533882"/>
              <a:gd name="connsiteX11" fmla="*/ 288435 w 648072"/>
              <a:gd name="connsiteY11" fmla="*/ 507812 h 533882"/>
              <a:gd name="connsiteX12" fmla="*/ 241087 w 648072"/>
              <a:gd name="connsiteY12" fmla="*/ 432048 h 533882"/>
              <a:gd name="connsiteX13" fmla="*/ 72009 w 648072"/>
              <a:gd name="connsiteY13" fmla="*/ 432048 h 533882"/>
              <a:gd name="connsiteX14" fmla="*/ 0 w 648072"/>
              <a:gd name="connsiteY14" fmla="*/ 360039 h 533882"/>
              <a:gd name="connsiteX15" fmla="*/ 0 w 648072"/>
              <a:gd name="connsiteY15" fmla="*/ 72009 h 533882"/>
              <a:gd name="connsiteX16" fmla="*/ 72009 w 648072"/>
              <a:gd name="connsiteY16" fmla="*/ 0 h 533882"/>
              <a:gd name="connsiteX0-1" fmla="*/ 72009 w 648072"/>
              <a:gd name="connsiteY0-2" fmla="*/ 0 h 533882"/>
              <a:gd name="connsiteX1-3" fmla="*/ 576063 w 648072"/>
              <a:gd name="connsiteY1-4" fmla="*/ 0 h 533882"/>
              <a:gd name="connsiteX2-5" fmla="*/ 648072 w 648072"/>
              <a:gd name="connsiteY2-6" fmla="*/ 72009 h 533882"/>
              <a:gd name="connsiteX3-7" fmla="*/ 648072 w 648072"/>
              <a:gd name="connsiteY3-8" fmla="*/ 360039 h 533882"/>
              <a:gd name="connsiteX4-9" fmla="*/ 576063 w 648072"/>
              <a:gd name="connsiteY4-10" fmla="*/ 432048 h 533882"/>
              <a:gd name="connsiteX5-11" fmla="*/ 409631 w 648072"/>
              <a:gd name="connsiteY5-12" fmla="*/ 432048 h 533882"/>
              <a:gd name="connsiteX6-13" fmla="*/ 375139 w 648072"/>
              <a:gd name="connsiteY6-14" fmla="*/ 487241 h 533882"/>
              <a:gd name="connsiteX7-15" fmla="*/ 356926 w 648072"/>
              <a:gd name="connsiteY7-16" fmla="*/ 514555 h 533882"/>
              <a:gd name="connsiteX8-17" fmla="*/ 325813 w 648072"/>
              <a:gd name="connsiteY8-18" fmla="*/ 533882 h 533882"/>
              <a:gd name="connsiteX9-19" fmla="*/ 324928 w 648072"/>
              <a:gd name="connsiteY9-20" fmla="*/ 533755 h 533882"/>
              <a:gd name="connsiteX10-21" fmla="*/ 292931 w 648072"/>
              <a:gd name="connsiteY10-22" fmla="*/ 514555 h 533882"/>
              <a:gd name="connsiteX11-23" fmla="*/ 241087 w 648072"/>
              <a:gd name="connsiteY11-24" fmla="*/ 432048 h 533882"/>
              <a:gd name="connsiteX12-25" fmla="*/ 72009 w 648072"/>
              <a:gd name="connsiteY12-26" fmla="*/ 432048 h 533882"/>
              <a:gd name="connsiteX13-27" fmla="*/ 0 w 648072"/>
              <a:gd name="connsiteY13-28" fmla="*/ 360039 h 533882"/>
              <a:gd name="connsiteX14-29" fmla="*/ 0 w 648072"/>
              <a:gd name="connsiteY14-30" fmla="*/ 72009 h 533882"/>
              <a:gd name="connsiteX15-31" fmla="*/ 72009 w 648072"/>
              <a:gd name="connsiteY15-32" fmla="*/ 0 h 533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648072" h="533882">
                <a:moveTo>
                  <a:pt x="72009" y="0"/>
                </a:moveTo>
                <a:lnTo>
                  <a:pt x="576063" y="0"/>
                </a:lnTo>
                <a:cubicBezTo>
                  <a:pt x="615832" y="0"/>
                  <a:pt x="648072" y="32240"/>
                  <a:pt x="648072" y="72009"/>
                </a:cubicBezTo>
                <a:lnTo>
                  <a:pt x="648072" y="360039"/>
                </a:lnTo>
                <a:cubicBezTo>
                  <a:pt x="648072" y="399808"/>
                  <a:pt x="615832" y="432048"/>
                  <a:pt x="576063" y="432048"/>
                </a:cubicBezTo>
                <a:lnTo>
                  <a:pt x="409631" y="432048"/>
                </a:lnTo>
                <a:lnTo>
                  <a:pt x="375139" y="487241"/>
                </a:lnTo>
                <a:lnTo>
                  <a:pt x="356926" y="514555"/>
                </a:lnTo>
                <a:cubicBezTo>
                  <a:pt x="348334" y="527440"/>
                  <a:pt x="337074" y="533882"/>
                  <a:pt x="325813" y="533882"/>
                </a:cubicBezTo>
                <a:cubicBezTo>
                  <a:pt x="325518" y="533882"/>
                  <a:pt x="325222" y="533877"/>
                  <a:pt x="324928" y="533755"/>
                </a:cubicBezTo>
                <a:cubicBezTo>
                  <a:pt x="313376" y="534216"/>
                  <a:pt x="301747" y="527778"/>
                  <a:pt x="292931" y="514555"/>
                </a:cubicBezTo>
                <a:lnTo>
                  <a:pt x="241087" y="432048"/>
                </a:lnTo>
                <a:lnTo>
                  <a:pt x="72009" y="432048"/>
                </a:lnTo>
                <a:cubicBezTo>
                  <a:pt x="32240" y="432048"/>
                  <a:pt x="0" y="399808"/>
                  <a:pt x="0" y="360039"/>
                </a:cubicBezTo>
                <a:lnTo>
                  <a:pt x="0" y="72009"/>
                </a:lnTo>
                <a:cubicBezTo>
                  <a:pt x="0" y="32240"/>
                  <a:pt x="32240" y="0"/>
                  <a:pt x="7200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/>
            <a:r>
              <a:rPr lang="en-US" altLang="zh-CN" dirty="0">
                <a:solidFill>
                  <a:schemeClr val="bg1"/>
                </a:solidFill>
                <a:sym typeface="Arial" panose="020B0604020202020204" pitchFamily="34" charset="0"/>
              </a:rPr>
              <a:t> 支持 HMR</a:t>
            </a:r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867140" y="2588260"/>
            <a:ext cx="2927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目前基于 babel-plugin-dva-hmr 支持 components、routes 和 models 的 HMR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KSO_Shape"/>
          <p:cNvSpPr/>
          <p:nvPr>
            <p:custDataLst>
              <p:tags r:id="rId5"/>
            </p:custDataLst>
          </p:nvPr>
        </p:nvSpPr>
        <p:spPr>
          <a:xfrm>
            <a:off x="812165" y="4170680"/>
            <a:ext cx="2849880" cy="631825"/>
          </a:xfrm>
          <a:custGeom>
            <a:avLst/>
            <a:gdLst>
              <a:gd name="connsiteX0" fmla="*/ 72009 w 648072"/>
              <a:gd name="connsiteY0" fmla="*/ 0 h 533882"/>
              <a:gd name="connsiteX1" fmla="*/ 576063 w 648072"/>
              <a:gd name="connsiteY1" fmla="*/ 0 h 533882"/>
              <a:gd name="connsiteX2" fmla="*/ 648072 w 648072"/>
              <a:gd name="connsiteY2" fmla="*/ 72009 h 533882"/>
              <a:gd name="connsiteX3" fmla="*/ 648072 w 648072"/>
              <a:gd name="connsiteY3" fmla="*/ 360039 h 533882"/>
              <a:gd name="connsiteX4" fmla="*/ 576063 w 648072"/>
              <a:gd name="connsiteY4" fmla="*/ 432048 h 533882"/>
              <a:gd name="connsiteX5" fmla="*/ 409631 w 648072"/>
              <a:gd name="connsiteY5" fmla="*/ 432048 h 533882"/>
              <a:gd name="connsiteX6" fmla="*/ 375139 w 648072"/>
              <a:gd name="connsiteY6" fmla="*/ 487241 h 533882"/>
              <a:gd name="connsiteX7" fmla="*/ 356926 w 648072"/>
              <a:gd name="connsiteY7" fmla="*/ 514555 h 533882"/>
              <a:gd name="connsiteX8" fmla="*/ 325813 w 648072"/>
              <a:gd name="connsiteY8" fmla="*/ 533882 h 533882"/>
              <a:gd name="connsiteX9" fmla="*/ 324928 w 648072"/>
              <a:gd name="connsiteY9" fmla="*/ 533755 h 533882"/>
              <a:gd name="connsiteX10" fmla="*/ 292931 w 648072"/>
              <a:gd name="connsiteY10" fmla="*/ 514555 h 533882"/>
              <a:gd name="connsiteX11" fmla="*/ 288435 w 648072"/>
              <a:gd name="connsiteY11" fmla="*/ 507812 h 533882"/>
              <a:gd name="connsiteX12" fmla="*/ 241087 w 648072"/>
              <a:gd name="connsiteY12" fmla="*/ 432048 h 533882"/>
              <a:gd name="connsiteX13" fmla="*/ 72009 w 648072"/>
              <a:gd name="connsiteY13" fmla="*/ 432048 h 533882"/>
              <a:gd name="connsiteX14" fmla="*/ 0 w 648072"/>
              <a:gd name="connsiteY14" fmla="*/ 360039 h 533882"/>
              <a:gd name="connsiteX15" fmla="*/ 0 w 648072"/>
              <a:gd name="connsiteY15" fmla="*/ 72009 h 533882"/>
              <a:gd name="connsiteX16" fmla="*/ 72009 w 648072"/>
              <a:gd name="connsiteY16" fmla="*/ 0 h 533882"/>
              <a:gd name="connsiteX0-1" fmla="*/ 72009 w 648072"/>
              <a:gd name="connsiteY0-2" fmla="*/ 0 h 533882"/>
              <a:gd name="connsiteX1-3" fmla="*/ 576063 w 648072"/>
              <a:gd name="connsiteY1-4" fmla="*/ 0 h 533882"/>
              <a:gd name="connsiteX2-5" fmla="*/ 648072 w 648072"/>
              <a:gd name="connsiteY2-6" fmla="*/ 72009 h 533882"/>
              <a:gd name="connsiteX3-7" fmla="*/ 648072 w 648072"/>
              <a:gd name="connsiteY3-8" fmla="*/ 360039 h 533882"/>
              <a:gd name="connsiteX4-9" fmla="*/ 576063 w 648072"/>
              <a:gd name="connsiteY4-10" fmla="*/ 432048 h 533882"/>
              <a:gd name="connsiteX5-11" fmla="*/ 409631 w 648072"/>
              <a:gd name="connsiteY5-12" fmla="*/ 432048 h 533882"/>
              <a:gd name="connsiteX6-13" fmla="*/ 375139 w 648072"/>
              <a:gd name="connsiteY6-14" fmla="*/ 487241 h 533882"/>
              <a:gd name="connsiteX7-15" fmla="*/ 356926 w 648072"/>
              <a:gd name="connsiteY7-16" fmla="*/ 514555 h 533882"/>
              <a:gd name="connsiteX8-17" fmla="*/ 325813 w 648072"/>
              <a:gd name="connsiteY8-18" fmla="*/ 533882 h 533882"/>
              <a:gd name="connsiteX9-19" fmla="*/ 324928 w 648072"/>
              <a:gd name="connsiteY9-20" fmla="*/ 533755 h 533882"/>
              <a:gd name="connsiteX10-21" fmla="*/ 292931 w 648072"/>
              <a:gd name="connsiteY10-22" fmla="*/ 514555 h 533882"/>
              <a:gd name="connsiteX11-23" fmla="*/ 241087 w 648072"/>
              <a:gd name="connsiteY11-24" fmla="*/ 432048 h 533882"/>
              <a:gd name="connsiteX12-25" fmla="*/ 72009 w 648072"/>
              <a:gd name="connsiteY12-26" fmla="*/ 432048 h 533882"/>
              <a:gd name="connsiteX13-27" fmla="*/ 0 w 648072"/>
              <a:gd name="connsiteY13-28" fmla="*/ 360039 h 533882"/>
              <a:gd name="connsiteX14-29" fmla="*/ 0 w 648072"/>
              <a:gd name="connsiteY14-30" fmla="*/ 72009 h 533882"/>
              <a:gd name="connsiteX15-31" fmla="*/ 72009 w 648072"/>
              <a:gd name="connsiteY15-32" fmla="*/ 0 h 533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648072" h="533882">
                <a:moveTo>
                  <a:pt x="72009" y="0"/>
                </a:moveTo>
                <a:lnTo>
                  <a:pt x="576063" y="0"/>
                </a:lnTo>
                <a:cubicBezTo>
                  <a:pt x="615832" y="0"/>
                  <a:pt x="648072" y="32240"/>
                  <a:pt x="648072" y="72009"/>
                </a:cubicBezTo>
                <a:lnTo>
                  <a:pt x="648072" y="360039"/>
                </a:lnTo>
                <a:cubicBezTo>
                  <a:pt x="648072" y="399808"/>
                  <a:pt x="615832" y="432048"/>
                  <a:pt x="576063" y="432048"/>
                </a:cubicBezTo>
                <a:lnTo>
                  <a:pt x="409631" y="432048"/>
                </a:lnTo>
                <a:lnTo>
                  <a:pt x="375139" y="487241"/>
                </a:lnTo>
                <a:lnTo>
                  <a:pt x="356926" y="514555"/>
                </a:lnTo>
                <a:cubicBezTo>
                  <a:pt x="348334" y="527440"/>
                  <a:pt x="337074" y="533882"/>
                  <a:pt x="325813" y="533882"/>
                </a:cubicBezTo>
                <a:cubicBezTo>
                  <a:pt x="325518" y="533882"/>
                  <a:pt x="325222" y="533877"/>
                  <a:pt x="324928" y="533755"/>
                </a:cubicBezTo>
                <a:cubicBezTo>
                  <a:pt x="313376" y="534216"/>
                  <a:pt x="301747" y="527778"/>
                  <a:pt x="292931" y="514555"/>
                </a:cubicBezTo>
                <a:lnTo>
                  <a:pt x="241087" y="432048"/>
                </a:lnTo>
                <a:lnTo>
                  <a:pt x="72009" y="432048"/>
                </a:lnTo>
                <a:cubicBezTo>
                  <a:pt x="32240" y="432048"/>
                  <a:pt x="0" y="399808"/>
                  <a:pt x="0" y="360039"/>
                </a:cubicBezTo>
                <a:lnTo>
                  <a:pt x="0" y="72009"/>
                </a:lnTo>
                <a:cubicBezTo>
                  <a:pt x="0" y="32240"/>
                  <a:pt x="32240" y="0"/>
                  <a:pt x="7200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/>
            <a:r>
              <a:rPr lang="en-US" altLang="zh-CN" dirty="0">
                <a:solidFill>
                  <a:schemeClr val="bg1"/>
                </a:solidFill>
                <a:sym typeface="Arial" panose="020B0604020202020204" pitchFamily="34" charset="0"/>
              </a:rPr>
              <a:t> 动态加载 Model 和路由</a:t>
            </a:r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4" name="KSO_Shape"/>
          <p:cNvSpPr/>
          <p:nvPr>
            <p:custDataLst>
              <p:tags r:id="rId6"/>
            </p:custDataLst>
          </p:nvPr>
        </p:nvSpPr>
        <p:spPr>
          <a:xfrm>
            <a:off x="4493895" y="4170680"/>
            <a:ext cx="1480185" cy="631825"/>
          </a:xfrm>
          <a:custGeom>
            <a:avLst/>
            <a:gdLst>
              <a:gd name="connsiteX0" fmla="*/ 72009 w 648072"/>
              <a:gd name="connsiteY0" fmla="*/ 0 h 533882"/>
              <a:gd name="connsiteX1" fmla="*/ 576063 w 648072"/>
              <a:gd name="connsiteY1" fmla="*/ 0 h 533882"/>
              <a:gd name="connsiteX2" fmla="*/ 648072 w 648072"/>
              <a:gd name="connsiteY2" fmla="*/ 72009 h 533882"/>
              <a:gd name="connsiteX3" fmla="*/ 648072 w 648072"/>
              <a:gd name="connsiteY3" fmla="*/ 360039 h 533882"/>
              <a:gd name="connsiteX4" fmla="*/ 576063 w 648072"/>
              <a:gd name="connsiteY4" fmla="*/ 432048 h 533882"/>
              <a:gd name="connsiteX5" fmla="*/ 409631 w 648072"/>
              <a:gd name="connsiteY5" fmla="*/ 432048 h 533882"/>
              <a:gd name="connsiteX6" fmla="*/ 375139 w 648072"/>
              <a:gd name="connsiteY6" fmla="*/ 487241 h 533882"/>
              <a:gd name="connsiteX7" fmla="*/ 356926 w 648072"/>
              <a:gd name="connsiteY7" fmla="*/ 514555 h 533882"/>
              <a:gd name="connsiteX8" fmla="*/ 325813 w 648072"/>
              <a:gd name="connsiteY8" fmla="*/ 533882 h 533882"/>
              <a:gd name="connsiteX9" fmla="*/ 324928 w 648072"/>
              <a:gd name="connsiteY9" fmla="*/ 533755 h 533882"/>
              <a:gd name="connsiteX10" fmla="*/ 292931 w 648072"/>
              <a:gd name="connsiteY10" fmla="*/ 514555 h 533882"/>
              <a:gd name="connsiteX11" fmla="*/ 288435 w 648072"/>
              <a:gd name="connsiteY11" fmla="*/ 507812 h 533882"/>
              <a:gd name="connsiteX12" fmla="*/ 241087 w 648072"/>
              <a:gd name="connsiteY12" fmla="*/ 432048 h 533882"/>
              <a:gd name="connsiteX13" fmla="*/ 72009 w 648072"/>
              <a:gd name="connsiteY13" fmla="*/ 432048 h 533882"/>
              <a:gd name="connsiteX14" fmla="*/ 0 w 648072"/>
              <a:gd name="connsiteY14" fmla="*/ 360039 h 533882"/>
              <a:gd name="connsiteX15" fmla="*/ 0 w 648072"/>
              <a:gd name="connsiteY15" fmla="*/ 72009 h 533882"/>
              <a:gd name="connsiteX16" fmla="*/ 72009 w 648072"/>
              <a:gd name="connsiteY16" fmla="*/ 0 h 533882"/>
              <a:gd name="connsiteX0-1" fmla="*/ 72009 w 648072"/>
              <a:gd name="connsiteY0-2" fmla="*/ 0 h 533882"/>
              <a:gd name="connsiteX1-3" fmla="*/ 576063 w 648072"/>
              <a:gd name="connsiteY1-4" fmla="*/ 0 h 533882"/>
              <a:gd name="connsiteX2-5" fmla="*/ 648072 w 648072"/>
              <a:gd name="connsiteY2-6" fmla="*/ 72009 h 533882"/>
              <a:gd name="connsiteX3-7" fmla="*/ 648072 w 648072"/>
              <a:gd name="connsiteY3-8" fmla="*/ 360039 h 533882"/>
              <a:gd name="connsiteX4-9" fmla="*/ 576063 w 648072"/>
              <a:gd name="connsiteY4-10" fmla="*/ 432048 h 533882"/>
              <a:gd name="connsiteX5-11" fmla="*/ 409631 w 648072"/>
              <a:gd name="connsiteY5-12" fmla="*/ 432048 h 533882"/>
              <a:gd name="connsiteX6-13" fmla="*/ 375139 w 648072"/>
              <a:gd name="connsiteY6-14" fmla="*/ 487241 h 533882"/>
              <a:gd name="connsiteX7-15" fmla="*/ 356926 w 648072"/>
              <a:gd name="connsiteY7-16" fmla="*/ 514555 h 533882"/>
              <a:gd name="connsiteX8-17" fmla="*/ 325813 w 648072"/>
              <a:gd name="connsiteY8-18" fmla="*/ 533882 h 533882"/>
              <a:gd name="connsiteX9-19" fmla="*/ 324928 w 648072"/>
              <a:gd name="connsiteY9-20" fmla="*/ 533755 h 533882"/>
              <a:gd name="connsiteX10-21" fmla="*/ 292931 w 648072"/>
              <a:gd name="connsiteY10-22" fmla="*/ 514555 h 533882"/>
              <a:gd name="connsiteX11-23" fmla="*/ 241087 w 648072"/>
              <a:gd name="connsiteY11-24" fmla="*/ 432048 h 533882"/>
              <a:gd name="connsiteX12-25" fmla="*/ 72009 w 648072"/>
              <a:gd name="connsiteY12-26" fmla="*/ 432048 h 533882"/>
              <a:gd name="connsiteX13-27" fmla="*/ 0 w 648072"/>
              <a:gd name="connsiteY13-28" fmla="*/ 360039 h 533882"/>
              <a:gd name="connsiteX14-29" fmla="*/ 0 w 648072"/>
              <a:gd name="connsiteY14-30" fmla="*/ 72009 h 533882"/>
              <a:gd name="connsiteX15-31" fmla="*/ 72009 w 648072"/>
              <a:gd name="connsiteY15-32" fmla="*/ 0 h 533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648072" h="533882">
                <a:moveTo>
                  <a:pt x="72009" y="0"/>
                </a:moveTo>
                <a:lnTo>
                  <a:pt x="576063" y="0"/>
                </a:lnTo>
                <a:cubicBezTo>
                  <a:pt x="615832" y="0"/>
                  <a:pt x="648072" y="32240"/>
                  <a:pt x="648072" y="72009"/>
                </a:cubicBezTo>
                <a:lnTo>
                  <a:pt x="648072" y="360039"/>
                </a:lnTo>
                <a:cubicBezTo>
                  <a:pt x="648072" y="399808"/>
                  <a:pt x="615832" y="432048"/>
                  <a:pt x="576063" y="432048"/>
                </a:cubicBezTo>
                <a:lnTo>
                  <a:pt x="409631" y="432048"/>
                </a:lnTo>
                <a:lnTo>
                  <a:pt x="375139" y="487241"/>
                </a:lnTo>
                <a:lnTo>
                  <a:pt x="356926" y="514555"/>
                </a:lnTo>
                <a:cubicBezTo>
                  <a:pt x="348334" y="527440"/>
                  <a:pt x="337074" y="533882"/>
                  <a:pt x="325813" y="533882"/>
                </a:cubicBezTo>
                <a:cubicBezTo>
                  <a:pt x="325518" y="533882"/>
                  <a:pt x="325222" y="533877"/>
                  <a:pt x="324928" y="533755"/>
                </a:cubicBezTo>
                <a:cubicBezTo>
                  <a:pt x="313376" y="534216"/>
                  <a:pt x="301747" y="527778"/>
                  <a:pt x="292931" y="514555"/>
                </a:cubicBezTo>
                <a:lnTo>
                  <a:pt x="241087" y="432048"/>
                </a:lnTo>
                <a:lnTo>
                  <a:pt x="72009" y="432048"/>
                </a:lnTo>
                <a:cubicBezTo>
                  <a:pt x="32240" y="432048"/>
                  <a:pt x="0" y="399808"/>
                  <a:pt x="0" y="360039"/>
                </a:cubicBezTo>
                <a:lnTo>
                  <a:pt x="0" y="72009"/>
                </a:lnTo>
                <a:cubicBezTo>
                  <a:pt x="0" y="32240"/>
                  <a:pt x="32240" y="0"/>
                  <a:pt x="72009" y="0"/>
                </a:cubicBezTo>
                <a:close/>
              </a:path>
            </a:pathLst>
          </a:custGeom>
          <a:solidFill>
            <a:srgbClr val="EE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/>
            <a:r>
              <a:rPr lang="en-US" altLang="zh-CN" dirty="0">
                <a:solidFill>
                  <a:schemeClr val="bg1"/>
                </a:solidFill>
                <a:sym typeface="Arial" panose="020B0604020202020204" pitchFamily="34" charset="0"/>
              </a:rPr>
              <a:t> 插件机制</a:t>
            </a:r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805555" y="4817110"/>
            <a:ext cx="27724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比如 dva-loading 可以自动处理 loading 状态，不用一遍遍地写 showLoading 和 hideLoading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83310" y="4931410"/>
            <a:ext cx="2251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按需加载加快访问速度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KSO_Shape"/>
          <p:cNvSpPr/>
          <p:nvPr>
            <p:custDataLst>
              <p:tags r:id="rId7"/>
            </p:custDataLst>
          </p:nvPr>
        </p:nvSpPr>
        <p:spPr>
          <a:xfrm>
            <a:off x="6840220" y="4145280"/>
            <a:ext cx="2263140" cy="631825"/>
          </a:xfrm>
          <a:custGeom>
            <a:avLst/>
            <a:gdLst>
              <a:gd name="connsiteX0" fmla="*/ 72009 w 648072"/>
              <a:gd name="connsiteY0" fmla="*/ 0 h 533882"/>
              <a:gd name="connsiteX1" fmla="*/ 576063 w 648072"/>
              <a:gd name="connsiteY1" fmla="*/ 0 h 533882"/>
              <a:gd name="connsiteX2" fmla="*/ 648072 w 648072"/>
              <a:gd name="connsiteY2" fmla="*/ 72009 h 533882"/>
              <a:gd name="connsiteX3" fmla="*/ 648072 w 648072"/>
              <a:gd name="connsiteY3" fmla="*/ 360039 h 533882"/>
              <a:gd name="connsiteX4" fmla="*/ 576063 w 648072"/>
              <a:gd name="connsiteY4" fmla="*/ 432048 h 533882"/>
              <a:gd name="connsiteX5" fmla="*/ 409631 w 648072"/>
              <a:gd name="connsiteY5" fmla="*/ 432048 h 533882"/>
              <a:gd name="connsiteX6" fmla="*/ 375139 w 648072"/>
              <a:gd name="connsiteY6" fmla="*/ 487241 h 533882"/>
              <a:gd name="connsiteX7" fmla="*/ 356926 w 648072"/>
              <a:gd name="connsiteY7" fmla="*/ 514555 h 533882"/>
              <a:gd name="connsiteX8" fmla="*/ 325813 w 648072"/>
              <a:gd name="connsiteY8" fmla="*/ 533882 h 533882"/>
              <a:gd name="connsiteX9" fmla="*/ 324928 w 648072"/>
              <a:gd name="connsiteY9" fmla="*/ 533755 h 533882"/>
              <a:gd name="connsiteX10" fmla="*/ 292931 w 648072"/>
              <a:gd name="connsiteY10" fmla="*/ 514555 h 533882"/>
              <a:gd name="connsiteX11" fmla="*/ 288435 w 648072"/>
              <a:gd name="connsiteY11" fmla="*/ 507812 h 533882"/>
              <a:gd name="connsiteX12" fmla="*/ 241087 w 648072"/>
              <a:gd name="connsiteY12" fmla="*/ 432048 h 533882"/>
              <a:gd name="connsiteX13" fmla="*/ 72009 w 648072"/>
              <a:gd name="connsiteY13" fmla="*/ 432048 h 533882"/>
              <a:gd name="connsiteX14" fmla="*/ 0 w 648072"/>
              <a:gd name="connsiteY14" fmla="*/ 360039 h 533882"/>
              <a:gd name="connsiteX15" fmla="*/ 0 w 648072"/>
              <a:gd name="connsiteY15" fmla="*/ 72009 h 533882"/>
              <a:gd name="connsiteX16" fmla="*/ 72009 w 648072"/>
              <a:gd name="connsiteY16" fmla="*/ 0 h 533882"/>
              <a:gd name="connsiteX0-1" fmla="*/ 72009 w 648072"/>
              <a:gd name="connsiteY0-2" fmla="*/ 0 h 533882"/>
              <a:gd name="connsiteX1-3" fmla="*/ 576063 w 648072"/>
              <a:gd name="connsiteY1-4" fmla="*/ 0 h 533882"/>
              <a:gd name="connsiteX2-5" fmla="*/ 648072 w 648072"/>
              <a:gd name="connsiteY2-6" fmla="*/ 72009 h 533882"/>
              <a:gd name="connsiteX3-7" fmla="*/ 648072 w 648072"/>
              <a:gd name="connsiteY3-8" fmla="*/ 360039 h 533882"/>
              <a:gd name="connsiteX4-9" fmla="*/ 576063 w 648072"/>
              <a:gd name="connsiteY4-10" fmla="*/ 432048 h 533882"/>
              <a:gd name="connsiteX5-11" fmla="*/ 409631 w 648072"/>
              <a:gd name="connsiteY5-12" fmla="*/ 432048 h 533882"/>
              <a:gd name="connsiteX6-13" fmla="*/ 375139 w 648072"/>
              <a:gd name="connsiteY6-14" fmla="*/ 487241 h 533882"/>
              <a:gd name="connsiteX7-15" fmla="*/ 356926 w 648072"/>
              <a:gd name="connsiteY7-16" fmla="*/ 514555 h 533882"/>
              <a:gd name="connsiteX8-17" fmla="*/ 325813 w 648072"/>
              <a:gd name="connsiteY8-18" fmla="*/ 533882 h 533882"/>
              <a:gd name="connsiteX9-19" fmla="*/ 324928 w 648072"/>
              <a:gd name="connsiteY9-20" fmla="*/ 533755 h 533882"/>
              <a:gd name="connsiteX10-21" fmla="*/ 292931 w 648072"/>
              <a:gd name="connsiteY10-22" fmla="*/ 514555 h 533882"/>
              <a:gd name="connsiteX11-23" fmla="*/ 241087 w 648072"/>
              <a:gd name="connsiteY11-24" fmla="*/ 432048 h 533882"/>
              <a:gd name="connsiteX12-25" fmla="*/ 72009 w 648072"/>
              <a:gd name="connsiteY12-26" fmla="*/ 432048 h 533882"/>
              <a:gd name="connsiteX13-27" fmla="*/ 0 w 648072"/>
              <a:gd name="connsiteY13-28" fmla="*/ 360039 h 533882"/>
              <a:gd name="connsiteX14-29" fmla="*/ 0 w 648072"/>
              <a:gd name="connsiteY14-30" fmla="*/ 72009 h 533882"/>
              <a:gd name="connsiteX15-31" fmla="*/ 72009 w 648072"/>
              <a:gd name="connsiteY15-32" fmla="*/ 0 h 533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648072" h="533882">
                <a:moveTo>
                  <a:pt x="72009" y="0"/>
                </a:moveTo>
                <a:lnTo>
                  <a:pt x="576063" y="0"/>
                </a:lnTo>
                <a:cubicBezTo>
                  <a:pt x="615832" y="0"/>
                  <a:pt x="648072" y="32240"/>
                  <a:pt x="648072" y="72009"/>
                </a:cubicBezTo>
                <a:lnTo>
                  <a:pt x="648072" y="360039"/>
                </a:lnTo>
                <a:cubicBezTo>
                  <a:pt x="648072" y="399808"/>
                  <a:pt x="615832" y="432048"/>
                  <a:pt x="576063" y="432048"/>
                </a:cubicBezTo>
                <a:lnTo>
                  <a:pt x="409631" y="432048"/>
                </a:lnTo>
                <a:lnTo>
                  <a:pt x="375139" y="487241"/>
                </a:lnTo>
                <a:lnTo>
                  <a:pt x="356926" y="514555"/>
                </a:lnTo>
                <a:cubicBezTo>
                  <a:pt x="348334" y="527440"/>
                  <a:pt x="337074" y="533882"/>
                  <a:pt x="325813" y="533882"/>
                </a:cubicBezTo>
                <a:cubicBezTo>
                  <a:pt x="325518" y="533882"/>
                  <a:pt x="325222" y="533877"/>
                  <a:pt x="324928" y="533755"/>
                </a:cubicBezTo>
                <a:cubicBezTo>
                  <a:pt x="313376" y="534216"/>
                  <a:pt x="301747" y="527778"/>
                  <a:pt x="292931" y="514555"/>
                </a:cubicBezTo>
                <a:lnTo>
                  <a:pt x="241087" y="432048"/>
                </a:lnTo>
                <a:lnTo>
                  <a:pt x="72009" y="432048"/>
                </a:lnTo>
                <a:cubicBezTo>
                  <a:pt x="32240" y="432048"/>
                  <a:pt x="0" y="399808"/>
                  <a:pt x="0" y="360039"/>
                </a:cubicBezTo>
                <a:lnTo>
                  <a:pt x="0" y="72009"/>
                </a:lnTo>
                <a:cubicBezTo>
                  <a:pt x="0" y="32240"/>
                  <a:pt x="32240" y="0"/>
                  <a:pt x="720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/>
            <a:r>
              <a:rPr lang="en-US" altLang="zh-CN" dirty="0">
                <a:solidFill>
                  <a:schemeClr val="bg1"/>
                </a:solidFill>
                <a:sym typeface="Arial" panose="020B0604020202020204" pitchFamily="34" charset="0"/>
              </a:rPr>
              <a:t>  完善的语法分析库</a:t>
            </a:r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711315" y="4791710"/>
            <a:ext cx="2482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dva-cli 基于此实现了智能创建 model, router 等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KSO_Shape"/>
          <p:cNvSpPr/>
          <p:nvPr>
            <p:custDataLst>
              <p:tags r:id="rId8"/>
            </p:custDataLst>
          </p:nvPr>
        </p:nvSpPr>
        <p:spPr>
          <a:xfrm>
            <a:off x="9526270" y="4135755"/>
            <a:ext cx="1884680" cy="631825"/>
          </a:xfrm>
          <a:custGeom>
            <a:avLst/>
            <a:gdLst>
              <a:gd name="connsiteX0" fmla="*/ 72009 w 648072"/>
              <a:gd name="connsiteY0" fmla="*/ 0 h 533882"/>
              <a:gd name="connsiteX1" fmla="*/ 576063 w 648072"/>
              <a:gd name="connsiteY1" fmla="*/ 0 h 533882"/>
              <a:gd name="connsiteX2" fmla="*/ 648072 w 648072"/>
              <a:gd name="connsiteY2" fmla="*/ 72009 h 533882"/>
              <a:gd name="connsiteX3" fmla="*/ 648072 w 648072"/>
              <a:gd name="connsiteY3" fmla="*/ 360039 h 533882"/>
              <a:gd name="connsiteX4" fmla="*/ 576063 w 648072"/>
              <a:gd name="connsiteY4" fmla="*/ 432048 h 533882"/>
              <a:gd name="connsiteX5" fmla="*/ 409631 w 648072"/>
              <a:gd name="connsiteY5" fmla="*/ 432048 h 533882"/>
              <a:gd name="connsiteX6" fmla="*/ 375139 w 648072"/>
              <a:gd name="connsiteY6" fmla="*/ 487241 h 533882"/>
              <a:gd name="connsiteX7" fmla="*/ 356926 w 648072"/>
              <a:gd name="connsiteY7" fmla="*/ 514555 h 533882"/>
              <a:gd name="connsiteX8" fmla="*/ 325813 w 648072"/>
              <a:gd name="connsiteY8" fmla="*/ 533882 h 533882"/>
              <a:gd name="connsiteX9" fmla="*/ 324928 w 648072"/>
              <a:gd name="connsiteY9" fmla="*/ 533755 h 533882"/>
              <a:gd name="connsiteX10" fmla="*/ 292931 w 648072"/>
              <a:gd name="connsiteY10" fmla="*/ 514555 h 533882"/>
              <a:gd name="connsiteX11" fmla="*/ 288435 w 648072"/>
              <a:gd name="connsiteY11" fmla="*/ 507812 h 533882"/>
              <a:gd name="connsiteX12" fmla="*/ 241087 w 648072"/>
              <a:gd name="connsiteY12" fmla="*/ 432048 h 533882"/>
              <a:gd name="connsiteX13" fmla="*/ 72009 w 648072"/>
              <a:gd name="connsiteY13" fmla="*/ 432048 h 533882"/>
              <a:gd name="connsiteX14" fmla="*/ 0 w 648072"/>
              <a:gd name="connsiteY14" fmla="*/ 360039 h 533882"/>
              <a:gd name="connsiteX15" fmla="*/ 0 w 648072"/>
              <a:gd name="connsiteY15" fmla="*/ 72009 h 533882"/>
              <a:gd name="connsiteX16" fmla="*/ 72009 w 648072"/>
              <a:gd name="connsiteY16" fmla="*/ 0 h 533882"/>
              <a:gd name="connsiteX0-1" fmla="*/ 72009 w 648072"/>
              <a:gd name="connsiteY0-2" fmla="*/ 0 h 533882"/>
              <a:gd name="connsiteX1-3" fmla="*/ 576063 w 648072"/>
              <a:gd name="connsiteY1-4" fmla="*/ 0 h 533882"/>
              <a:gd name="connsiteX2-5" fmla="*/ 648072 w 648072"/>
              <a:gd name="connsiteY2-6" fmla="*/ 72009 h 533882"/>
              <a:gd name="connsiteX3-7" fmla="*/ 648072 w 648072"/>
              <a:gd name="connsiteY3-8" fmla="*/ 360039 h 533882"/>
              <a:gd name="connsiteX4-9" fmla="*/ 576063 w 648072"/>
              <a:gd name="connsiteY4-10" fmla="*/ 432048 h 533882"/>
              <a:gd name="connsiteX5-11" fmla="*/ 409631 w 648072"/>
              <a:gd name="connsiteY5-12" fmla="*/ 432048 h 533882"/>
              <a:gd name="connsiteX6-13" fmla="*/ 375139 w 648072"/>
              <a:gd name="connsiteY6-14" fmla="*/ 487241 h 533882"/>
              <a:gd name="connsiteX7-15" fmla="*/ 356926 w 648072"/>
              <a:gd name="connsiteY7-16" fmla="*/ 514555 h 533882"/>
              <a:gd name="connsiteX8-17" fmla="*/ 325813 w 648072"/>
              <a:gd name="connsiteY8-18" fmla="*/ 533882 h 533882"/>
              <a:gd name="connsiteX9-19" fmla="*/ 324928 w 648072"/>
              <a:gd name="connsiteY9-20" fmla="*/ 533755 h 533882"/>
              <a:gd name="connsiteX10-21" fmla="*/ 292931 w 648072"/>
              <a:gd name="connsiteY10-22" fmla="*/ 514555 h 533882"/>
              <a:gd name="connsiteX11-23" fmla="*/ 241087 w 648072"/>
              <a:gd name="connsiteY11-24" fmla="*/ 432048 h 533882"/>
              <a:gd name="connsiteX12-25" fmla="*/ 72009 w 648072"/>
              <a:gd name="connsiteY12-26" fmla="*/ 432048 h 533882"/>
              <a:gd name="connsiteX13-27" fmla="*/ 0 w 648072"/>
              <a:gd name="connsiteY13-28" fmla="*/ 360039 h 533882"/>
              <a:gd name="connsiteX14-29" fmla="*/ 0 w 648072"/>
              <a:gd name="connsiteY14-30" fmla="*/ 72009 h 533882"/>
              <a:gd name="connsiteX15-31" fmla="*/ 72009 w 648072"/>
              <a:gd name="connsiteY15-32" fmla="*/ 0 h 533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648072" h="533882">
                <a:moveTo>
                  <a:pt x="72009" y="0"/>
                </a:moveTo>
                <a:lnTo>
                  <a:pt x="576063" y="0"/>
                </a:lnTo>
                <a:cubicBezTo>
                  <a:pt x="615832" y="0"/>
                  <a:pt x="648072" y="32240"/>
                  <a:pt x="648072" y="72009"/>
                </a:cubicBezTo>
                <a:lnTo>
                  <a:pt x="648072" y="360039"/>
                </a:lnTo>
                <a:cubicBezTo>
                  <a:pt x="648072" y="399808"/>
                  <a:pt x="615832" y="432048"/>
                  <a:pt x="576063" y="432048"/>
                </a:cubicBezTo>
                <a:lnTo>
                  <a:pt x="409631" y="432048"/>
                </a:lnTo>
                <a:lnTo>
                  <a:pt x="375139" y="487241"/>
                </a:lnTo>
                <a:lnTo>
                  <a:pt x="356926" y="514555"/>
                </a:lnTo>
                <a:cubicBezTo>
                  <a:pt x="348334" y="527440"/>
                  <a:pt x="337074" y="533882"/>
                  <a:pt x="325813" y="533882"/>
                </a:cubicBezTo>
                <a:cubicBezTo>
                  <a:pt x="325518" y="533882"/>
                  <a:pt x="325222" y="533877"/>
                  <a:pt x="324928" y="533755"/>
                </a:cubicBezTo>
                <a:cubicBezTo>
                  <a:pt x="313376" y="534216"/>
                  <a:pt x="301747" y="527778"/>
                  <a:pt x="292931" y="514555"/>
                </a:cubicBezTo>
                <a:lnTo>
                  <a:pt x="241087" y="432048"/>
                </a:lnTo>
                <a:lnTo>
                  <a:pt x="72009" y="432048"/>
                </a:lnTo>
                <a:cubicBezTo>
                  <a:pt x="32240" y="432048"/>
                  <a:pt x="0" y="399808"/>
                  <a:pt x="0" y="360039"/>
                </a:cubicBezTo>
                <a:lnTo>
                  <a:pt x="0" y="72009"/>
                </a:lnTo>
                <a:cubicBezTo>
                  <a:pt x="0" y="32240"/>
                  <a:pt x="32240" y="0"/>
                  <a:pt x="72009" y="0"/>
                </a:cubicBezTo>
                <a:close/>
              </a:path>
            </a:pathLst>
          </a:custGeom>
          <a:solidFill>
            <a:srgbClr val="EE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/>
            <a:r>
              <a:rPr lang="en-US" altLang="zh-CN" dirty="0">
                <a:solidFill>
                  <a:schemeClr val="bg1"/>
                </a:solidFill>
                <a:sym typeface="Arial" panose="020B0604020202020204" pitchFamily="34" charset="0"/>
              </a:rPr>
              <a:t> 支持 TypeScript</a:t>
            </a:r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368790" y="4915535"/>
            <a:ext cx="2251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通过 d.ts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2000" y="2165043"/>
            <a:ext cx="5981700" cy="2927658"/>
          </a:xfrm>
          <a:prstGeom prst="rect">
            <a:avLst/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21100" y="2733784"/>
            <a:ext cx="464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4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、dva的8个概念</a:t>
            </a:r>
            <a:endParaRPr kumimoji="1" lang="zh-CN" altLang="en-US" sz="3600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1100" y="3380115"/>
            <a:ext cx="30861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进一步了解</a:t>
            </a:r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dva</a:t>
            </a:r>
            <a:endParaRPr kumimoji="1" lang="zh-CN" alt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721100" y="2733784"/>
            <a:ext cx="0" cy="2123659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 flipV="1">
            <a:off x="3302000" y="3380115"/>
            <a:ext cx="4749800" cy="9942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半闭框 2"/>
          <p:cNvSpPr/>
          <p:nvPr/>
        </p:nvSpPr>
        <p:spPr>
          <a:xfrm rot="10800000">
            <a:off x="7873999" y="4318000"/>
            <a:ext cx="495299" cy="43180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3454400" y="2381250"/>
            <a:ext cx="508000" cy="514350"/>
          </a:xfrm>
          <a:prstGeom prst="halfFrame">
            <a:avLst>
              <a:gd name="adj1" fmla="val 5263"/>
              <a:gd name="adj2" fmla="val 5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diagram"/>
  <p:tag name="KSO_WM_TEMPLATE_INDEX" val="160074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34"/>
  <p:tag name="KSO_WM_DIAGRAM_GROUP_CODE" val="l1-1"/>
  <p:tag name="KSO_WM_TAG_VERSION" val="1.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EMPLATE_CATEGORY" val="diagram"/>
  <p:tag name="KSO_WM_TEMPLATE_INDEX" val="160074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34"/>
  <p:tag name="KSO_WM_DIAGRAM_GROUP_CODE" val="l1-1"/>
  <p:tag name="KSO_WM_TAG_VERSION" val="1.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EMPLATE_CATEGORY" val="diagram"/>
  <p:tag name="KSO_WM_TEMPLATE_INDEX" val="160074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34"/>
  <p:tag name="KSO_WM_DIAGRAM_GROUP_CODE" val="l1-1"/>
  <p:tag name="KSO_WM_TAG_VERSION" val="1.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EMPLATE_CATEGORY" val="diagram"/>
  <p:tag name="KSO_WM_TEMPLATE_INDEX" val="160074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34"/>
  <p:tag name="KSO_WM_DIAGRAM_GROUP_CODE" val="l1-1"/>
  <p:tag name="KSO_WM_TAG_VERSION" val="1.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EMPLATE_CATEGORY" val="diagram"/>
  <p:tag name="KSO_WM_TEMPLATE_INDEX" val="160074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34"/>
  <p:tag name="KSO_WM_DIAGRAM_GROUP_CODE" val="l1-1"/>
  <p:tag name="KSO_WM_TAG_VERSION" val="1.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EMPLATE_CATEGORY" val="diagram"/>
  <p:tag name="KSO_WM_TEMPLATE_INDEX" val="160074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34"/>
  <p:tag name="KSO_WM_DIAGRAM_GROUP_CODE" val="l1-1"/>
  <p:tag name="KSO_WM_TAG_VERSION" val="1.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TEMPLATE_CATEGORY" val="diagram"/>
  <p:tag name="KSO_WM_TEMPLATE_INDEX" val="160074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34"/>
  <p:tag name="KSO_WM_DIAGRAM_GROUP_CODE" val="l1-1"/>
  <p:tag name="KSO_WM_TAG_VERSION" val="1.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EMPLATE_CATEGORY" val="diagram"/>
  <p:tag name="KSO_WM_TEMPLATE_INDEX" val="160074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34"/>
  <p:tag name="KSO_WM_DIAGRAM_GROUP_CODE" val="l1-1"/>
  <p:tag name="KSO_WM_TAG_VERSION" val="1.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5522</Words>
  <Application>WPS 演示</Application>
  <PresentationFormat>宽屏</PresentationFormat>
  <Paragraphs>486</Paragraphs>
  <Slides>39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宋体</vt:lpstr>
      <vt:lpstr>Wingdings</vt:lpstr>
      <vt:lpstr>Arial</vt:lpstr>
      <vt:lpstr>微软雅黑</vt:lpstr>
      <vt:lpstr>黑体</vt:lpstr>
      <vt:lpstr>Arial Unicode MS</vt:lpstr>
      <vt:lpstr>Arial Black</vt:lpstr>
      <vt:lpstr>等线</vt:lpstr>
      <vt:lpstr>Office 主题</vt:lpstr>
      <vt:lpstr>PowerPoint 演示文稿</vt:lpstr>
      <vt:lpstr>PowerPoint 演示文稿</vt:lpstr>
      <vt:lpstr>PowerPoint 演示文稿</vt:lpstr>
      <vt:lpstr>1、什么是dva</vt:lpstr>
      <vt:lpstr>PowerPoint 演示文稿</vt:lpstr>
      <vt:lpstr>2、为什么是dva</vt:lpstr>
      <vt:lpstr>PowerPoint 演示文稿</vt:lpstr>
      <vt:lpstr>3、dva特征</vt:lpstr>
      <vt:lpstr>PowerPoint 演示文稿</vt:lpstr>
      <vt:lpstr>4、dva概念</vt:lpstr>
      <vt:lpstr>4、dva概念</vt:lpstr>
      <vt:lpstr>4、dva概念</vt:lpstr>
      <vt:lpstr>4、dva概念</vt:lpstr>
      <vt:lpstr>4、dva概念</vt:lpstr>
      <vt:lpstr>PowerPoint 演示文稿</vt:lpstr>
      <vt:lpstr>5、dva的api</vt:lpstr>
      <vt:lpstr>5、dva的api</vt:lpstr>
      <vt:lpstr>5、dva的api</vt:lpstr>
      <vt:lpstr>5、dva的api</vt:lpstr>
      <vt:lpstr>5、dva的api</vt:lpstr>
      <vt:lpstr>5、dva的api</vt:lpstr>
      <vt:lpstr>PowerPoint 演示文稿</vt:lpstr>
      <vt:lpstr>6、dva快速上手</vt:lpstr>
      <vt:lpstr>6、dva快速上手</vt:lpstr>
      <vt:lpstr>6、dva快速上手</vt:lpstr>
      <vt:lpstr>PowerPoint 演示文稿</vt:lpstr>
      <vt:lpstr>7、UI基本原则</vt:lpstr>
      <vt:lpstr>7、UI基本原则</vt:lpstr>
      <vt:lpstr>7、UI基本原则</vt:lpstr>
      <vt:lpstr>7、UI基本原则</vt:lpstr>
      <vt:lpstr>7、UI基本原则</vt:lpstr>
      <vt:lpstr>7、UI基本原则</vt:lpstr>
      <vt:lpstr>7、UI基本原则</vt:lpstr>
      <vt:lpstr>PowerPoint 演示文稿</vt:lpstr>
      <vt:lpstr>8、dva如何应用</vt:lpstr>
      <vt:lpstr>6、dva如何应用</vt:lpstr>
      <vt:lpstr>6、dva如何应用</vt:lpstr>
      <vt:lpstr>6、dva如何应用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*云海情龙*</cp:lastModifiedBy>
  <cp:revision>164</cp:revision>
  <dcterms:created xsi:type="dcterms:W3CDTF">2017-07-31T06:06:00Z</dcterms:created>
  <dcterms:modified xsi:type="dcterms:W3CDTF">2018-01-26T03:32:29Z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