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heme/themeOverride1.xml" ContentType="application/vnd.openxmlformats-officedocument.themeOverr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2" r:id="rId5"/>
    <p:sldId id="279" r:id="rId6"/>
    <p:sldId id="284" r:id="rId7"/>
    <p:sldId id="268" r:id="rId8"/>
    <p:sldId id="281" r:id="rId9"/>
    <p:sldId id="282" r:id="rId10"/>
    <p:sldId id="283" r:id="rId11"/>
    <p:sldId id="266" r:id="rId12"/>
    <p:sldId id="277" r:id="rId13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2DF"/>
    <a:srgbClr val="FFF6DA"/>
    <a:srgbClr val="E5EBF8"/>
    <a:srgbClr val="B6C7EA"/>
    <a:srgbClr val="BCC6DD"/>
    <a:srgbClr val="E8BE74"/>
    <a:srgbClr val="CFB9D5"/>
    <a:srgbClr val="FEEAA5"/>
    <a:srgbClr val="F1D7C3"/>
    <a:srgbClr val="FBD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440" y="760"/>
      </p:cViewPr>
      <p:guideLst>
        <p:guide orient="horz" pos="2188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2025/6/5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75.xml"/><Relationship Id="rId13" Type="http://schemas.openxmlformats.org/officeDocument/2006/relationships/tags" Target="../tags/tag80.xml"/><Relationship Id="rId18" Type="http://schemas.openxmlformats.org/officeDocument/2006/relationships/tags" Target="../tags/tag85.xml"/><Relationship Id="rId26" Type="http://schemas.openxmlformats.org/officeDocument/2006/relationships/tags" Target="../tags/tag93.xml"/><Relationship Id="rId3" Type="http://schemas.openxmlformats.org/officeDocument/2006/relationships/tags" Target="../tags/tag70.xml"/><Relationship Id="rId21" Type="http://schemas.openxmlformats.org/officeDocument/2006/relationships/tags" Target="../tags/tag88.xml"/><Relationship Id="rId7" Type="http://schemas.openxmlformats.org/officeDocument/2006/relationships/tags" Target="../tags/tag74.xml"/><Relationship Id="rId12" Type="http://schemas.openxmlformats.org/officeDocument/2006/relationships/tags" Target="../tags/tag79.xml"/><Relationship Id="rId17" Type="http://schemas.openxmlformats.org/officeDocument/2006/relationships/tags" Target="../tags/tag84.xml"/><Relationship Id="rId25" Type="http://schemas.openxmlformats.org/officeDocument/2006/relationships/tags" Target="../tags/tag92.xml"/><Relationship Id="rId2" Type="http://schemas.openxmlformats.org/officeDocument/2006/relationships/tags" Target="../tags/tag69.xml"/><Relationship Id="rId16" Type="http://schemas.openxmlformats.org/officeDocument/2006/relationships/tags" Target="../tags/tag83.xml"/><Relationship Id="rId20" Type="http://schemas.openxmlformats.org/officeDocument/2006/relationships/tags" Target="../tags/tag87.xml"/><Relationship Id="rId29" Type="http://schemas.openxmlformats.org/officeDocument/2006/relationships/slideLayout" Target="../slideLayouts/slideLayout2.xml"/><Relationship Id="rId1" Type="http://schemas.openxmlformats.org/officeDocument/2006/relationships/tags" Target="../tags/tag68.xml"/><Relationship Id="rId6" Type="http://schemas.openxmlformats.org/officeDocument/2006/relationships/tags" Target="../tags/tag73.xml"/><Relationship Id="rId11" Type="http://schemas.openxmlformats.org/officeDocument/2006/relationships/tags" Target="../tags/tag78.xml"/><Relationship Id="rId24" Type="http://schemas.openxmlformats.org/officeDocument/2006/relationships/tags" Target="../tags/tag91.xml"/><Relationship Id="rId5" Type="http://schemas.openxmlformats.org/officeDocument/2006/relationships/tags" Target="../tags/tag72.xml"/><Relationship Id="rId15" Type="http://schemas.openxmlformats.org/officeDocument/2006/relationships/tags" Target="../tags/tag82.xml"/><Relationship Id="rId23" Type="http://schemas.openxmlformats.org/officeDocument/2006/relationships/tags" Target="../tags/tag90.xml"/><Relationship Id="rId28" Type="http://schemas.openxmlformats.org/officeDocument/2006/relationships/tags" Target="../tags/tag95.xml"/><Relationship Id="rId10" Type="http://schemas.openxmlformats.org/officeDocument/2006/relationships/tags" Target="../tags/tag77.xml"/><Relationship Id="rId19" Type="http://schemas.openxmlformats.org/officeDocument/2006/relationships/tags" Target="../tags/tag86.xml"/><Relationship Id="rId4" Type="http://schemas.openxmlformats.org/officeDocument/2006/relationships/tags" Target="../tags/tag71.xml"/><Relationship Id="rId9" Type="http://schemas.openxmlformats.org/officeDocument/2006/relationships/tags" Target="../tags/tag76.xml"/><Relationship Id="rId14" Type="http://schemas.openxmlformats.org/officeDocument/2006/relationships/tags" Target="../tags/tag81.xml"/><Relationship Id="rId22" Type="http://schemas.openxmlformats.org/officeDocument/2006/relationships/tags" Target="../tags/tag89.xml"/><Relationship Id="rId27" Type="http://schemas.openxmlformats.org/officeDocument/2006/relationships/tags" Target="../tags/tag9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24865" y="1100668"/>
            <a:ext cx="9308333" cy="1066800"/>
          </a:xfrm>
        </p:spPr>
        <p:txBody>
          <a:bodyPr>
            <a:normAutofit fontScale="90000"/>
          </a:bodyPr>
          <a:lstStyle/>
          <a:p>
            <a:pPr algn="r"/>
            <a:r>
              <a:rPr lang="zh-CN" altLang="zh-CN" dirty="0"/>
              <a:t>通信原理</a:t>
            </a:r>
            <a:r>
              <a:rPr lang="en-US" altLang="zh-CN" dirty="0"/>
              <a:t>/FPGA</a:t>
            </a:r>
            <a:br>
              <a:rPr lang="en-US" altLang="zh-CN" dirty="0"/>
            </a:br>
            <a:r>
              <a:rPr lang="zh-CN" altLang="en-US" dirty="0"/>
              <a:t>课程设计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03AC14B-4DB6-1FDF-5EFB-10523DC78A20}"/>
              </a:ext>
            </a:extLst>
          </p:cNvPr>
          <p:cNvSpPr txBox="1">
            <a:spLocks/>
          </p:cNvSpPr>
          <p:nvPr/>
        </p:nvSpPr>
        <p:spPr>
          <a:xfrm>
            <a:off x="-1051535" y="58592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Github</a:t>
            </a:r>
            <a:r>
              <a:rPr lang="zh-CN" altLang="en-US" dirty="0"/>
              <a:t>仓库</a:t>
            </a:r>
            <a:r>
              <a:rPr lang="en-US" altLang="zh-CN" dirty="0"/>
              <a:t>:https://github.com/wkf16/</a:t>
            </a:r>
            <a:r>
              <a:rPr lang="en-US" altLang="zh-CN" dirty="0" err="1"/>
              <a:t>fpga_ofdm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E999001-B0FD-E329-6D5A-5C68B0360F62}"/>
              </a:ext>
            </a:extLst>
          </p:cNvPr>
          <p:cNvSpPr/>
          <p:nvPr/>
        </p:nvSpPr>
        <p:spPr>
          <a:xfrm>
            <a:off x="8663873" y="3602038"/>
            <a:ext cx="5097982" cy="5097982"/>
          </a:xfrm>
          <a:prstGeom prst="ellipse">
            <a:avLst/>
          </a:prstGeom>
          <a:noFill/>
          <a:ln w="381000" cmpd="sng">
            <a:gradFill>
              <a:gsLst>
                <a:gs pos="0">
                  <a:srgbClr val="776CFD"/>
                </a:gs>
                <a:gs pos="75000">
                  <a:srgbClr val="483EFB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DB9FD03-98EA-046B-BE52-265267C85E3E}"/>
              </a:ext>
            </a:extLst>
          </p:cNvPr>
          <p:cNvSpPr/>
          <p:nvPr/>
        </p:nvSpPr>
        <p:spPr>
          <a:xfrm>
            <a:off x="10314187" y="2087105"/>
            <a:ext cx="6354377" cy="6354377"/>
          </a:xfrm>
          <a:prstGeom prst="ellipse">
            <a:avLst/>
          </a:prstGeom>
          <a:noFill/>
          <a:ln w="889000" cmpd="sng">
            <a:gradFill>
              <a:gsLst>
                <a:gs pos="0">
                  <a:srgbClr val="776CFD"/>
                </a:gs>
                <a:gs pos="75000">
                  <a:srgbClr val="483EFB">
                    <a:alpha val="30000"/>
                  </a:srgbClr>
                </a:gs>
              </a:gsLst>
              <a:lin ang="9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B5D45C1-FA0D-F37A-ACDD-4210153DA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940" y="433387"/>
            <a:ext cx="2540619" cy="865020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id="{A384540C-02E0-A911-5801-A5D7ABB3F00A}"/>
              </a:ext>
            </a:extLst>
          </p:cNvPr>
          <p:cNvSpPr/>
          <p:nvPr/>
        </p:nvSpPr>
        <p:spPr>
          <a:xfrm rot="694631">
            <a:off x="-930345" y="-2265977"/>
            <a:ext cx="4872495" cy="4872495"/>
          </a:xfrm>
          <a:prstGeom prst="ellipse">
            <a:avLst/>
          </a:prstGeom>
          <a:noFill/>
          <a:ln w="127000" cmpd="sng">
            <a:gradFill>
              <a:gsLst>
                <a:gs pos="100000">
                  <a:srgbClr val="776CFD">
                    <a:alpha val="0"/>
                  </a:srgbClr>
                </a:gs>
                <a:gs pos="29000">
                  <a:srgbClr val="483EFB">
                    <a:alpha val="30000"/>
                  </a:srgbClr>
                </a:gs>
              </a:gsLst>
              <a:lin ang="9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290ECA2-530F-46DB-EA5E-ACE081BF9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B6776E-5F85-74CF-5B3F-FE51C0EA8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OFDM </a:t>
            </a:r>
            <a:r>
              <a:rPr lang="zh-CN" altLang="en-US" dirty="0"/>
              <a:t>正交性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FF9712-DC8C-6D6E-D290-BE5759CFAC11}"/>
              </a:ext>
            </a:extLst>
          </p:cNvPr>
          <p:cNvSpPr txBox="1"/>
          <p:nvPr/>
        </p:nvSpPr>
        <p:spPr>
          <a:xfrm>
            <a:off x="608400" y="1450101"/>
            <a:ext cx="9780270" cy="2158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2. IQ </a:t>
            </a:r>
            <a:r>
              <a:rPr lang="zh-CN" altLang="en-US" sz="2000" b="1" dirty="0"/>
              <a:t>分量之间的正交性（时域正交）</a:t>
            </a:r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510C67-ED68-FA41-58DD-D22396A28B69}"/>
              </a:ext>
            </a:extLst>
          </p:cNvPr>
          <p:cNvSpPr txBox="1"/>
          <p:nvPr/>
        </p:nvSpPr>
        <p:spPr>
          <a:xfrm>
            <a:off x="608400" y="1983501"/>
            <a:ext cx="9780270" cy="2158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9A95C9-E68B-CF3E-8988-BE3AC58FA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09" y="5259714"/>
            <a:ext cx="5709324" cy="7160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BB90B39-D3ED-C6FA-BFF5-DD37008F6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798" y="2874244"/>
            <a:ext cx="2702090" cy="200184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9F861F-D1BF-E2D7-8C5C-67CD4365B7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8045" y="2156703"/>
            <a:ext cx="4135959" cy="3103011"/>
          </a:xfrm>
          <a:prstGeom prst="rect">
            <a:avLst/>
          </a:prstGeom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3408955-1FDD-71E7-563E-24746A717D2A}"/>
              </a:ext>
            </a:extLst>
          </p:cNvPr>
          <p:cNvCxnSpPr/>
          <p:nvPr/>
        </p:nvCxnSpPr>
        <p:spPr>
          <a:xfrm>
            <a:off x="5178233" y="3708208"/>
            <a:ext cx="11514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B396585A-90E4-0069-7338-E52D97A1101A}"/>
              </a:ext>
            </a:extLst>
          </p:cNvPr>
          <p:cNvSpPr/>
          <p:nvPr/>
        </p:nvSpPr>
        <p:spPr>
          <a:xfrm>
            <a:off x="3028843" y="6641375"/>
            <a:ext cx="6354377" cy="6354377"/>
          </a:xfrm>
          <a:prstGeom prst="ellipse">
            <a:avLst/>
          </a:prstGeom>
          <a:noFill/>
          <a:ln w="889000" cmpd="sng">
            <a:gradFill>
              <a:gsLst>
                <a:gs pos="0">
                  <a:srgbClr val="776CFD"/>
                </a:gs>
                <a:gs pos="75000">
                  <a:srgbClr val="483EFB">
                    <a:alpha val="30000"/>
                  </a:srgbClr>
                </a:gs>
              </a:gsLst>
              <a:lin ang="9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DF7C5B4-FA01-D7E2-1EFD-B9438549831A}"/>
              </a:ext>
            </a:extLst>
          </p:cNvPr>
          <p:cNvSpPr/>
          <p:nvPr/>
        </p:nvSpPr>
        <p:spPr>
          <a:xfrm>
            <a:off x="10628140" y="-3370262"/>
            <a:ext cx="5097982" cy="5097982"/>
          </a:xfrm>
          <a:prstGeom prst="ellipse">
            <a:avLst/>
          </a:prstGeom>
          <a:noFill/>
          <a:ln w="381000" cmpd="sng">
            <a:gradFill>
              <a:gsLst>
                <a:gs pos="0">
                  <a:srgbClr val="776CFD"/>
                </a:gs>
                <a:gs pos="75000">
                  <a:srgbClr val="483EFB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8BACF04-78BC-32E2-DB28-DA09DD384D03}"/>
              </a:ext>
            </a:extLst>
          </p:cNvPr>
          <p:cNvSpPr/>
          <p:nvPr/>
        </p:nvSpPr>
        <p:spPr>
          <a:xfrm rot="694631">
            <a:off x="-1957561" y="-2117189"/>
            <a:ext cx="4872495" cy="4872495"/>
          </a:xfrm>
          <a:prstGeom prst="ellipse">
            <a:avLst/>
          </a:prstGeom>
          <a:noFill/>
          <a:ln w="127000" cmpd="sng">
            <a:gradFill>
              <a:gsLst>
                <a:gs pos="100000">
                  <a:srgbClr val="776CFD">
                    <a:alpha val="0"/>
                  </a:srgbClr>
                </a:gs>
                <a:gs pos="29000">
                  <a:srgbClr val="483EFB">
                    <a:alpha val="30000"/>
                  </a:srgbClr>
                </a:gs>
              </a:gsLst>
              <a:lin ang="9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059915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Matlab</a:t>
            </a:r>
            <a:r>
              <a:rPr lang="zh-CN" altLang="en-US"/>
              <a:t>仿真</a:t>
            </a:r>
          </a:p>
        </p:txBody>
      </p:sp>
      <p:pic>
        <p:nvPicPr>
          <p:cNvPr id="4" name="图片 3" descr="untitl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1313815"/>
            <a:ext cx="5442585" cy="40824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51485" y="6078220"/>
            <a:ext cx="10733405" cy="473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/>
              <a:t>仿真结果如图所示。误码率随信噪比变大而减小，且</a:t>
            </a:r>
            <a:r>
              <a:rPr lang="en-US" altLang="zh-CN"/>
              <a:t>OFDM+16QAM</a:t>
            </a:r>
            <a:r>
              <a:rPr lang="zh-CN" altLang="en-US"/>
              <a:t>效果好于仅使用</a:t>
            </a:r>
            <a:r>
              <a:rPr lang="en-US" altLang="zh-CN"/>
              <a:t>16QAM</a:t>
            </a:r>
            <a:r>
              <a:rPr lang="zh-CN" altLang="en-US"/>
              <a:t>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39670" y="5323205"/>
            <a:ext cx="1779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OFDM+16QAM</a:t>
            </a:r>
          </a:p>
        </p:txBody>
      </p:sp>
      <p:pic>
        <p:nvPicPr>
          <p:cNvPr id="8" name="图片 7" descr="untitle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6490" y="1313815"/>
            <a:ext cx="5442320" cy="408240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8593455" y="5323205"/>
            <a:ext cx="1779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16QAM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D731268-75E4-D523-BCEA-D630A1684FF3}"/>
              </a:ext>
            </a:extLst>
          </p:cNvPr>
          <p:cNvSpPr/>
          <p:nvPr/>
        </p:nvSpPr>
        <p:spPr>
          <a:xfrm>
            <a:off x="10194642" y="5021309"/>
            <a:ext cx="6354377" cy="6354377"/>
          </a:xfrm>
          <a:prstGeom prst="ellipse">
            <a:avLst/>
          </a:prstGeom>
          <a:noFill/>
          <a:ln w="889000" cmpd="sng">
            <a:gradFill>
              <a:gsLst>
                <a:gs pos="0">
                  <a:srgbClr val="776CFD"/>
                </a:gs>
                <a:gs pos="75000">
                  <a:srgbClr val="483EFB">
                    <a:alpha val="30000"/>
                  </a:srgbClr>
                </a:gs>
              </a:gsLst>
              <a:lin ang="9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73BBA4A-966D-6158-CBC5-6305FD2D8A82}"/>
              </a:ext>
            </a:extLst>
          </p:cNvPr>
          <p:cNvSpPr/>
          <p:nvPr/>
        </p:nvSpPr>
        <p:spPr>
          <a:xfrm>
            <a:off x="10526540" y="-3098909"/>
            <a:ext cx="5097982" cy="5097982"/>
          </a:xfrm>
          <a:prstGeom prst="ellipse">
            <a:avLst/>
          </a:prstGeom>
          <a:noFill/>
          <a:ln w="381000" cmpd="sng">
            <a:gradFill>
              <a:gsLst>
                <a:gs pos="0">
                  <a:srgbClr val="776CFD"/>
                </a:gs>
                <a:gs pos="75000">
                  <a:srgbClr val="483EFB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3BF9027-EDDB-55A9-1F67-E3030058DEBC}"/>
              </a:ext>
            </a:extLst>
          </p:cNvPr>
          <p:cNvSpPr/>
          <p:nvPr/>
        </p:nvSpPr>
        <p:spPr>
          <a:xfrm rot="694631">
            <a:off x="-1957561" y="-2117189"/>
            <a:ext cx="4872495" cy="4872495"/>
          </a:xfrm>
          <a:prstGeom prst="ellipse">
            <a:avLst/>
          </a:prstGeom>
          <a:noFill/>
          <a:ln w="127000" cmpd="sng">
            <a:gradFill>
              <a:gsLst>
                <a:gs pos="100000">
                  <a:srgbClr val="776CFD">
                    <a:alpha val="0"/>
                  </a:srgbClr>
                </a:gs>
                <a:gs pos="29000">
                  <a:srgbClr val="483EFB">
                    <a:alpha val="30000"/>
                  </a:srgbClr>
                </a:gs>
              </a:gsLst>
              <a:lin ang="9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1F2315-A66E-A6F4-C9AD-1809E26BD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4920" y="556242"/>
            <a:ext cx="1985763" cy="543896"/>
          </a:xfrm>
          <a:noFill/>
        </p:spPr>
        <p:txBody>
          <a:bodyPr>
            <a:normAutofit fontScale="92500" lnSpcReduction="20000"/>
          </a:bodyPr>
          <a:lstStyle/>
          <a:p>
            <a:pPr algn="l">
              <a:buSzPct val="100000"/>
            </a:pPr>
            <a:r>
              <a:rPr lang="ja-JP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选题意义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B376D5B-D34B-7EFC-3E1D-E19F9482615D}"/>
              </a:ext>
            </a:extLst>
          </p:cNvPr>
          <p:cNvSpPr/>
          <p:nvPr/>
        </p:nvSpPr>
        <p:spPr>
          <a:xfrm>
            <a:off x="3541779" y="-4509482"/>
            <a:ext cx="5097982" cy="5097982"/>
          </a:xfrm>
          <a:prstGeom prst="ellipse">
            <a:avLst/>
          </a:prstGeom>
          <a:noFill/>
          <a:ln w="381000" cmpd="sng">
            <a:gradFill>
              <a:gsLst>
                <a:gs pos="0">
                  <a:srgbClr val="776CFD"/>
                </a:gs>
                <a:gs pos="75000">
                  <a:srgbClr val="483EFB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1343042-C190-ED98-CA6A-3A33BADCCC00}"/>
              </a:ext>
            </a:extLst>
          </p:cNvPr>
          <p:cNvSpPr/>
          <p:nvPr/>
        </p:nvSpPr>
        <p:spPr>
          <a:xfrm>
            <a:off x="3067585" y="5424339"/>
            <a:ext cx="6354377" cy="6354377"/>
          </a:xfrm>
          <a:prstGeom prst="ellipse">
            <a:avLst/>
          </a:prstGeom>
          <a:noFill/>
          <a:ln w="889000" cmpd="sng">
            <a:gradFill>
              <a:gsLst>
                <a:gs pos="0">
                  <a:srgbClr val="776CFD"/>
                </a:gs>
                <a:gs pos="75000">
                  <a:srgbClr val="483EFB">
                    <a:alpha val="30000"/>
                  </a:srgbClr>
                </a:gs>
              </a:gsLst>
              <a:lin ang="9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B06F59F8-6193-29D3-D7E7-7C9684C5FA5F}"/>
              </a:ext>
            </a:extLst>
          </p:cNvPr>
          <p:cNvSpPr/>
          <p:nvPr/>
        </p:nvSpPr>
        <p:spPr>
          <a:xfrm rot="4711802">
            <a:off x="3808524" y="4627543"/>
            <a:ext cx="4872495" cy="4872495"/>
          </a:xfrm>
          <a:prstGeom prst="ellipse">
            <a:avLst/>
          </a:prstGeom>
          <a:noFill/>
          <a:ln w="127000" cmpd="sng">
            <a:gradFill>
              <a:gsLst>
                <a:gs pos="100000">
                  <a:srgbClr val="776CFD">
                    <a:alpha val="0"/>
                  </a:srgbClr>
                </a:gs>
                <a:gs pos="29000">
                  <a:srgbClr val="483EFB">
                    <a:alpha val="30000"/>
                  </a:srgbClr>
                </a:gs>
              </a:gsLst>
              <a:lin ang="9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D32FB26-6627-922E-B362-A48B6AC51A47}"/>
              </a:ext>
            </a:extLst>
          </p:cNvPr>
          <p:cNvSpPr txBox="1">
            <a:spLocks/>
          </p:cNvSpPr>
          <p:nvPr/>
        </p:nvSpPr>
        <p:spPr>
          <a:xfrm>
            <a:off x="4310011" y="2538735"/>
            <a:ext cx="4209512" cy="11086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6600" b="1" dirty="0">
                <a:gradFill>
                  <a:gsLst>
                    <a:gs pos="0">
                      <a:srgbClr val="776CFD"/>
                    </a:gs>
                    <a:gs pos="75000">
                      <a:srgbClr val="483EFB"/>
                    </a:gs>
                  </a:gsLst>
                  <a:lin ang="5400000" scaled="1"/>
                </a:gra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谢谢聆听</a:t>
            </a:r>
            <a:endParaRPr lang="ja-JP" altLang="en-US" sz="6600" b="1" dirty="0">
              <a:gradFill>
                <a:gsLst>
                  <a:gs pos="0">
                    <a:srgbClr val="776CFD"/>
                  </a:gs>
                  <a:gs pos="75000">
                    <a:srgbClr val="483EFB"/>
                  </a:gs>
                </a:gsLst>
                <a:lin ang="5400000" scaled="1"/>
              </a:gra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F4AD9730-2C6A-55F9-8C0E-9D7FA0807F40}"/>
              </a:ext>
            </a:extLst>
          </p:cNvPr>
          <p:cNvSpPr txBox="1">
            <a:spLocks/>
          </p:cNvSpPr>
          <p:nvPr/>
        </p:nvSpPr>
        <p:spPr>
          <a:xfrm>
            <a:off x="12519687" y="3067666"/>
            <a:ext cx="2900163" cy="5438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SzPct val="100000"/>
            </a:pPr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调研结果展示</a:t>
            </a:r>
          </a:p>
        </p:txBody>
      </p:sp>
      <p:sp>
        <p:nvSpPr>
          <p:cNvPr id="11" name="副标题 2">
            <a:extLst>
              <a:ext uri="{FF2B5EF4-FFF2-40B4-BE49-F238E27FC236}">
                <a16:creationId xmlns:a16="http://schemas.microsoft.com/office/drawing/2014/main" id="{EC061D18-6030-5C63-0BE8-8BBB3248CBDE}"/>
              </a:ext>
            </a:extLst>
          </p:cNvPr>
          <p:cNvSpPr txBox="1">
            <a:spLocks/>
          </p:cNvSpPr>
          <p:nvPr/>
        </p:nvSpPr>
        <p:spPr>
          <a:xfrm>
            <a:off x="12611100" y="4346640"/>
            <a:ext cx="2900163" cy="5438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SzPct val="100000"/>
            </a:pPr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结果分析</a:t>
            </a: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69F4E237-DE44-34FA-38F1-BF4F1FCDFD36}"/>
              </a:ext>
            </a:extLst>
          </p:cNvPr>
          <p:cNvSpPr txBox="1">
            <a:spLocks/>
          </p:cNvSpPr>
          <p:nvPr/>
        </p:nvSpPr>
        <p:spPr>
          <a:xfrm>
            <a:off x="12679769" y="5565293"/>
            <a:ext cx="3853900" cy="543896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SzPct val="100000"/>
            </a:pPr>
            <a:r>
              <a:rPr lang="zh-CN" altLang="en-US" sz="3200" b="1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对同学们的建议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3E39E76-0794-A978-D60C-BA15B3DAE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3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67396" y="3523494"/>
            <a:ext cx="2046748" cy="69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046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490400"/>
            <a:ext cx="5369067" cy="2463533"/>
          </a:xfrm>
        </p:spPr>
        <p:txBody>
          <a:bodyPr/>
          <a:lstStyle/>
          <a:p>
            <a:r>
              <a:rPr lang="zh-CN" altLang="en-US" dirty="0"/>
              <a:t>任务要求</a:t>
            </a:r>
            <a:endParaRPr lang="en-US" altLang="zh-CN" dirty="0"/>
          </a:p>
          <a:p>
            <a:r>
              <a:rPr lang="zh-CN" altLang="zh-CN" dirty="0"/>
              <a:t>系统流程</a:t>
            </a:r>
            <a:endParaRPr lang="zh-CN" altLang="en-US" dirty="0"/>
          </a:p>
          <a:p>
            <a:r>
              <a:rPr lang="zh-CN" altLang="en-US" dirty="0"/>
              <a:t>原理介绍</a:t>
            </a:r>
          </a:p>
          <a:p>
            <a:r>
              <a:rPr lang="en-US" altLang="zh-CN" dirty="0" err="1"/>
              <a:t>matlab</a:t>
            </a:r>
            <a:r>
              <a:rPr lang="zh-CN" altLang="en-US" dirty="0"/>
              <a:t>仿真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96E8294-0F29-C7D6-AFD7-9798869D9742}"/>
              </a:ext>
            </a:extLst>
          </p:cNvPr>
          <p:cNvSpPr/>
          <p:nvPr/>
        </p:nvSpPr>
        <p:spPr>
          <a:xfrm>
            <a:off x="5031250" y="2440993"/>
            <a:ext cx="6354377" cy="6354377"/>
          </a:xfrm>
          <a:prstGeom prst="ellipse">
            <a:avLst/>
          </a:prstGeom>
          <a:noFill/>
          <a:ln w="889000" cmpd="sng">
            <a:gradFill>
              <a:gsLst>
                <a:gs pos="0">
                  <a:srgbClr val="776CFD"/>
                </a:gs>
                <a:gs pos="75000">
                  <a:srgbClr val="483EFB">
                    <a:alpha val="30000"/>
                  </a:srgbClr>
                </a:gs>
              </a:gsLst>
              <a:lin ang="9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39C735E-8A40-B8C9-2FF7-A61254962717}"/>
              </a:ext>
            </a:extLst>
          </p:cNvPr>
          <p:cNvSpPr/>
          <p:nvPr/>
        </p:nvSpPr>
        <p:spPr>
          <a:xfrm>
            <a:off x="5570547" y="-3695782"/>
            <a:ext cx="5097982" cy="5097982"/>
          </a:xfrm>
          <a:prstGeom prst="ellipse">
            <a:avLst/>
          </a:prstGeom>
          <a:noFill/>
          <a:ln w="381000" cmpd="sng">
            <a:gradFill>
              <a:gsLst>
                <a:gs pos="0">
                  <a:srgbClr val="776CFD"/>
                </a:gs>
                <a:gs pos="75000">
                  <a:srgbClr val="483EFB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AA57AE2-7B7E-896B-FE85-532A9325E3E1}"/>
              </a:ext>
            </a:extLst>
          </p:cNvPr>
          <p:cNvSpPr/>
          <p:nvPr/>
        </p:nvSpPr>
        <p:spPr>
          <a:xfrm rot="694631">
            <a:off x="-650379" y="-326490"/>
            <a:ext cx="4872495" cy="4872495"/>
          </a:xfrm>
          <a:prstGeom prst="ellipse">
            <a:avLst/>
          </a:prstGeom>
          <a:noFill/>
          <a:ln w="127000" cmpd="sng">
            <a:gradFill>
              <a:gsLst>
                <a:gs pos="100000">
                  <a:srgbClr val="776CFD">
                    <a:alpha val="0"/>
                  </a:srgbClr>
                </a:gs>
                <a:gs pos="29000">
                  <a:srgbClr val="483EFB">
                    <a:alpha val="30000"/>
                  </a:srgbClr>
                </a:gs>
              </a:gsLst>
              <a:lin ang="9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实现任务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 err="1"/>
              <a:t>matlab</a:t>
            </a:r>
            <a:r>
              <a:rPr lang="zh-CN" altLang="en-US" dirty="0"/>
              <a:t>仿真实现基于</a:t>
            </a:r>
            <a:r>
              <a:rPr lang="en-US" altLang="zh-CN" dirty="0"/>
              <a:t>16QAM-OFDM</a:t>
            </a:r>
            <a:r>
              <a:rPr lang="zh-CN" altLang="en-US" dirty="0"/>
              <a:t>的图像传输系统</a:t>
            </a:r>
            <a:endParaRPr lang="en-US" altLang="zh-CN" dirty="0"/>
          </a:p>
          <a:p>
            <a:r>
              <a:rPr lang="en-US" altLang="zh-CN" dirty="0"/>
              <a:t>FPGA</a:t>
            </a:r>
            <a:r>
              <a:rPr lang="zh-CN" altLang="en-US" dirty="0"/>
              <a:t>实现</a:t>
            </a:r>
            <a:r>
              <a:rPr lang="en-US" altLang="zh-CN" dirty="0"/>
              <a:t>OFDM</a:t>
            </a:r>
            <a:r>
              <a:rPr lang="zh-CN" altLang="en-US" dirty="0"/>
              <a:t>发射机</a:t>
            </a:r>
            <a:endParaRPr lang="en-US" altLang="zh-CN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FE51469-1089-C97C-9154-5764F9171B89}"/>
              </a:ext>
            </a:extLst>
          </p:cNvPr>
          <p:cNvSpPr/>
          <p:nvPr/>
        </p:nvSpPr>
        <p:spPr>
          <a:xfrm rot="694631">
            <a:off x="-281160" y="-453489"/>
            <a:ext cx="4872495" cy="4872495"/>
          </a:xfrm>
          <a:prstGeom prst="ellipse">
            <a:avLst/>
          </a:prstGeom>
          <a:noFill/>
          <a:ln w="127000" cmpd="sng">
            <a:gradFill>
              <a:gsLst>
                <a:gs pos="100000">
                  <a:srgbClr val="776CFD">
                    <a:alpha val="0"/>
                  </a:srgbClr>
                </a:gs>
                <a:gs pos="29000">
                  <a:srgbClr val="483EFB">
                    <a:alpha val="30000"/>
                  </a:srgbClr>
                </a:gs>
              </a:gsLst>
              <a:lin ang="9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D44F1F4-2E90-14F6-57FB-E77DFC0DA052}"/>
              </a:ext>
            </a:extLst>
          </p:cNvPr>
          <p:cNvSpPr/>
          <p:nvPr/>
        </p:nvSpPr>
        <p:spPr>
          <a:xfrm>
            <a:off x="5030696" y="2376795"/>
            <a:ext cx="6354377" cy="6354377"/>
          </a:xfrm>
          <a:prstGeom prst="ellipse">
            <a:avLst/>
          </a:prstGeom>
          <a:noFill/>
          <a:ln w="889000" cmpd="sng">
            <a:gradFill>
              <a:gsLst>
                <a:gs pos="0">
                  <a:srgbClr val="776CFD"/>
                </a:gs>
                <a:gs pos="75000">
                  <a:srgbClr val="483EFB">
                    <a:alpha val="30000"/>
                  </a:srgbClr>
                </a:gs>
              </a:gsLst>
              <a:lin ang="9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D91E0E8-4456-F72E-7D19-DBCABA58EC81}"/>
              </a:ext>
            </a:extLst>
          </p:cNvPr>
          <p:cNvSpPr/>
          <p:nvPr/>
        </p:nvSpPr>
        <p:spPr>
          <a:xfrm>
            <a:off x="5658893" y="-4050779"/>
            <a:ext cx="5097982" cy="5097982"/>
          </a:xfrm>
          <a:prstGeom prst="ellipse">
            <a:avLst/>
          </a:prstGeom>
          <a:noFill/>
          <a:ln w="381000" cmpd="sng">
            <a:gradFill>
              <a:gsLst>
                <a:gs pos="0">
                  <a:srgbClr val="776CFD"/>
                </a:gs>
                <a:gs pos="75000">
                  <a:srgbClr val="483EFB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307" y="419937"/>
            <a:ext cx="10969200" cy="705600"/>
          </a:xfrm>
        </p:spPr>
        <p:txBody>
          <a:bodyPr/>
          <a:lstStyle/>
          <a:p>
            <a:r>
              <a:rPr kumimoji="1" lang="zh-CN" altLang="en-US" sz="3900" dirty="0">
                <a:gradFill>
                  <a:gsLst>
                    <a:gs pos="0">
                      <a:srgbClr val="776CFD"/>
                    </a:gs>
                    <a:gs pos="75000">
                      <a:srgbClr val="483EFB"/>
                    </a:gs>
                  </a:gsLst>
                  <a:lin ang="5400000" scaled="1"/>
                </a:gradFill>
                <a:ea typeface="思源黑体 CN Bold" panose="020B0800000000000000" pitchFamily="34" charset="-122"/>
              </a:rPr>
              <a:t>通信系统框图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428307" y="170497"/>
            <a:ext cx="10928985" cy="6517005"/>
            <a:chOff x="1146" y="378"/>
            <a:chExt cx="17211" cy="10263"/>
          </a:xfrm>
        </p:grpSpPr>
        <p:grpSp>
          <p:nvGrpSpPr>
            <p:cNvPr id="55" name="组合 54"/>
            <p:cNvGrpSpPr/>
            <p:nvPr/>
          </p:nvGrpSpPr>
          <p:grpSpPr>
            <a:xfrm>
              <a:off x="1146" y="378"/>
              <a:ext cx="17211" cy="10263"/>
              <a:chOff x="1146" y="378"/>
              <a:chExt cx="17211" cy="10263"/>
            </a:xfrm>
          </p:grpSpPr>
          <p:grpSp>
            <p:nvGrpSpPr>
              <p:cNvPr id="43" name="组合 42"/>
              <p:cNvGrpSpPr/>
              <p:nvPr/>
            </p:nvGrpSpPr>
            <p:grpSpPr>
              <a:xfrm>
                <a:off x="1146" y="3209"/>
                <a:ext cx="4800" cy="5415"/>
                <a:chOff x="1146" y="3209"/>
                <a:chExt cx="4800" cy="5415"/>
              </a:xfrm>
            </p:grpSpPr>
            <p:sp>
              <p:nvSpPr>
                <p:cNvPr id="6" name="圆角矩形 5"/>
                <p:cNvSpPr/>
                <p:nvPr/>
              </p:nvSpPr>
              <p:spPr>
                <a:xfrm>
                  <a:off x="1146" y="3781"/>
                  <a:ext cx="4800" cy="4843"/>
                </a:xfrm>
                <a:prstGeom prst="roundRect">
                  <a:avLst/>
                </a:prstGeom>
                <a:solidFill>
                  <a:srgbClr val="F4E2DF"/>
                </a:solidFill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" name="圆角矩形 6"/>
                <p:cNvSpPr/>
                <p:nvPr/>
              </p:nvSpPr>
              <p:spPr>
                <a:xfrm>
                  <a:off x="2024" y="3209"/>
                  <a:ext cx="3120" cy="912"/>
                </a:xfrm>
                <a:prstGeom prst="roundRect">
                  <a:avLst/>
                </a:prstGeom>
                <a:solidFill>
                  <a:srgbClr val="F4E2DF"/>
                </a:solidFill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800">
                      <a:solidFill>
                        <a:srgbClr val="C00000"/>
                      </a:solidFill>
                    </a:rPr>
                    <a:t>发送端</a:t>
                  </a:r>
                </a:p>
              </p:txBody>
            </p:sp>
            <p:sp>
              <p:nvSpPr>
                <p:cNvPr id="8" name="矩形 7"/>
                <p:cNvSpPr/>
                <p:nvPr/>
              </p:nvSpPr>
              <p:spPr>
                <a:xfrm>
                  <a:off x="1756" y="4377"/>
                  <a:ext cx="3813" cy="1495"/>
                </a:xfrm>
                <a:prstGeom prst="rect">
                  <a:avLst/>
                </a:prstGeom>
                <a:solidFill>
                  <a:srgbClr val="E6BCB0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>
                      <a:solidFill>
                        <a:srgbClr val="C00000"/>
                      </a:solidFill>
                    </a:rPr>
                    <a:t>图像处理</a:t>
                  </a:r>
                </a:p>
                <a:p>
                  <a:pPr algn="ctr"/>
                  <a:r>
                    <a:rPr lang="zh-CN" altLang="en-US">
                      <a:solidFill>
                        <a:srgbClr val="C00000"/>
                      </a:solidFill>
                    </a:rPr>
                    <a:t>RGB转比特流</a:t>
                  </a:r>
                </a:p>
              </p:txBody>
            </p:sp>
            <p:sp>
              <p:nvSpPr>
                <p:cNvPr id="9" name="矩形 8"/>
                <p:cNvSpPr/>
                <p:nvPr>
                  <p:custDataLst>
                    <p:tags r:id="rId28"/>
                  </p:custDataLst>
                </p:nvPr>
              </p:nvSpPr>
              <p:spPr>
                <a:xfrm>
                  <a:off x="1746" y="6802"/>
                  <a:ext cx="3813" cy="1495"/>
                </a:xfrm>
                <a:prstGeom prst="rect">
                  <a:avLst/>
                </a:prstGeom>
                <a:solidFill>
                  <a:srgbClr val="E6BCB0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400" dirty="0">
                      <a:solidFill>
                        <a:srgbClr val="C00000"/>
                      </a:solidFill>
                    </a:rPr>
                    <a:t>卷积编码</a:t>
                  </a:r>
                </a:p>
                <a:p>
                  <a:pPr algn="ctr"/>
                  <a:r>
                    <a:rPr lang="zh-CN" altLang="en-US" dirty="0">
                      <a:solidFill>
                        <a:srgbClr val="C00000"/>
                      </a:solidFill>
                      <a:sym typeface="+mn-ea"/>
                    </a:rPr>
                    <a:t>信道编码</a:t>
                  </a:r>
                </a:p>
              </p:txBody>
            </p:sp>
            <p:cxnSp>
              <p:nvCxnSpPr>
                <p:cNvPr id="10" name="直接箭头连接符 9"/>
                <p:cNvCxnSpPr>
                  <a:stCxn id="8" idx="2"/>
                  <a:endCxn id="9" idx="0"/>
                </p:cNvCxnSpPr>
                <p:nvPr/>
              </p:nvCxnSpPr>
              <p:spPr>
                <a:xfrm flipH="1">
                  <a:off x="3653" y="5872"/>
                  <a:ext cx="10" cy="930"/>
                </a:xfrm>
                <a:prstGeom prst="straightConnector1">
                  <a:avLst/>
                </a:prstGeom>
                <a:ln w="76200">
                  <a:solidFill>
                    <a:srgbClr val="C65F10"/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组合 41"/>
              <p:cNvGrpSpPr/>
              <p:nvPr/>
            </p:nvGrpSpPr>
            <p:grpSpPr>
              <a:xfrm>
                <a:off x="6992" y="8399"/>
                <a:ext cx="5300" cy="2242"/>
                <a:chOff x="7024" y="8751"/>
                <a:chExt cx="5300" cy="2242"/>
              </a:xfrm>
            </p:grpSpPr>
            <p:sp>
              <p:nvSpPr>
                <p:cNvPr id="22" name="圆角矩形 21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7024" y="8751"/>
                  <a:ext cx="5300" cy="1930"/>
                </a:xfrm>
                <a:prstGeom prst="roundRect">
                  <a:avLst/>
                </a:prstGeom>
                <a:solidFill>
                  <a:srgbClr val="FFF6DA"/>
                </a:solidFill>
                <a:ln w="28575">
                  <a:solidFill>
                    <a:srgbClr val="E8BE74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圆角矩形 22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8130" y="10369"/>
                  <a:ext cx="3120" cy="624"/>
                </a:xfrm>
                <a:prstGeom prst="roundRect">
                  <a:avLst/>
                </a:prstGeom>
                <a:solidFill>
                  <a:srgbClr val="FFF6DA"/>
                </a:solidFill>
                <a:ln w="28575">
                  <a:solidFill>
                    <a:srgbClr val="E8BE74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 err="1">
                      <a:solidFill>
                        <a:schemeClr val="accent2">
                          <a:lumMod val="75000"/>
                        </a:schemeClr>
                      </a:solidFill>
                    </a:rPr>
                    <a:t>传输信道</a:t>
                  </a:r>
                  <a:endParaRPr lang="en-US" altLang="zh-CN" sz="28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24" name="矩形 23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7669" y="9117"/>
                  <a:ext cx="3984" cy="1087"/>
                </a:xfrm>
                <a:prstGeom prst="rect">
                  <a:avLst/>
                </a:prstGeom>
                <a:solidFill>
                  <a:srgbClr val="FEEAA5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AWGN</a:t>
                  </a:r>
                  <a:r>
                    <a:rPr lang="zh-CN" altLang="en-US" sz="2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信道</a:t>
                  </a:r>
                </a:p>
                <a:p>
                  <a:pPr algn="ctr"/>
                  <a:r>
                    <a:rPr lang="zh-CN" altLang="en-US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噪声干扰</a:t>
                  </a: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6618" y="378"/>
                <a:ext cx="6267" cy="7544"/>
                <a:chOff x="6618" y="234"/>
                <a:chExt cx="6267" cy="7544"/>
              </a:xfrm>
            </p:grpSpPr>
            <p:sp>
              <p:nvSpPr>
                <p:cNvPr id="13" name="圆角矩形 12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6618" y="744"/>
                  <a:ext cx="6267" cy="7034"/>
                </a:xfrm>
                <a:prstGeom prst="roundRect">
                  <a:avLst/>
                </a:prstGeom>
                <a:solidFill>
                  <a:srgbClr val="E2D5E6"/>
                </a:solidFill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圆角矩形 13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8098" y="234"/>
                  <a:ext cx="3120" cy="912"/>
                </a:xfrm>
                <a:prstGeom prst="roundRect">
                  <a:avLst/>
                </a:prstGeom>
                <a:solidFill>
                  <a:srgbClr val="E2D5E6"/>
                </a:solidFill>
                <a:ln w="28575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800" dirty="0">
                      <a:solidFill>
                        <a:srgbClr val="7030A0"/>
                      </a:solidFill>
                    </a:rPr>
                    <a:t>OFDM</a:t>
                  </a:r>
                  <a:endParaRPr lang="zh-CN" altLang="en-US" sz="2800" dirty="0">
                    <a:solidFill>
                      <a:srgbClr val="7030A0"/>
                    </a:solidFill>
                  </a:endParaRPr>
                </a:p>
              </p:txBody>
            </p:sp>
            <p:sp>
              <p:nvSpPr>
                <p:cNvPr id="15" name="矩形 14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7258" y="1338"/>
                  <a:ext cx="2341" cy="1309"/>
                </a:xfrm>
                <a:prstGeom prst="rect">
                  <a:avLst/>
                </a:prstGeom>
                <a:solidFill>
                  <a:srgbClr val="CFB9D5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7030A0"/>
                      </a:solidFill>
                    </a:rPr>
                    <a:t>16QAM</a:t>
                  </a:r>
                  <a:r>
                    <a:rPr lang="zh-CN" altLang="en-US" dirty="0">
                      <a:solidFill>
                        <a:srgbClr val="7030A0"/>
                      </a:solidFill>
                    </a:rPr>
                    <a:t>调制</a:t>
                  </a:r>
                </a:p>
                <a:p>
                  <a:pPr algn="ctr"/>
                  <a:r>
                    <a:rPr lang="zh-CN" altLang="en-US" sz="1400" dirty="0">
                      <a:solidFill>
                        <a:srgbClr val="7030A0"/>
                      </a:solidFill>
                    </a:rPr>
                    <a:t>符号映射</a:t>
                  </a:r>
                </a:p>
              </p:txBody>
            </p:sp>
            <p:sp>
              <p:nvSpPr>
                <p:cNvPr id="16" name="矩形 15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7258" y="3373"/>
                  <a:ext cx="2341" cy="2089"/>
                </a:xfrm>
                <a:prstGeom prst="rect">
                  <a:avLst/>
                </a:prstGeom>
                <a:solidFill>
                  <a:srgbClr val="CFB9D5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en-US" altLang="zh-CN" dirty="0" err="1">
                      <a:solidFill>
                        <a:srgbClr val="7030A0"/>
                      </a:solidFill>
                      <a:sym typeface="+mn-ea"/>
                    </a:rPr>
                    <a:t>IFFT转换</a:t>
                  </a:r>
                  <a:endParaRPr lang="en-US" altLang="zh-CN" dirty="0">
                    <a:solidFill>
                      <a:srgbClr val="7030A0"/>
                    </a:solidFill>
                    <a:sym typeface="+mn-ea"/>
                  </a:endParaRPr>
                </a:p>
                <a:p>
                  <a:pPr lvl="0" algn="ctr">
                    <a:buClrTx/>
                    <a:buSzTx/>
                    <a:buFontTx/>
                  </a:pPr>
                  <a:r>
                    <a:rPr lang="en-US" altLang="zh-CN" sz="1400" dirty="0" err="1">
                      <a:solidFill>
                        <a:srgbClr val="7030A0"/>
                      </a:solidFill>
                      <a:sym typeface="+mn-ea"/>
                    </a:rPr>
                    <a:t>频域→时域</a:t>
                  </a:r>
                  <a:endParaRPr lang="en-US" altLang="zh-CN" sz="1400" dirty="0">
                    <a:solidFill>
                      <a:srgbClr val="7030A0"/>
                    </a:solidFill>
                    <a:sym typeface="+mn-ea"/>
                  </a:endParaRPr>
                </a:p>
                <a:p>
                  <a:pPr lvl="0" algn="ctr">
                    <a:buClrTx/>
                    <a:buSzTx/>
                    <a:buFontTx/>
                  </a:pPr>
                  <a:r>
                    <a:rPr lang="en-US" altLang="zh-CN" sz="1400" dirty="0">
                      <a:solidFill>
                        <a:srgbClr val="7030A0"/>
                      </a:solidFill>
                      <a:sym typeface="+mn-ea"/>
                    </a:rPr>
                    <a:t>64</a:t>
                  </a:r>
                  <a:r>
                    <a:rPr lang="zh-CN" altLang="en-US" sz="1400" dirty="0">
                      <a:solidFill>
                        <a:srgbClr val="7030A0"/>
                      </a:solidFill>
                      <a:sym typeface="+mn-ea"/>
                    </a:rPr>
                    <a:t>点</a:t>
                  </a:r>
                  <a:r>
                    <a:rPr lang="en-US" altLang="zh-CN" sz="1400" dirty="0">
                      <a:solidFill>
                        <a:srgbClr val="7030A0"/>
                      </a:solidFill>
                      <a:sym typeface="+mn-ea"/>
                    </a:rPr>
                    <a:t>FFT</a:t>
                  </a:r>
                  <a:r>
                    <a:rPr lang="zh-CN" altLang="en-US" sz="1400" dirty="0">
                      <a:solidFill>
                        <a:srgbClr val="7030A0"/>
                      </a:solidFill>
                      <a:sym typeface="+mn-ea"/>
                    </a:rPr>
                    <a:t>蝶形运算单元</a:t>
                  </a:r>
                  <a:endParaRPr lang="en-US" altLang="zh-CN" sz="1400" dirty="0">
                    <a:solidFill>
                      <a:srgbClr val="7030A0"/>
                    </a:solidFill>
                    <a:sym typeface="+mn-ea"/>
                  </a:endParaRPr>
                </a:p>
              </p:txBody>
            </p:sp>
            <p:cxnSp>
              <p:nvCxnSpPr>
                <p:cNvPr id="17" name="直接箭头连接符 16"/>
                <p:cNvCxnSpPr>
                  <a:cxnSpLocks/>
                  <a:stCxn id="15" idx="2"/>
                  <a:endCxn id="16" idx="0"/>
                </p:cNvCxnSpPr>
                <p:nvPr>
                  <p:custDataLst>
                    <p:tags r:id="rId18"/>
                  </p:custDataLst>
                </p:nvPr>
              </p:nvCxnSpPr>
              <p:spPr>
                <a:xfrm>
                  <a:off x="8429" y="2647"/>
                  <a:ext cx="0" cy="726"/>
                </a:xfrm>
                <a:prstGeom prst="straightConnector1">
                  <a:avLst/>
                </a:prstGeom>
                <a:ln w="76200">
                  <a:solidFill>
                    <a:srgbClr val="7030A0"/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8" name="矩形 17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7248" y="6209"/>
                  <a:ext cx="2341" cy="1309"/>
                </a:xfrm>
                <a:prstGeom prst="rect">
                  <a:avLst/>
                </a:prstGeom>
                <a:solidFill>
                  <a:srgbClr val="CFB9D5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en-US" altLang="zh-CN" dirty="0" err="1">
                      <a:solidFill>
                        <a:srgbClr val="7030A0"/>
                      </a:solidFill>
                      <a:sym typeface="+mn-ea"/>
                    </a:rPr>
                    <a:t>添加CP</a:t>
                  </a:r>
                  <a:endParaRPr lang="en-US" altLang="zh-CN" dirty="0">
                    <a:solidFill>
                      <a:srgbClr val="7030A0"/>
                    </a:solidFill>
                    <a:sym typeface="+mn-ea"/>
                  </a:endParaRPr>
                </a:p>
              </p:txBody>
            </p:sp>
            <p:cxnSp>
              <p:nvCxnSpPr>
                <p:cNvPr id="19" name="直接箭头连接符 18"/>
                <p:cNvCxnSpPr>
                  <a:cxnSpLocks/>
                  <a:stCxn id="16" idx="2"/>
                  <a:endCxn id="18" idx="0"/>
                </p:cNvCxnSpPr>
                <p:nvPr/>
              </p:nvCxnSpPr>
              <p:spPr>
                <a:xfrm flipH="1">
                  <a:off x="8419" y="5462"/>
                  <a:ext cx="10" cy="747"/>
                </a:xfrm>
                <a:prstGeom prst="straightConnector1">
                  <a:avLst/>
                </a:prstGeom>
                <a:ln w="76200">
                  <a:solidFill>
                    <a:srgbClr val="7030A0"/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21" name="矩形 20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9751" y="1328"/>
                  <a:ext cx="2341" cy="1309"/>
                </a:xfrm>
                <a:prstGeom prst="rect">
                  <a:avLst/>
                </a:prstGeom>
                <a:solidFill>
                  <a:srgbClr val="CFB9D5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rgbClr val="7030A0"/>
                      </a:solidFill>
                    </a:rPr>
                    <a:t>16QAM</a:t>
                  </a:r>
                  <a:r>
                    <a:rPr lang="zh-CN" altLang="en-US" dirty="0">
                      <a:solidFill>
                        <a:srgbClr val="7030A0"/>
                      </a:solidFill>
                    </a:rPr>
                    <a:t>解调</a:t>
                  </a:r>
                </a:p>
                <a:p>
                  <a:pPr algn="ctr"/>
                  <a:r>
                    <a:rPr lang="zh-CN" altLang="en-US" sz="1400" dirty="0">
                      <a:solidFill>
                        <a:srgbClr val="7030A0"/>
                      </a:solidFill>
                    </a:rPr>
                    <a:t>符号映射</a:t>
                  </a:r>
                </a:p>
              </p:txBody>
            </p:sp>
            <p:sp>
              <p:nvSpPr>
                <p:cNvPr id="25" name="矩形 24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9751" y="3363"/>
                  <a:ext cx="2341" cy="2099"/>
                </a:xfrm>
                <a:prstGeom prst="rect">
                  <a:avLst/>
                </a:prstGeom>
                <a:solidFill>
                  <a:srgbClr val="CFB9D5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en-US" altLang="zh-CN" dirty="0" err="1">
                      <a:solidFill>
                        <a:srgbClr val="7030A0"/>
                      </a:solidFill>
                      <a:sym typeface="+mn-ea"/>
                    </a:rPr>
                    <a:t>FFT转换</a:t>
                  </a:r>
                  <a:endParaRPr lang="en-US" altLang="zh-CN" dirty="0">
                    <a:solidFill>
                      <a:srgbClr val="7030A0"/>
                    </a:solidFill>
                    <a:sym typeface="+mn-ea"/>
                  </a:endParaRPr>
                </a:p>
                <a:p>
                  <a:pPr lvl="0" algn="ctr">
                    <a:buClrTx/>
                    <a:buSzTx/>
                    <a:buFontTx/>
                  </a:pPr>
                  <a:r>
                    <a:rPr lang="en-US" altLang="zh-CN" sz="1400" dirty="0" err="1">
                      <a:solidFill>
                        <a:srgbClr val="7030A0"/>
                      </a:solidFill>
                      <a:sym typeface="+mn-ea"/>
                    </a:rPr>
                    <a:t>时域→频域</a:t>
                  </a:r>
                  <a:endParaRPr lang="en-US" altLang="zh-CN" sz="1400" dirty="0">
                    <a:solidFill>
                      <a:srgbClr val="7030A0"/>
                    </a:solidFill>
                    <a:sym typeface="+mn-ea"/>
                  </a:endParaRPr>
                </a:p>
                <a:p>
                  <a:pPr algn="ctr"/>
                  <a:r>
                    <a:rPr lang="en-US" altLang="zh-CN" sz="1400" dirty="0">
                      <a:solidFill>
                        <a:srgbClr val="7030A0"/>
                      </a:solidFill>
                      <a:sym typeface="+mn-ea"/>
                    </a:rPr>
                    <a:t>64</a:t>
                  </a:r>
                  <a:r>
                    <a:rPr lang="zh-CN" altLang="en-US" sz="1400" dirty="0">
                      <a:solidFill>
                        <a:srgbClr val="7030A0"/>
                      </a:solidFill>
                      <a:sym typeface="+mn-ea"/>
                    </a:rPr>
                    <a:t>点</a:t>
                  </a:r>
                  <a:r>
                    <a:rPr lang="en-US" altLang="zh-CN" sz="1400" dirty="0">
                      <a:solidFill>
                        <a:srgbClr val="7030A0"/>
                      </a:solidFill>
                      <a:sym typeface="+mn-ea"/>
                    </a:rPr>
                    <a:t>FFT</a:t>
                  </a:r>
                  <a:r>
                    <a:rPr lang="zh-CN" altLang="en-US" sz="1400" dirty="0">
                      <a:solidFill>
                        <a:srgbClr val="7030A0"/>
                      </a:solidFill>
                      <a:sym typeface="+mn-ea"/>
                    </a:rPr>
                    <a:t>蝶形运算单元</a:t>
                  </a:r>
                  <a:endParaRPr lang="en-US" altLang="zh-CN" sz="1400" dirty="0">
                    <a:solidFill>
                      <a:srgbClr val="7030A0"/>
                    </a:solidFill>
                    <a:sym typeface="+mn-ea"/>
                  </a:endParaRPr>
                </a:p>
              </p:txBody>
            </p:sp>
            <p:cxnSp>
              <p:nvCxnSpPr>
                <p:cNvPr id="26" name="直接箭头连接符 25"/>
                <p:cNvCxnSpPr>
                  <a:cxnSpLocks/>
                  <a:stCxn id="25" idx="0"/>
                  <a:endCxn id="21" idx="2"/>
                </p:cNvCxnSpPr>
                <p:nvPr>
                  <p:custDataLst>
                    <p:tags r:id="rId22"/>
                  </p:custDataLst>
                </p:nvPr>
              </p:nvCxnSpPr>
              <p:spPr>
                <a:xfrm flipV="1">
                  <a:off x="10922" y="2637"/>
                  <a:ext cx="0" cy="726"/>
                </a:xfrm>
                <a:prstGeom prst="straightConnector1">
                  <a:avLst/>
                </a:prstGeom>
                <a:ln w="76200">
                  <a:solidFill>
                    <a:srgbClr val="7030A0"/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27" name="矩形 26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9751" y="6209"/>
                  <a:ext cx="2341" cy="1309"/>
                </a:xfrm>
                <a:prstGeom prst="rect">
                  <a:avLst/>
                </a:prstGeom>
                <a:solidFill>
                  <a:srgbClr val="CFB9D5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zh-CN" altLang="en-US">
                      <a:solidFill>
                        <a:srgbClr val="7030A0"/>
                      </a:solidFill>
                      <a:sym typeface="+mn-ea"/>
                    </a:rPr>
                    <a:t>去除</a:t>
                  </a:r>
                  <a:r>
                    <a:rPr lang="en-US" altLang="zh-CN">
                      <a:solidFill>
                        <a:srgbClr val="7030A0"/>
                      </a:solidFill>
                      <a:sym typeface="+mn-ea"/>
                    </a:rPr>
                    <a:t>CP</a:t>
                  </a:r>
                </a:p>
              </p:txBody>
            </p:sp>
            <p:cxnSp>
              <p:nvCxnSpPr>
                <p:cNvPr id="28" name="直接箭头连接符 27"/>
                <p:cNvCxnSpPr>
                  <a:cxnSpLocks/>
                  <a:stCxn id="27" idx="0"/>
                  <a:endCxn id="25" idx="2"/>
                </p:cNvCxnSpPr>
                <p:nvPr>
                  <p:custDataLst>
                    <p:tags r:id="rId24"/>
                  </p:custDataLst>
                </p:nvPr>
              </p:nvCxnSpPr>
              <p:spPr>
                <a:xfrm flipV="1">
                  <a:off x="10922" y="5462"/>
                  <a:ext cx="0" cy="747"/>
                </a:xfrm>
                <a:prstGeom prst="straightConnector1">
                  <a:avLst/>
                </a:prstGeom>
                <a:ln w="76200">
                  <a:solidFill>
                    <a:srgbClr val="7030A0"/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组合 43"/>
              <p:cNvGrpSpPr/>
              <p:nvPr/>
            </p:nvGrpSpPr>
            <p:grpSpPr>
              <a:xfrm>
                <a:off x="13557" y="2149"/>
                <a:ext cx="4800" cy="7646"/>
                <a:chOff x="13717" y="2149"/>
                <a:chExt cx="4800" cy="7646"/>
              </a:xfrm>
            </p:grpSpPr>
            <p:sp>
              <p:nvSpPr>
                <p:cNvPr id="32" name="圆角矩形 31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3717" y="2598"/>
                  <a:ext cx="4800" cy="7197"/>
                </a:xfrm>
                <a:prstGeom prst="roundRect">
                  <a:avLst/>
                </a:prstGeom>
                <a:solidFill>
                  <a:srgbClr val="E5EBF8"/>
                </a:solidFill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圆角矩形 32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14557" y="2149"/>
                  <a:ext cx="3120" cy="912"/>
                </a:xfrm>
                <a:prstGeom prst="roundRect">
                  <a:avLst/>
                </a:prstGeom>
                <a:solidFill>
                  <a:srgbClr val="E5EBF8"/>
                </a:solidFill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800" dirty="0">
                      <a:solidFill>
                        <a:srgbClr val="0070C0"/>
                      </a:solidFill>
                    </a:rPr>
                    <a:t>接收端</a:t>
                  </a:r>
                </a:p>
              </p:txBody>
            </p:sp>
            <p:sp>
              <p:nvSpPr>
                <p:cNvPr id="34" name="矩形 33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4327" y="3402"/>
                  <a:ext cx="3813" cy="1498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sz="2400">
                      <a:solidFill>
                        <a:srgbClr val="0070C0"/>
                      </a:solidFill>
                    </a:rPr>
                    <a:t>合并恢复比特流</a:t>
                  </a:r>
                </a:p>
              </p:txBody>
            </p:sp>
            <p:sp>
              <p:nvSpPr>
                <p:cNvPr id="35" name="矩形 34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4327" y="5653"/>
                  <a:ext cx="3813" cy="1498"/>
                </a:xfrm>
                <a:prstGeom prst="rect">
                  <a:avLst/>
                </a:prstGeom>
                <a:solidFill>
                  <a:srgbClr val="B6C7EA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zh-CN" altLang="en-US" sz="2400">
                      <a:solidFill>
                        <a:srgbClr val="0070C0"/>
                      </a:solidFill>
                      <a:sym typeface="+mn-ea"/>
                    </a:rPr>
                    <a:t>还原图像</a:t>
                  </a:r>
                </a:p>
                <a:p>
                  <a:pPr lvl="0" algn="ctr">
                    <a:buClrTx/>
                    <a:buSzTx/>
                    <a:buFontTx/>
                  </a:pPr>
                  <a:r>
                    <a:rPr lang="zh-CN" altLang="en-US">
                      <a:solidFill>
                        <a:srgbClr val="0070C0"/>
                      </a:solidFill>
                      <a:sym typeface="+mn-ea"/>
                    </a:rPr>
                    <a:t>比特流转</a:t>
                  </a:r>
                  <a:r>
                    <a:rPr lang="en-US" altLang="zh-CN">
                      <a:solidFill>
                        <a:srgbClr val="0070C0"/>
                      </a:solidFill>
                      <a:sym typeface="+mn-ea"/>
                    </a:rPr>
                    <a:t>RGB</a:t>
                  </a:r>
                </a:p>
              </p:txBody>
            </p:sp>
            <p:cxnSp>
              <p:nvCxnSpPr>
                <p:cNvPr id="36" name="直接箭头连接符 35"/>
                <p:cNvCxnSpPr>
                  <a:stCxn id="34" idx="2"/>
                  <a:endCxn id="35" idx="0"/>
                </p:cNvCxnSpPr>
                <p:nvPr>
                  <p:custDataLst>
                    <p:tags r:id="rId12"/>
                  </p:custDataLst>
                </p:nvPr>
              </p:nvCxnSpPr>
              <p:spPr>
                <a:xfrm>
                  <a:off x="16234" y="4900"/>
                  <a:ext cx="0" cy="753"/>
                </a:xfrm>
                <a:prstGeom prst="straightConnector1">
                  <a:avLst/>
                </a:prstGeom>
                <a:ln w="76200">
                  <a:solidFill>
                    <a:srgbClr val="0070C0"/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30" name="矩形 29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4317" y="7801"/>
                  <a:ext cx="3813" cy="1498"/>
                </a:xfrm>
                <a:prstGeom prst="rect">
                  <a:avLst/>
                </a:prstGeom>
                <a:solidFill>
                  <a:srgbClr val="B6C7EA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vertOverflow="overflow" horzOverflow="overflow" vert="horz" wrap="square" numCol="1" spcCol="0" rtlCol="0" fromWordArt="0" anchor="ctr" anchorCtr="0" forceAA="0" compatLnSpc="1">
                  <a:noAutofit/>
                </a:bodyPr>
                <a:lstStyle/>
                <a:p>
                  <a:pPr lvl="0" algn="ctr">
                    <a:buClrTx/>
                    <a:buSzTx/>
                    <a:buFontTx/>
                  </a:pPr>
                  <a:r>
                    <a:rPr lang="zh-CN" altLang="en-US" sz="2400">
                      <a:solidFill>
                        <a:srgbClr val="0070C0"/>
                      </a:solidFill>
                      <a:sym typeface="+mn-ea"/>
                    </a:rPr>
                    <a:t>可视化</a:t>
                  </a:r>
                </a:p>
                <a:p>
                  <a:pPr lvl="0" algn="ctr">
                    <a:buClrTx/>
                    <a:buSzTx/>
                    <a:buFontTx/>
                  </a:pPr>
                  <a:r>
                    <a:rPr lang="zh-CN">
                      <a:solidFill>
                        <a:srgbClr val="0070C0"/>
                      </a:solidFill>
                      <a:sym typeface="+mn-ea"/>
                    </a:rPr>
                    <a:t>计算误码率等</a:t>
                  </a:r>
                </a:p>
              </p:txBody>
            </p:sp>
            <p:cxnSp>
              <p:nvCxnSpPr>
                <p:cNvPr id="39" name="直接箭头连接符 38"/>
                <p:cNvCxnSpPr>
                  <a:stCxn id="35" idx="2"/>
                  <a:endCxn id="30" idx="0"/>
                </p:cNvCxnSpPr>
                <p:nvPr/>
              </p:nvCxnSpPr>
              <p:spPr>
                <a:xfrm flipH="1">
                  <a:off x="16224" y="7151"/>
                  <a:ext cx="10" cy="650"/>
                </a:xfrm>
                <a:prstGeom prst="straightConnector1">
                  <a:avLst/>
                </a:prstGeom>
                <a:ln w="76200">
                  <a:solidFill>
                    <a:srgbClr val="0070C0"/>
                  </a:solidFill>
                  <a:headEnd type="none"/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肘形连接符 46"/>
              <p:cNvCxnSpPr>
                <a:stCxn id="9" idx="3"/>
                <a:endCxn id="15" idx="1"/>
              </p:cNvCxnSpPr>
              <p:nvPr/>
            </p:nvCxnSpPr>
            <p:spPr>
              <a:xfrm flipV="1">
                <a:off x="5559" y="2137"/>
                <a:ext cx="1699" cy="5413"/>
              </a:xfrm>
              <a:prstGeom prst="bentConnector3">
                <a:avLst>
                  <a:gd name="adj1" fmla="val 50000"/>
                </a:avLst>
              </a:prstGeom>
              <a:ln w="76200">
                <a:solidFill>
                  <a:srgbClr val="C65F10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2" name="肘形连接符 51"/>
              <p:cNvCxnSpPr>
                <a:cxnSpLocks/>
                <a:stCxn id="21" idx="3"/>
                <a:endCxn id="34" idx="1"/>
              </p:cNvCxnSpPr>
              <p:nvPr/>
            </p:nvCxnSpPr>
            <p:spPr>
              <a:xfrm>
                <a:off x="12092" y="2127"/>
                <a:ext cx="2075" cy="2024"/>
              </a:xfrm>
              <a:prstGeom prst="bentConnector3">
                <a:avLst>
                  <a:gd name="adj1" fmla="val 50000"/>
                </a:avLst>
              </a:prstGeom>
              <a:ln w="76200">
                <a:solidFill>
                  <a:schemeClr val="accent1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>
                <p:custDataLst>
                  <p:tags r:id="rId6"/>
                </p:custDataLst>
              </p:nvPr>
            </p:nvCxnSpPr>
            <p:spPr>
              <a:xfrm>
                <a:off x="8428" y="7663"/>
                <a:ext cx="10" cy="113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/>
              <p:cNvCxnSpPr/>
              <p:nvPr>
                <p:custDataLst>
                  <p:tags r:id="rId7"/>
                </p:custDataLst>
              </p:nvPr>
            </p:nvCxnSpPr>
            <p:spPr>
              <a:xfrm flipH="1" flipV="1">
                <a:off x="10913" y="7594"/>
                <a:ext cx="10" cy="113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headEnd type="none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7289" y="2912"/>
              <a:ext cx="113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7030A0"/>
                  </a:solidFill>
                  <a:sym typeface="+mn-ea"/>
                </a:rPr>
                <a:t>串</a:t>
              </a:r>
              <a:r>
                <a:rPr lang="zh-CN" altLang="en-US" sz="1400" dirty="0">
                  <a:solidFill>
                    <a:srgbClr val="7030A0"/>
                  </a:solidFill>
                </a:rPr>
                <a:t>转</a:t>
              </a:r>
              <a:r>
                <a:rPr lang="zh-CN" altLang="en-US" sz="1400" dirty="0">
                  <a:solidFill>
                    <a:srgbClr val="7030A0"/>
                  </a:solidFill>
                  <a:sym typeface="+mn-ea"/>
                </a:rPr>
                <a:t>并</a:t>
              </a:r>
            </a:p>
          </p:txBody>
        </p:sp>
        <p:sp>
          <p:nvSpPr>
            <p:cNvPr id="58" name="文本框 57"/>
            <p:cNvSpPr txBox="1"/>
            <p:nvPr>
              <p:custDataLst>
                <p:tags r:id="rId5"/>
              </p:custDataLst>
            </p:nvPr>
          </p:nvSpPr>
          <p:spPr>
            <a:xfrm>
              <a:off x="11043" y="2894"/>
              <a:ext cx="113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solidFill>
                    <a:srgbClr val="7030A0"/>
                  </a:solidFill>
                  <a:sym typeface="+mn-ea"/>
                </a:rPr>
                <a:t>并</a:t>
              </a:r>
              <a:r>
                <a:rPr lang="zh-CN" altLang="en-US" sz="1400" dirty="0">
                  <a:solidFill>
                    <a:srgbClr val="7030A0"/>
                  </a:solidFill>
                </a:rPr>
                <a:t>转</a:t>
              </a:r>
              <a:r>
                <a:rPr lang="zh-CN" altLang="en-US" sz="1400" dirty="0">
                  <a:solidFill>
                    <a:srgbClr val="7030A0"/>
                  </a:solidFill>
                  <a:sym typeface="+mn-ea"/>
                </a:rPr>
                <a:t>串</a:t>
              </a:r>
            </a:p>
          </p:txBody>
        </p:sp>
      </p:grpSp>
      <p:sp>
        <p:nvSpPr>
          <p:cNvPr id="63" name="文本框 62">
            <a:extLst>
              <a:ext uri="{FF2B5EF4-FFF2-40B4-BE49-F238E27FC236}">
                <a16:creationId xmlns:a16="http://schemas.microsoft.com/office/drawing/2014/main" id="{C8FCAD76-0903-ADA8-7F31-0CC17E06CDE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915977" y="4962405"/>
            <a:ext cx="717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7030A0"/>
                </a:solidFill>
                <a:sym typeface="+mn-ea"/>
              </a:rPr>
              <a:t>下变频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48E623B-3B8F-2AB1-A319-81F140860FC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335144" y="4959977"/>
            <a:ext cx="717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7030A0"/>
                </a:solidFill>
                <a:sym typeface="+mn-ea"/>
              </a:rPr>
              <a:t>上变频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4983642-7B35-4DD7-F210-CBE11D90551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662419" y="4971181"/>
            <a:ext cx="9242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7030A0"/>
                </a:solidFill>
                <a:sym typeface="+mn-ea"/>
              </a:rPr>
              <a:t>匹配滤波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300" dirty="0">
                <a:gradFill>
                  <a:gsLst>
                    <a:gs pos="0">
                      <a:srgbClr val="776CFD"/>
                    </a:gs>
                    <a:gs pos="75000">
                      <a:srgbClr val="483EFB"/>
                    </a:gs>
                  </a:gsLst>
                  <a:lin ang="5400000" scaled="1"/>
                </a:gradFill>
                <a:ea typeface="思源黑体 CN Bold" panose="020B0800000000000000" pitchFamily="34" charset="-122"/>
              </a:rPr>
              <a:t>QAM</a:t>
            </a:r>
            <a:r>
              <a:rPr lang="en-US" altLang="zh-CN" dirty="0"/>
              <a:t> </a:t>
            </a:r>
            <a:r>
              <a:rPr lang="zh-CN" altLang="en-US" dirty="0"/>
              <a:t>符号映射</a:t>
            </a: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608400" y="1859340"/>
            <a:ext cx="6816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基本定义：</a:t>
            </a:r>
          </a:p>
          <a:p>
            <a:r>
              <a:rPr lang="zh-CN" altLang="en-US" sz="2000" dirty="0"/>
              <a:t>利用幅度和相位携带信息，完整正交幅度调制（QAM）表达式：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076688" y="1097655"/>
            <a:ext cx="112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星座图</a:t>
            </a:r>
          </a:p>
        </p:txBody>
      </p:sp>
      <p:pic>
        <p:nvPicPr>
          <p:cNvPr id="8" name="图片 7" descr="xingzuotu"/>
          <p:cNvPicPr>
            <a:picLocks noChangeAspect="1"/>
          </p:cNvPicPr>
          <p:nvPr/>
        </p:nvPicPr>
        <p:blipFill>
          <a:blip r:embed="rId3"/>
          <a:srcRect l="31443" t="3625" r="27932" b="10270"/>
          <a:stretch>
            <a:fillRect/>
          </a:stretch>
        </p:blipFill>
        <p:spPr>
          <a:xfrm>
            <a:off x="7629071" y="1681530"/>
            <a:ext cx="3753795" cy="38417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5513DAB-0442-7A58-9BEB-32F8437C4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75" y="2912684"/>
            <a:ext cx="7403255" cy="6596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B96AC9-E19C-ECC5-35A7-DC0126DDD4AC}"/>
              </a:ext>
            </a:extLst>
          </p:cNvPr>
          <p:cNvSpPr txBox="1"/>
          <p:nvPr/>
        </p:nvSpPr>
        <p:spPr>
          <a:xfrm>
            <a:off x="548640" y="4160807"/>
            <a:ext cx="68766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在数字 </a:t>
            </a:r>
            <a:r>
              <a:rPr lang="en-US" altLang="zh-CN" sz="2000" dirty="0"/>
              <a:t>QAM </a:t>
            </a:r>
            <a:r>
              <a:rPr lang="zh-CN" altLang="en-US" sz="2000" dirty="0"/>
              <a:t>中，对于每个符号周期，我们从一系列离散的 </a:t>
            </a:r>
            <a:r>
              <a:rPr lang="en-US" altLang="zh-CN" sz="2000" dirty="0"/>
              <a:t>I</a:t>
            </a:r>
            <a:r>
              <a:rPr lang="zh-CN" altLang="en-US" sz="2000" dirty="0"/>
              <a:t> 和 </a:t>
            </a:r>
            <a:r>
              <a:rPr lang="en-US" altLang="zh-CN" sz="2000" dirty="0"/>
              <a:t>Q </a:t>
            </a:r>
            <a:r>
              <a:rPr lang="zh-CN" altLang="en-US" sz="2000" dirty="0"/>
              <a:t>值中选择一对值。这些 </a:t>
            </a:r>
            <a:r>
              <a:rPr lang="en-US" altLang="zh-CN" sz="2000" dirty="0"/>
              <a:t>(I,Q) </a:t>
            </a:r>
            <a:r>
              <a:rPr lang="zh-CN" altLang="en-US" sz="2000" dirty="0"/>
              <a:t>对就构成了复平面上的一个点，通常被称为 </a:t>
            </a:r>
            <a:r>
              <a:rPr lang="zh-CN" altLang="en-US" sz="2000" b="1" dirty="0"/>
              <a:t>星座点 </a:t>
            </a:r>
            <a:r>
              <a:rPr lang="en-US" altLang="zh-CN" sz="2000" b="1" dirty="0"/>
              <a:t>(constellation point)</a:t>
            </a:r>
            <a:r>
              <a:rPr lang="zh-CN" altLang="en-US" sz="2000" dirty="0"/>
              <a:t>。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C742F9A-AACB-3332-0FDD-8E33796580EC}"/>
              </a:ext>
            </a:extLst>
          </p:cNvPr>
          <p:cNvSpPr/>
          <p:nvPr/>
        </p:nvSpPr>
        <p:spPr>
          <a:xfrm>
            <a:off x="8205677" y="5890810"/>
            <a:ext cx="6354377" cy="6354377"/>
          </a:xfrm>
          <a:prstGeom prst="ellipse">
            <a:avLst/>
          </a:prstGeom>
          <a:noFill/>
          <a:ln w="889000" cmpd="sng">
            <a:gradFill>
              <a:gsLst>
                <a:gs pos="0">
                  <a:srgbClr val="776CFD"/>
                </a:gs>
                <a:gs pos="75000">
                  <a:srgbClr val="483EFB">
                    <a:alpha val="30000"/>
                  </a:srgbClr>
                </a:gs>
              </a:gsLst>
              <a:lin ang="9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96B5C40-13E7-E8E1-2FED-2F608610BACB}"/>
              </a:ext>
            </a:extLst>
          </p:cNvPr>
          <p:cNvSpPr/>
          <p:nvPr/>
        </p:nvSpPr>
        <p:spPr>
          <a:xfrm>
            <a:off x="10598669" y="-2874962"/>
            <a:ext cx="5097982" cy="5097982"/>
          </a:xfrm>
          <a:prstGeom prst="ellipse">
            <a:avLst/>
          </a:prstGeom>
          <a:noFill/>
          <a:ln w="381000" cmpd="sng">
            <a:gradFill>
              <a:gsLst>
                <a:gs pos="0">
                  <a:srgbClr val="776CFD"/>
                </a:gs>
                <a:gs pos="75000">
                  <a:srgbClr val="483EFB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1D7E09BD-68A7-A0D7-3CBA-4EF442AD7E7C}"/>
              </a:ext>
            </a:extLst>
          </p:cNvPr>
          <p:cNvSpPr/>
          <p:nvPr/>
        </p:nvSpPr>
        <p:spPr>
          <a:xfrm rot="694631">
            <a:off x="-1957561" y="-2117189"/>
            <a:ext cx="4872495" cy="4872495"/>
          </a:xfrm>
          <a:prstGeom prst="ellipse">
            <a:avLst/>
          </a:prstGeom>
          <a:noFill/>
          <a:ln w="127000" cmpd="sng">
            <a:gradFill>
              <a:gsLst>
                <a:gs pos="100000">
                  <a:srgbClr val="776CFD">
                    <a:alpha val="0"/>
                  </a:srgbClr>
                </a:gs>
                <a:gs pos="29000">
                  <a:srgbClr val="483EFB">
                    <a:alpha val="30000"/>
                  </a:srgbClr>
                </a:gs>
              </a:gsLst>
              <a:lin ang="9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ED530-5D88-8A9D-DB7D-A72168DA5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8C4C9-5E17-7908-CEF7-325D84B7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4800" dirty="0">
                <a:gradFill>
                  <a:gsLst>
                    <a:gs pos="0">
                      <a:srgbClr val="776CFD"/>
                    </a:gs>
                    <a:gs pos="75000">
                      <a:srgbClr val="483EFB"/>
                    </a:gs>
                  </a:gsLst>
                  <a:lin ang="5400000" scaled="1"/>
                </a:gradFill>
                <a:ea typeface="思源黑体 CN Bold" panose="020B0800000000000000" pitchFamily="34" charset="-122"/>
              </a:rPr>
              <a:t>QAM</a:t>
            </a:r>
            <a:r>
              <a:rPr lang="en-US" altLang="zh-CN" dirty="0"/>
              <a:t> </a:t>
            </a:r>
            <a:r>
              <a:rPr lang="zh-CN" altLang="en-US" dirty="0"/>
              <a:t>符号映射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CF63EC-FDE7-6CD3-5093-DF3FC47678DF}"/>
              </a:ext>
            </a:extLst>
          </p:cNvPr>
          <p:cNvSpPr txBox="1"/>
          <p:nvPr/>
        </p:nvSpPr>
        <p:spPr>
          <a:xfrm>
            <a:off x="8729554" y="1588256"/>
            <a:ext cx="112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星座图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2EB5CD-03CC-9908-D3FC-A7354A621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899" y="2184401"/>
            <a:ext cx="5341578" cy="34503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F0228B4-9A09-BEC9-A5D3-8C6044620B70}"/>
              </a:ext>
            </a:extLst>
          </p:cNvPr>
          <p:cNvSpPr txBox="1"/>
          <p:nvPr/>
        </p:nvSpPr>
        <p:spPr>
          <a:xfrm>
            <a:off x="608400" y="14229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zh-CN" altLang="en-US" b="1" dirty="0"/>
              <a:t>同样的带宽下，传更多的数据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5B46C3-2E90-B618-5A3E-17098F766FE6}"/>
              </a:ext>
            </a:extLst>
          </p:cNvPr>
          <p:cNvSpPr txBox="1"/>
          <p:nvPr/>
        </p:nvSpPr>
        <p:spPr>
          <a:xfrm>
            <a:off x="608400" y="2772380"/>
            <a:ext cx="50507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/>
              <a:t>“</a:t>
            </a:r>
            <a:r>
              <a:rPr lang="en-US" altLang="zh-CN" sz="3600" dirty="0"/>
              <a:t>Hello</a:t>
            </a:r>
            <a:r>
              <a:rPr lang="zh-CN" altLang="en-US" sz="3600" dirty="0"/>
              <a:t>”</a:t>
            </a:r>
            <a:endParaRPr lang="en-US" altLang="zh-CN" sz="3600" dirty="0"/>
          </a:p>
          <a:p>
            <a:r>
              <a:rPr lang="en-US" altLang="zh-CN" sz="3600" dirty="0"/>
              <a:t>01001000 01100101 01101100 01101100 01101111</a:t>
            </a:r>
          </a:p>
          <a:p>
            <a:endParaRPr lang="zh-CN" altLang="en-US" sz="36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355E4647-38BA-7812-56A6-265FC593F981}"/>
              </a:ext>
            </a:extLst>
          </p:cNvPr>
          <p:cNvCxnSpPr/>
          <p:nvPr/>
        </p:nvCxnSpPr>
        <p:spPr>
          <a:xfrm>
            <a:off x="5254432" y="3909551"/>
            <a:ext cx="11514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CE474622-3F16-F61B-4BB1-A2D137F0DD56}"/>
              </a:ext>
            </a:extLst>
          </p:cNvPr>
          <p:cNvSpPr/>
          <p:nvPr/>
        </p:nvSpPr>
        <p:spPr>
          <a:xfrm>
            <a:off x="2937364" y="6249600"/>
            <a:ext cx="6354377" cy="6354377"/>
          </a:xfrm>
          <a:prstGeom prst="ellipse">
            <a:avLst/>
          </a:prstGeom>
          <a:noFill/>
          <a:ln w="889000" cmpd="sng">
            <a:gradFill>
              <a:gsLst>
                <a:gs pos="0">
                  <a:srgbClr val="776CFD"/>
                </a:gs>
                <a:gs pos="75000">
                  <a:srgbClr val="483EFB">
                    <a:alpha val="30000"/>
                  </a:srgbClr>
                </a:gs>
              </a:gsLst>
              <a:lin ang="9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E624915-3F68-8D88-AC69-A73F2B0CB9FC}"/>
              </a:ext>
            </a:extLst>
          </p:cNvPr>
          <p:cNvSpPr/>
          <p:nvPr/>
        </p:nvSpPr>
        <p:spPr>
          <a:xfrm>
            <a:off x="9643009" y="-3944926"/>
            <a:ext cx="5097982" cy="5097982"/>
          </a:xfrm>
          <a:prstGeom prst="ellipse">
            <a:avLst/>
          </a:prstGeom>
          <a:noFill/>
          <a:ln w="381000" cmpd="sng">
            <a:gradFill>
              <a:gsLst>
                <a:gs pos="0">
                  <a:srgbClr val="776CFD"/>
                </a:gs>
                <a:gs pos="75000">
                  <a:srgbClr val="483EFB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3D55A31-069E-6023-FE70-4DFD1D1ACDD6}"/>
              </a:ext>
            </a:extLst>
          </p:cNvPr>
          <p:cNvSpPr/>
          <p:nvPr/>
        </p:nvSpPr>
        <p:spPr>
          <a:xfrm rot="694631">
            <a:off x="-2201246" y="-2142589"/>
            <a:ext cx="4872495" cy="4872495"/>
          </a:xfrm>
          <a:prstGeom prst="ellipse">
            <a:avLst/>
          </a:prstGeom>
          <a:noFill/>
          <a:ln w="127000" cmpd="sng">
            <a:gradFill>
              <a:gsLst>
                <a:gs pos="100000">
                  <a:srgbClr val="776CFD">
                    <a:alpha val="0"/>
                  </a:srgbClr>
                </a:gs>
                <a:gs pos="29000">
                  <a:srgbClr val="483EFB">
                    <a:alpha val="30000"/>
                  </a:srgbClr>
                </a:gs>
              </a:gsLst>
              <a:lin ang="9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900144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5300" dirty="0">
                <a:gradFill>
                  <a:gsLst>
                    <a:gs pos="0">
                      <a:srgbClr val="776CFD"/>
                    </a:gs>
                    <a:gs pos="75000">
                      <a:srgbClr val="483EFB"/>
                    </a:gs>
                  </a:gsLst>
                  <a:lin ang="5400000" scaled="1"/>
                </a:gradFill>
                <a:ea typeface="思源黑体 CN Bold" panose="020B0800000000000000" pitchFamily="34" charset="-122"/>
              </a:rPr>
              <a:t>OFDM</a:t>
            </a:r>
          </a:p>
        </p:txBody>
      </p:sp>
      <p:pic>
        <p:nvPicPr>
          <p:cNvPr id="4" name="图片 3" descr="c6182da490d5eb49f05afce78f5d320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95" y="1547495"/>
            <a:ext cx="9999345" cy="2813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14095" y="4594040"/>
            <a:ext cx="9780270" cy="2158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/>
              <a:t>OFDM</a:t>
            </a:r>
            <a:r>
              <a:rPr lang="zh-CN" altLang="en-US" sz="2000" dirty="0"/>
              <a:t>（正交频分复用）是一种通过多个正交子载波并行传输数据的调制技术，具有高频谱利用率、抗多径衰落、易于均衡与硬件实现等特性，广泛应用于</a:t>
            </a:r>
            <a:r>
              <a:rPr lang="en-US" altLang="zh-CN" sz="2000" dirty="0"/>
              <a:t>Wi-Fi</a:t>
            </a:r>
            <a:r>
              <a:rPr lang="zh-CN" altLang="en-US" sz="2000" dirty="0"/>
              <a:t>、</a:t>
            </a:r>
            <a:r>
              <a:rPr lang="en-US" altLang="zh-CN" sz="2000" dirty="0"/>
              <a:t>LTE/5G</a:t>
            </a:r>
            <a:r>
              <a:rPr lang="zh-CN" altLang="en-US" sz="2000" dirty="0"/>
              <a:t>、</a:t>
            </a:r>
            <a:r>
              <a:rPr lang="en-US" altLang="zh-CN" sz="2000" dirty="0"/>
              <a:t>DVB</a:t>
            </a:r>
            <a:r>
              <a:rPr lang="zh-CN" altLang="en-US" sz="2000" dirty="0"/>
              <a:t>、数字音视频广播和电力线通信等高数据速率通信系统中。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DAA36ED-4BF3-963A-9550-2D8C933BB115}"/>
              </a:ext>
            </a:extLst>
          </p:cNvPr>
          <p:cNvSpPr/>
          <p:nvPr/>
        </p:nvSpPr>
        <p:spPr>
          <a:xfrm>
            <a:off x="9014811" y="5892075"/>
            <a:ext cx="6354377" cy="6354377"/>
          </a:xfrm>
          <a:prstGeom prst="ellipse">
            <a:avLst/>
          </a:prstGeom>
          <a:noFill/>
          <a:ln w="889000" cmpd="sng">
            <a:gradFill>
              <a:gsLst>
                <a:gs pos="0">
                  <a:srgbClr val="776CFD"/>
                </a:gs>
                <a:gs pos="75000">
                  <a:srgbClr val="483EFB">
                    <a:alpha val="30000"/>
                  </a:srgbClr>
                </a:gs>
              </a:gsLst>
              <a:lin ang="9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4828CB5-F002-6F11-295B-C93E7CFFDAF0}"/>
              </a:ext>
            </a:extLst>
          </p:cNvPr>
          <p:cNvSpPr/>
          <p:nvPr/>
        </p:nvSpPr>
        <p:spPr>
          <a:xfrm>
            <a:off x="10628140" y="-3370262"/>
            <a:ext cx="5097982" cy="5097982"/>
          </a:xfrm>
          <a:prstGeom prst="ellipse">
            <a:avLst/>
          </a:prstGeom>
          <a:noFill/>
          <a:ln w="381000" cmpd="sng">
            <a:gradFill>
              <a:gsLst>
                <a:gs pos="0">
                  <a:srgbClr val="776CFD"/>
                </a:gs>
                <a:gs pos="75000">
                  <a:srgbClr val="483EFB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6A29F79-46E6-911D-FB1F-069DA98E1E1A}"/>
              </a:ext>
            </a:extLst>
          </p:cNvPr>
          <p:cNvSpPr/>
          <p:nvPr/>
        </p:nvSpPr>
        <p:spPr>
          <a:xfrm rot="694631">
            <a:off x="-1422153" y="-3047895"/>
            <a:ext cx="4872495" cy="4872495"/>
          </a:xfrm>
          <a:prstGeom prst="ellipse">
            <a:avLst/>
          </a:prstGeom>
          <a:noFill/>
          <a:ln w="127000" cmpd="sng">
            <a:gradFill>
              <a:gsLst>
                <a:gs pos="100000">
                  <a:srgbClr val="776CFD">
                    <a:alpha val="0"/>
                  </a:srgbClr>
                </a:gs>
                <a:gs pos="29000">
                  <a:srgbClr val="483EFB">
                    <a:alpha val="30000"/>
                  </a:srgbClr>
                </a:gs>
              </a:gsLst>
              <a:lin ang="9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75668-7481-7B2F-5869-3A1C9D453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EE1CFD-11E0-9FDC-054A-F1270687F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5900" dirty="0">
                <a:gradFill>
                  <a:gsLst>
                    <a:gs pos="0">
                      <a:srgbClr val="776CFD"/>
                    </a:gs>
                    <a:gs pos="75000">
                      <a:srgbClr val="483EFB"/>
                    </a:gs>
                  </a:gsLst>
                  <a:lin ang="5400000" scaled="1"/>
                </a:gradFill>
                <a:ea typeface="思源黑体 CN Bold" panose="020B0800000000000000" pitchFamily="34" charset="-122"/>
              </a:rPr>
              <a:t>OFDM</a:t>
            </a:r>
            <a:r>
              <a:rPr lang="en-US" altLang="zh-CN" dirty="0"/>
              <a:t> </a:t>
            </a:r>
            <a:r>
              <a:rPr lang="zh-CN" altLang="en-US" dirty="0"/>
              <a:t>正交性</a:t>
            </a:r>
            <a:endParaRPr lang="en-US" altLang="zh-CN" dirty="0"/>
          </a:p>
        </p:txBody>
      </p:sp>
      <p:pic>
        <p:nvPicPr>
          <p:cNvPr id="4" name="图片 3" descr="c6182da490d5eb49f05afce78f5d320d">
            <a:extLst>
              <a:ext uri="{FF2B5EF4-FFF2-40B4-BE49-F238E27FC236}">
                <a16:creationId xmlns:a16="http://schemas.microsoft.com/office/drawing/2014/main" id="{B62A3A82-FFAA-42C6-D93D-E7E542604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095" y="1547495"/>
            <a:ext cx="9999345" cy="28130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F6308D2-9BC4-CB65-5916-2747E42C67EC}"/>
              </a:ext>
            </a:extLst>
          </p:cNvPr>
          <p:cNvSpPr txBox="1"/>
          <p:nvPr/>
        </p:nvSpPr>
        <p:spPr>
          <a:xfrm>
            <a:off x="1014095" y="4949639"/>
            <a:ext cx="9780270" cy="2158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zh-CN" altLang="en-US" sz="2000" b="1" dirty="0"/>
              <a:t>子载波之间的正交性（频域正交）</a:t>
            </a:r>
            <a:endParaRPr lang="en-US" altLang="zh-CN" sz="2000" b="1" dirty="0"/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CN" sz="2000" b="1" dirty="0"/>
              <a:t>IQ </a:t>
            </a:r>
            <a:r>
              <a:rPr lang="zh-CN" altLang="en-US" sz="2000" b="1" dirty="0"/>
              <a:t>分量之间的正交性（时域正交）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B7979EC-0F4B-5C6D-512A-C7F9675F2793}"/>
              </a:ext>
            </a:extLst>
          </p:cNvPr>
          <p:cNvSpPr/>
          <p:nvPr/>
        </p:nvSpPr>
        <p:spPr>
          <a:xfrm>
            <a:off x="8231650" y="5472975"/>
            <a:ext cx="6354377" cy="6354377"/>
          </a:xfrm>
          <a:prstGeom prst="ellipse">
            <a:avLst/>
          </a:prstGeom>
          <a:noFill/>
          <a:ln w="889000" cmpd="sng">
            <a:gradFill>
              <a:gsLst>
                <a:gs pos="0">
                  <a:srgbClr val="776CFD"/>
                </a:gs>
                <a:gs pos="75000">
                  <a:srgbClr val="483EFB">
                    <a:alpha val="30000"/>
                  </a:srgbClr>
                </a:gs>
              </a:gsLst>
              <a:lin ang="9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CE9ECF8-1BBA-29AB-1AAF-1C10D9913E1E}"/>
              </a:ext>
            </a:extLst>
          </p:cNvPr>
          <p:cNvSpPr/>
          <p:nvPr/>
        </p:nvSpPr>
        <p:spPr>
          <a:xfrm>
            <a:off x="10628140" y="-3370262"/>
            <a:ext cx="5097982" cy="5097982"/>
          </a:xfrm>
          <a:prstGeom prst="ellipse">
            <a:avLst/>
          </a:prstGeom>
          <a:noFill/>
          <a:ln w="381000" cmpd="sng">
            <a:gradFill>
              <a:gsLst>
                <a:gs pos="0">
                  <a:srgbClr val="776CFD"/>
                </a:gs>
                <a:gs pos="75000">
                  <a:srgbClr val="483EFB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BE8545D-19B0-AEC3-C25D-133CF1635CC3}"/>
              </a:ext>
            </a:extLst>
          </p:cNvPr>
          <p:cNvSpPr/>
          <p:nvPr/>
        </p:nvSpPr>
        <p:spPr>
          <a:xfrm rot="694631">
            <a:off x="-1257688" y="-3145889"/>
            <a:ext cx="4872495" cy="4872495"/>
          </a:xfrm>
          <a:prstGeom prst="ellipse">
            <a:avLst/>
          </a:prstGeom>
          <a:noFill/>
          <a:ln w="127000" cmpd="sng">
            <a:gradFill>
              <a:gsLst>
                <a:gs pos="100000">
                  <a:srgbClr val="776CFD">
                    <a:alpha val="0"/>
                  </a:srgbClr>
                </a:gs>
                <a:gs pos="29000">
                  <a:srgbClr val="483EFB">
                    <a:alpha val="30000"/>
                  </a:srgbClr>
                </a:gs>
              </a:gsLst>
              <a:lin ang="9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2783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085DE-D359-F992-0289-C59E2A5EF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4B58A-5B81-50B0-6084-F9D21769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sz="6600" dirty="0">
                <a:gradFill>
                  <a:gsLst>
                    <a:gs pos="0">
                      <a:srgbClr val="776CFD"/>
                    </a:gs>
                    <a:gs pos="75000">
                      <a:srgbClr val="483EFB"/>
                    </a:gs>
                  </a:gsLst>
                  <a:lin ang="5400000" scaled="1"/>
                </a:gradFill>
                <a:ea typeface="思源黑体 CN Bold" panose="020B0800000000000000" pitchFamily="34" charset="-122"/>
              </a:rPr>
              <a:t>OFDM</a:t>
            </a:r>
            <a:r>
              <a:rPr lang="en-US" altLang="zh-CN" dirty="0"/>
              <a:t> </a:t>
            </a:r>
            <a:r>
              <a:rPr lang="zh-CN" altLang="en-US" dirty="0"/>
              <a:t>正交性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E5CA13-9E7D-4390-D18E-B6A3E2317DBF}"/>
              </a:ext>
            </a:extLst>
          </p:cNvPr>
          <p:cNvSpPr txBox="1"/>
          <p:nvPr/>
        </p:nvSpPr>
        <p:spPr>
          <a:xfrm>
            <a:off x="608400" y="1450101"/>
            <a:ext cx="9780270" cy="2158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1. </a:t>
            </a:r>
            <a:r>
              <a:rPr lang="zh-CN" altLang="en-US" sz="2000" b="1" dirty="0"/>
              <a:t>子载波之间的正交性（频域正交）</a:t>
            </a:r>
            <a:endParaRPr lang="en-US" altLang="zh-CN" sz="2000" b="1" dirty="0"/>
          </a:p>
          <a:p>
            <a:pPr>
              <a:lnSpc>
                <a:spcPct val="150000"/>
              </a:lnSpc>
            </a:pPr>
            <a:endParaRPr lang="zh-CN" altLang="en-US" sz="20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5385EF0-A323-E3E6-C0F6-CAE65709568E}"/>
              </a:ext>
            </a:extLst>
          </p:cNvPr>
          <p:cNvSpPr txBox="1"/>
          <p:nvPr/>
        </p:nvSpPr>
        <p:spPr>
          <a:xfrm>
            <a:off x="608400" y="1998576"/>
            <a:ext cx="9780270" cy="21583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将星座符号挂载到子载波，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复数点用不同频率的正交基底叠加进入时域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06D2648-2A0E-9D06-2D84-B25F5AE4F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32" y="3254916"/>
            <a:ext cx="4668501" cy="3015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DDF9F46-B4C2-E6FD-90FD-148CBEBC8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354" y="3429000"/>
            <a:ext cx="4464246" cy="2895599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9C31165-891C-4543-DFDE-D68FED404D50}"/>
              </a:ext>
            </a:extLst>
          </p:cNvPr>
          <p:cNvCxnSpPr/>
          <p:nvPr/>
        </p:nvCxnSpPr>
        <p:spPr>
          <a:xfrm>
            <a:off x="5322166" y="4705417"/>
            <a:ext cx="11514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C165AE7B-B18E-0ED7-69E2-6EADA0296ABE}"/>
              </a:ext>
            </a:extLst>
          </p:cNvPr>
          <p:cNvSpPr/>
          <p:nvPr/>
        </p:nvSpPr>
        <p:spPr>
          <a:xfrm>
            <a:off x="2991100" y="6539775"/>
            <a:ext cx="6354377" cy="6354377"/>
          </a:xfrm>
          <a:prstGeom prst="ellipse">
            <a:avLst/>
          </a:prstGeom>
          <a:noFill/>
          <a:ln w="889000" cmpd="sng">
            <a:gradFill>
              <a:gsLst>
                <a:gs pos="0">
                  <a:srgbClr val="776CFD"/>
                </a:gs>
                <a:gs pos="75000">
                  <a:srgbClr val="483EFB">
                    <a:alpha val="30000"/>
                  </a:srgbClr>
                </a:gs>
              </a:gsLst>
              <a:lin ang="9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4A11EB3-377A-1629-317F-FD4E5CD55484}"/>
              </a:ext>
            </a:extLst>
          </p:cNvPr>
          <p:cNvSpPr/>
          <p:nvPr/>
        </p:nvSpPr>
        <p:spPr>
          <a:xfrm>
            <a:off x="8837707" y="-2663928"/>
            <a:ext cx="5097982" cy="5097982"/>
          </a:xfrm>
          <a:prstGeom prst="ellipse">
            <a:avLst/>
          </a:prstGeom>
          <a:noFill/>
          <a:ln w="381000" cmpd="sng">
            <a:gradFill>
              <a:gsLst>
                <a:gs pos="0">
                  <a:srgbClr val="776CFD"/>
                </a:gs>
                <a:gs pos="75000">
                  <a:srgbClr val="483EFB"/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8EBE7F59-8B83-D94D-65CE-E54DA378E2B9}"/>
              </a:ext>
            </a:extLst>
          </p:cNvPr>
          <p:cNvSpPr/>
          <p:nvPr/>
        </p:nvSpPr>
        <p:spPr>
          <a:xfrm rot="694631">
            <a:off x="-1957561" y="-2117189"/>
            <a:ext cx="4872495" cy="4872495"/>
          </a:xfrm>
          <a:prstGeom prst="ellipse">
            <a:avLst/>
          </a:prstGeom>
          <a:noFill/>
          <a:ln w="127000" cmpd="sng">
            <a:gradFill>
              <a:gsLst>
                <a:gs pos="100000">
                  <a:srgbClr val="776CFD">
                    <a:alpha val="0"/>
                  </a:srgbClr>
                </a:gs>
                <a:gs pos="29000">
                  <a:srgbClr val="483EFB">
                    <a:alpha val="30000"/>
                  </a:srgbClr>
                </a:gs>
              </a:gsLst>
              <a:lin ang="90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2802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ThjMGJmOWJiMTExNGRlNDYyYmNiYmM2N2EzZmY5YWU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</a:themeOverride>
</file>

<file path=ppt/theme/themeOverride2.xml><?xml version="1.0" encoding="utf-8"?>
<a:themeOverride xmlns:a="http://schemas.openxmlformats.org/drawingml/2006/main">
  <a:clrScheme name="WPS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874CB"/>
    </a:accent1>
    <a:accent2>
      <a:srgbClr val="EE822F"/>
    </a:accent2>
    <a:accent3>
      <a:srgbClr val="F2BA02"/>
    </a:accent3>
    <a:accent4>
      <a:srgbClr val="75BD42"/>
    </a:accent4>
    <a:accent5>
      <a:srgbClr val="30C0B4"/>
    </a:accent5>
    <a:accent6>
      <a:srgbClr val="E54C5E"/>
    </a:accent6>
    <a:hlink>
      <a:srgbClr val="0026E5"/>
    </a:hlink>
    <a:folHlink>
      <a:srgbClr val="7E1FA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2414</TotalTime>
  <Words>394</Words>
  <Application>Microsoft Office PowerPoint</Application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思源黑体 CN Bold</vt:lpstr>
      <vt:lpstr>Arial</vt:lpstr>
      <vt:lpstr>Wingdings</vt:lpstr>
      <vt:lpstr>WPS</vt:lpstr>
      <vt:lpstr>通信原理/FPGA 课程设计</vt:lpstr>
      <vt:lpstr>Content</vt:lpstr>
      <vt:lpstr>实现任务</vt:lpstr>
      <vt:lpstr>通信系统框图</vt:lpstr>
      <vt:lpstr>QAM 符号映射</vt:lpstr>
      <vt:lpstr>QAM 符号映射</vt:lpstr>
      <vt:lpstr>OFDM</vt:lpstr>
      <vt:lpstr>OFDM 正交性</vt:lpstr>
      <vt:lpstr>OFDM 正交性</vt:lpstr>
      <vt:lpstr>OFDM 正交性</vt:lpstr>
      <vt:lpstr>Matlab仿真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he he</dc:creator>
  <cp:lastModifiedBy>he he</cp:lastModifiedBy>
  <cp:revision>163</cp:revision>
  <dcterms:created xsi:type="dcterms:W3CDTF">2019-06-19T02:08:00Z</dcterms:created>
  <dcterms:modified xsi:type="dcterms:W3CDTF">2025-06-07T06:08:06Z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E9D48432D01140F1B9A84DE648BCE607_11</vt:lpwstr>
  </property>
</Properties>
</file>