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7" r:id="rId5"/>
    <p:sldId id="278" r:id="rId6"/>
    <p:sldId id="279" r:id="rId7"/>
    <p:sldId id="275" r:id="rId8"/>
    <p:sldId id="287" r:id="rId9"/>
    <p:sldId id="280" r:id="rId10"/>
    <p:sldId id="281" r:id="rId11"/>
    <p:sldId id="282" r:id="rId12"/>
    <p:sldId id="284" r:id="rId13"/>
    <p:sldId id="283" r:id="rId14"/>
    <p:sldId id="285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21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1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6114">
          <p15:clr>
            <a:srgbClr val="A4A3A4"/>
          </p15:clr>
        </p15:guide>
        <p15:guide id="7" pos="126">
          <p15:clr>
            <a:srgbClr val="A4A3A4"/>
          </p15:clr>
        </p15:guide>
        <p15:guide id="8" pos="3120">
          <p15:clr>
            <a:srgbClr val="A4A3A4"/>
          </p15:clr>
        </p15:guide>
        <p15:guide id="9" pos="6023">
          <p15:clr>
            <a:srgbClr val="A4A3A4"/>
          </p15:clr>
        </p15:guide>
        <p15:guide id="10" pos="217">
          <p15:clr>
            <a:srgbClr val="A4A3A4"/>
          </p15:clr>
        </p15:guide>
        <p15:guide id="11" pos="22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34" y="-408"/>
      </p:cViewPr>
      <p:guideLst>
        <p:guide orient="horz" pos="3521"/>
        <p:guide orient="horz" pos="663"/>
        <p:guide orient="horz" pos="2160"/>
        <p:guide orient="horz" pos="119"/>
        <p:guide orient="horz" pos="572"/>
        <p:guide pos="6114"/>
        <p:guide pos="126"/>
        <p:guide pos="3120"/>
        <p:guide pos="6023"/>
        <p:guide pos="217"/>
        <p:guide pos="22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1919-552C-426A-BF9A-63C66CD6E057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81" y="2508865"/>
            <a:ext cx="30182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ko-KR" altLang="en-US" sz="1200" b="1" spc="-2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200" b="1" spc="-2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2015.09.20</a:t>
            </a:r>
            <a:endParaRPr lang="ko-KR" altLang="en-US" sz="1200" b="1" spc="-2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2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78886" y="2214554"/>
            <a:ext cx="3705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480" y="1196752"/>
            <a:ext cx="800581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WIFI </a:t>
            </a:r>
            <a:r>
              <a:rPr lang="ko-KR" altLang="en-US" sz="4500" b="1" spc="-15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기상도</a:t>
            </a:r>
            <a:endParaRPr lang="en-US" altLang="ko-KR" sz="4500" b="1" spc="-15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2061"/>
              </p:ext>
            </p:extLst>
          </p:nvPr>
        </p:nvGraphicFramePr>
        <p:xfrm>
          <a:off x="377461" y="3247864"/>
          <a:ext cx="9083454" cy="2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792088"/>
                <a:gridCol w="1263171"/>
                <a:gridCol w="1080120"/>
                <a:gridCol w="1296144"/>
                <a:gridCol w="864096"/>
                <a:gridCol w="2275667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참가 구분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팀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팀명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서울여자들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대표자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 역할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안보경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1A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A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A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A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생년 월일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1993.04.05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휴대폰번호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010-5012-6928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E-mail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dksqh1111@naver.com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2509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 역할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박정현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생년 월일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1992.09.12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휴대폰번호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010-3273-2368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E-mail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malibu90265@naver.com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2509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 역할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김수지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생년 월일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1994.01.28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휴대폰번호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 고딕"/>
                          <a:ea typeface="나눔고딕" pitchFamily="50" charset="-127"/>
                        </a:rPr>
                        <a:t>010-8028-9336</a:t>
                      </a:r>
                      <a:endParaRPr lang="ko-KR" altLang="en-US" sz="1000" dirty="0">
                        <a:latin typeface="나눔 고딕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E-mail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a typeface="나눔고딕" pitchFamily="50" charset="-127"/>
                        </a:rPr>
                        <a:t>s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a typeface="나눔고딕" pitchFamily="50" charset="-127"/>
                        </a:rPr>
                        <a:t>j_com0@naver.com</a:t>
                      </a:r>
                      <a:endParaRPr lang="ko-KR" alt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2509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 역할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김하영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생년 월일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1994.02.08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휴대폰번호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 고딕"/>
                          <a:ea typeface="나눔고딕" pitchFamily="50" charset="-127"/>
                        </a:rPr>
                        <a:t>010-3519-8203</a:t>
                      </a:r>
                      <a:endParaRPr lang="ko-KR" alt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E-mail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mcs00274@naver.com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특장점 및 차별성</a:t>
            </a:r>
            <a:endParaRPr lang="en-US" altLang="ko-KR" sz="2800" b="1" dirty="0" smtClean="0"/>
          </a:p>
          <a:p>
            <a:pPr fontAlgn="base"/>
            <a:endParaRPr lang="en-US" altLang="ko-KR" sz="2800" b="1" dirty="0"/>
          </a:p>
          <a:p>
            <a:pPr fontAlgn="base"/>
            <a:r>
              <a:rPr lang="en-US" altLang="ko-KR" sz="2000" b="1" dirty="0" smtClean="0"/>
              <a:t>1. 	</a:t>
            </a:r>
            <a:r>
              <a:rPr lang="ko-KR" altLang="en-US" sz="2000" b="1" dirty="0" smtClean="0"/>
              <a:t>기존 리스트 형식의 출력 방식</a:t>
            </a:r>
            <a:r>
              <a:rPr lang="en-US" altLang="ko-KR" sz="2000" b="1" dirty="0" smtClean="0"/>
              <a:t>	-&gt; 	</a:t>
            </a:r>
            <a:r>
              <a:rPr lang="ko-KR" altLang="en-US" sz="2000" b="1" dirty="0" smtClean="0"/>
              <a:t>시각화를 겸비한 출력 방식  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06799"/>
            <a:ext cx="2304256" cy="409645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2408312"/>
            <a:ext cx="2511541" cy="4094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특장점 및 차별성</a:t>
            </a:r>
            <a:endParaRPr lang="en-US" altLang="ko-KR" sz="2800" b="1" dirty="0" smtClean="0"/>
          </a:p>
          <a:p>
            <a:pPr fontAlgn="base"/>
            <a:endParaRPr lang="en-US" altLang="ko-KR" sz="2800" b="1" dirty="0"/>
          </a:p>
          <a:p>
            <a:pPr fontAlgn="base"/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통신사 별 </a:t>
            </a:r>
            <a:r>
              <a:rPr lang="en-US" altLang="ko-KR" sz="2000" b="1" dirty="0" smtClean="0"/>
              <a:t>WIFI </a:t>
            </a:r>
            <a:r>
              <a:rPr lang="ko-KR" altLang="en-US" sz="2000" b="1" dirty="0" smtClean="0"/>
              <a:t>구분 출력을 통해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자신이 원하는 통신사의 </a:t>
            </a:r>
            <a:r>
              <a:rPr lang="en-US" altLang="ko-KR" sz="2000" b="1" dirty="0" smtClean="0"/>
              <a:t>WIFI </a:t>
            </a:r>
            <a:r>
              <a:rPr lang="ko-KR" altLang="en-US" sz="2000" b="1" dirty="0" smtClean="0"/>
              <a:t>만 볼 수 있음   </a:t>
            </a:r>
            <a:endParaRPr lang="ko-KR" altLang="en-US" sz="1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1916832"/>
            <a:ext cx="2514029" cy="4107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특장점 및 차별성</a:t>
            </a:r>
            <a:endParaRPr lang="en-US" altLang="ko-KR" sz="2800" b="1" dirty="0" smtClean="0"/>
          </a:p>
          <a:p>
            <a:pPr fontAlgn="base"/>
            <a:endParaRPr lang="en-US" altLang="ko-KR" sz="2800" b="1" dirty="0"/>
          </a:p>
          <a:p>
            <a:pPr fontAlgn="base"/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지속적인 </a:t>
            </a:r>
            <a:r>
              <a:rPr lang="en-US" altLang="ko-KR" sz="2000" b="1" dirty="0" smtClean="0"/>
              <a:t>Feedback </a:t>
            </a:r>
            <a:r>
              <a:rPr lang="ko-KR" altLang="en-US" sz="2000" b="1" dirty="0" smtClean="0"/>
              <a:t>을 통해 </a:t>
            </a:r>
            <a:r>
              <a:rPr lang="en-US" altLang="ko-KR" sz="2000" b="1" dirty="0" smtClean="0"/>
              <a:t>Application </a:t>
            </a:r>
            <a:r>
              <a:rPr lang="ko-KR" altLang="en-US" sz="2000" b="1" dirty="0" smtClean="0"/>
              <a:t>의 지속적인 개선</a:t>
            </a:r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722626" y="2731855"/>
            <a:ext cx="2281321" cy="2281321"/>
            <a:chOff x="0" y="1704139"/>
            <a:chExt cx="2281321" cy="2281321"/>
          </a:xfrm>
        </p:grpSpPr>
        <p:sp>
          <p:nvSpPr>
            <p:cNvPr id="7" name="타원 6"/>
            <p:cNvSpPr/>
            <p:nvPr/>
          </p:nvSpPr>
          <p:spPr>
            <a:xfrm>
              <a:off x="0" y="1704139"/>
              <a:ext cx="2281321" cy="2281321"/>
            </a:xfrm>
            <a:prstGeom prst="ellipse">
              <a:avLst/>
            </a:prstGeom>
            <a:ln w="63500">
              <a:solidFill>
                <a:schemeClr val="accent1">
                  <a:shade val="8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타원 4"/>
            <p:cNvSpPr/>
            <p:nvPr/>
          </p:nvSpPr>
          <p:spPr>
            <a:xfrm>
              <a:off x="334092" y="2038231"/>
              <a:ext cx="1613137" cy="1613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5549" tIns="25400" rIns="125549" bIns="254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kern="1200" dirty="0" smtClean="0">
                  <a:solidFill>
                    <a:schemeClr val="bg1"/>
                  </a:solidFill>
                </a:rPr>
                <a:t>WIFI</a:t>
              </a:r>
              <a:br>
                <a:rPr lang="en-US" altLang="ko-KR" sz="2000" b="1" kern="1200" dirty="0" smtClean="0">
                  <a:solidFill>
                    <a:schemeClr val="bg1"/>
                  </a:solidFill>
                </a:rPr>
              </a:b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최적화</a:t>
              </a:r>
              <a:endParaRPr lang="ko-KR" altLang="en-US" sz="20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49957" y="2731855"/>
            <a:ext cx="2281321" cy="2281321"/>
            <a:chOff x="1827331" y="1704139"/>
            <a:chExt cx="2281321" cy="2281321"/>
          </a:xfrm>
        </p:grpSpPr>
        <p:sp>
          <p:nvSpPr>
            <p:cNvPr id="10" name="타원 9"/>
            <p:cNvSpPr/>
            <p:nvPr/>
          </p:nvSpPr>
          <p:spPr>
            <a:xfrm>
              <a:off x="1827331" y="1704139"/>
              <a:ext cx="2281321" cy="2281321"/>
            </a:xfrm>
            <a:prstGeom prst="ellipse">
              <a:avLst/>
            </a:prstGeom>
            <a:ln w="63500">
              <a:solidFill>
                <a:schemeClr val="accent1">
                  <a:shade val="8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타원 6"/>
            <p:cNvSpPr/>
            <p:nvPr/>
          </p:nvSpPr>
          <p:spPr>
            <a:xfrm>
              <a:off x="2161423" y="2038231"/>
              <a:ext cx="1613137" cy="1613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5549" tIns="25400" rIns="125549" bIns="254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kern="1200" dirty="0" smtClean="0">
                  <a:solidFill>
                    <a:schemeClr val="bg1"/>
                  </a:solidFill>
                </a:rPr>
                <a:t>WIFI</a:t>
              </a:r>
              <a:br>
                <a:rPr lang="en-US" altLang="ko-KR" sz="2000" b="1" kern="1200" dirty="0" smtClean="0">
                  <a:solidFill>
                    <a:schemeClr val="bg1"/>
                  </a:solidFill>
                </a:rPr>
              </a:b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바로 연결</a:t>
              </a:r>
              <a:endParaRPr lang="ko-KR" altLang="en-US" sz="20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75014" y="2731855"/>
            <a:ext cx="2281321" cy="2281321"/>
            <a:chOff x="3652388" y="1704139"/>
            <a:chExt cx="2281321" cy="2281321"/>
          </a:xfrm>
        </p:grpSpPr>
        <p:sp>
          <p:nvSpPr>
            <p:cNvPr id="13" name="타원 12"/>
            <p:cNvSpPr/>
            <p:nvPr/>
          </p:nvSpPr>
          <p:spPr>
            <a:xfrm>
              <a:off x="3652388" y="1704139"/>
              <a:ext cx="2281321" cy="2281321"/>
            </a:xfrm>
            <a:prstGeom prst="ellipse">
              <a:avLst/>
            </a:prstGeom>
            <a:ln w="63500">
              <a:solidFill>
                <a:schemeClr val="accent1">
                  <a:shade val="8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타원 8"/>
            <p:cNvSpPr/>
            <p:nvPr/>
          </p:nvSpPr>
          <p:spPr>
            <a:xfrm>
              <a:off x="3986480" y="2038231"/>
              <a:ext cx="1613137" cy="1613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5549" tIns="25400" rIns="125549" bIns="254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최근</a:t>
              </a:r>
              <a:r>
                <a:rPr lang="en-US" altLang="ko-KR" sz="2000" b="1" kern="12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2000" b="1" kern="1200" dirty="0" smtClean="0">
                  <a:solidFill>
                    <a:schemeClr val="bg1"/>
                  </a:solidFill>
                </a:rPr>
              </a:b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검색 기록 </a:t>
              </a:r>
              <a:endParaRPr lang="ko-KR" altLang="en-US" sz="20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00071" y="2731855"/>
            <a:ext cx="2281321" cy="2281321"/>
            <a:chOff x="5477445" y="1704139"/>
            <a:chExt cx="2281321" cy="2281321"/>
          </a:xfrm>
        </p:grpSpPr>
        <p:sp>
          <p:nvSpPr>
            <p:cNvPr id="16" name="타원 15"/>
            <p:cNvSpPr/>
            <p:nvPr/>
          </p:nvSpPr>
          <p:spPr>
            <a:xfrm>
              <a:off x="5477445" y="1704139"/>
              <a:ext cx="2281321" cy="2281321"/>
            </a:xfrm>
            <a:prstGeom prst="ellipse">
              <a:avLst/>
            </a:prstGeom>
            <a:ln w="63500">
              <a:solidFill>
                <a:schemeClr val="accent1">
                  <a:shade val="8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타원 10"/>
            <p:cNvSpPr/>
            <p:nvPr/>
          </p:nvSpPr>
          <p:spPr>
            <a:xfrm>
              <a:off x="5811537" y="2038231"/>
              <a:ext cx="1613137" cy="1613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5549" tIns="25400" rIns="125549" bIns="254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kern="1200" dirty="0" smtClean="0">
                  <a:solidFill>
                    <a:schemeClr val="bg1"/>
                  </a:solidFill>
                </a:rPr>
                <a:t>WIFI</a:t>
              </a:r>
              <a:br>
                <a:rPr lang="en-US" altLang="ko-KR" sz="2000" b="1" kern="1200" dirty="0" smtClean="0">
                  <a:solidFill>
                    <a:schemeClr val="bg1"/>
                  </a:solidFill>
                </a:rPr>
              </a:b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비밀번호 </a:t>
              </a:r>
              <a:r>
                <a:rPr lang="en-US" altLang="ko-KR" sz="2000" b="1" kern="12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2000" b="1" kern="1200" dirty="0" smtClean="0">
                  <a:solidFill>
                    <a:schemeClr val="bg1"/>
                  </a:solidFill>
                </a:rPr>
              </a:br>
              <a:r>
                <a:rPr lang="ko-KR" altLang="en-US" sz="2000" b="1" kern="1200" dirty="0" smtClean="0">
                  <a:solidFill>
                    <a:schemeClr val="bg1"/>
                  </a:solidFill>
                </a:rPr>
                <a:t>공유</a:t>
              </a:r>
              <a:endParaRPr lang="ko-KR" altLang="en-US" sz="20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4743" y="5370088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 [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]              [</a:t>
            </a:r>
            <a:r>
              <a:rPr lang="ko-KR" altLang="en-US" dirty="0" smtClean="0"/>
              <a:t>진행 중</a:t>
            </a:r>
            <a:r>
              <a:rPr lang="en-US" altLang="ko-KR" dirty="0" smtClean="0"/>
              <a:t>] 	        [</a:t>
            </a:r>
            <a:r>
              <a:rPr lang="ko-KR" altLang="en-US" dirty="0" smtClean="0"/>
              <a:t>진행 예정</a:t>
            </a:r>
            <a:r>
              <a:rPr lang="en-US" altLang="ko-KR" dirty="0" smtClean="0"/>
              <a:t>]         [</a:t>
            </a:r>
            <a:r>
              <a:rPr lang="ko-KR" altLang="en-US" dirty="0" smtClean="0"/>
              <a:t>진행 예정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특장점 및 차별성</a:t>
            </a:r>
            <a:endParaRPr lang="en-US" altLang="ko-KR" sz="2800" b="1" dirty="0" smtClean="0"/>
          </a:p>
          <a:p>
            <a:pPr fontAlgn="base"/>
            <a:endParaRPr lang="en-US" altLang="ko-KR" sz="2800" b="1" dirty="0"/>
          </a:p>
          <a:p>
            <a:pPr fontAlgn="base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기존 </a:t>
            </a:r>
            <a:r>
              <a:rPr lang="en-US" altLang="ko-KR" sz="2000" b="1" dirty="0" smtClean="0"/>
              <a:t>Application </a:t>
            </a:r>
            <a:r>
              <a:rPr lang="ko-KR" altLang="en-US" sz="2000" b="1" dirty="0" smtClean="0"/>
              <a:t>과는 다른 보기 쉬운 </a:t>
            </a:r>
            <a:r>
              <a:rPr lang="en-US" altLang="ko-KR" sz="2000" b="1" dirty="0" smtClean="0"/>
              <a:t>UI </a:t>
            </a:r>
            <a:endParaRPr lang="ko-KR" altLang="en-US" sz="12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564904"/>
            <a:ext cx="5175009" cy="271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7" y="2590669"/>
            <a:ext cx="2578829" cy="364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0" descr="http://cdn.bleedingcool.net/wp-content/uploads/2014/09/question-mark-red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792">
            <a:off x="8358443" y="3527041"/>
            <a:ext cx="1327229" cy="24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특장점 및 차별성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000" b="1" dirty="0" smtClean="0"/>
              <a:t>5.</a:t>
            </a:r>
            <a:r>
              <a:rPr lang="ko-KR" altLang="en-US" sz="2000" dirty="0"/>
              <a:t> 현재 위치 뿐만 아니라 내가 원하는 위치의 </a:t>
            </a:r>
            <a:r>
              <a:rPr lang="en-US" altLang="ko-KR" sz="2000" dirty="0" err="1"/>
              <a:t>wifi</a:t>
            </a:r>
            <a:r>
              <a:rPr lang="en-US" altLang="ko-KR" sz="2000" dirty="0"/>
              <a:t> </a:t>
            </a:r>
            <a:r>
              <a:rPr lang="ko-KR" altLang="en-US" sz="2000" dirty="0"/>
              <a:t>정보를 알 수 있다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6.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각종 </a:t>
            </a:r>
            <a:r>
              <a:rPr lang="ko-KR" altLang="en-US" sz="2000" dirty="0"/>
              <a:t>통계를 통해 </a:t>
            </a:r>
            <a:r>
              <a:rPr lang="ko-KR" altLang="en-US" sz="2000" dirty="0" err="1"/>
              <a:t>와이파이에</a:t>
            </a:r>
            <a:r>
              <a:rPr lang="ko-KR" altLang="en-US" sz="2000" dirty="0"/>
              <a:t> 관련된 여러 정보들을 확인할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     </a:t>
            </a:r>
            <a:r>
              <a:rPr lang="ko-KR" altLang="en-US" sz="1600" b="1" dirty="0" smtClean="0"/>
              <a:t>서울시 자치구별 통신사 분포도</a:t>
            </a:r>
            <a:r>
              <a:rPr lang="en-US" altLang="ko-KR" sz="1600" b="1" dirty="0" smtClean="0"/>
              <a:t>	  </a:t>
            </a:r>
            <a:r>
              <a:rPr lang="ko-KR" altLang="en-US" sz="1600" b="1" dirty="0" smtClean="0"/>
              <a:t>학교 주변 </a:t>
            </a:r>
            <a:r>
              <a:rPr lang="en-US" altLang="ko-KR" sz="1600" b="1" dirty="0" smtClean="0"/>
              <a:t>WIFI </a:t>
            </a:r>
            <a:r>
              <a:rPr lang="ko-KR" altLang="en-US" sz="1600" b="1" dirty="0" err="1" smtClean="0"/>
              <a:t>접속자</a:t>
            </a:r>
            <a:r>
              <a:rPr lang="ko-KR" altLang="en-US" sz="1600" b="1" dirty="0" smtClean="0"/>
              <a:t> 수와 신호세기 비교</a:t>
            </a:r>
            <a:endParaRPr lang="en-US" altLang="ko-KR" sz="16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7.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채널</a:t>
            </a:r>
            <a:r>
              <a:rPr lang="en-US" altLang="ko-KR" sz="2000" dirty="0"/>
              <a:t>, </a:t>
            </a:r>
            <a:r>
              <a:rPr lang="ko-KR" altLang="en-US" sz="2000" dirty="0"/>
              <a:t>주파수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dBm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어려운 용어들은 이제 그만</a:t>
            </a:r>
            <a:r>
              <a:rPr lang="en-US" altLang="ko-KR" sz="2000" dirty="0"/>
              <a:t>! </a:t>
            </a:r>
            <a:r>
              <a:rPr lang="ko-KR" altLang="en-US" sz="2000" dirty="0"/>
              <a:t>쉽게 확인할 수 있는 정보들</a:t>
            </a:r>
            <a:r>
              <a:rPr lang="en-US" altLang="ko-KR" sz="2000" dirty="0"/>
              <a:t>!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068960"/>
            <a:ext cx="2964411" cy="225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3425669"/>
            <a:ext cx="4449712" cy="186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13" y="980728"/>
            <a:ext cx="9873558" cy="37087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ko-KR" altLang="en-US" sz="2800" b="1" dirty="0" smtClean="0"/>
              <a:t>프로젝트 배경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동기</a:t>
            </a:r>
            <a:r>
              <a:rPr lang="en-US" altLang="ko-KR" sz="2800" b="1" dirty="0" smtClean="0"/>
              <a:t>)</a:t>
            </a:r>
          </a:p>
          <a:p>
            <a:pPr fontAlgn="base">
              <a:lnSpc>
                <a:spcPct val="150000"/>
              </a:lnSpc>
            </a:pPr>
            <a:endParaRPr lang="ko-KR" altLang="en-US" sz="1200" dirty="0"/>
          </a:p>
          <a:p>
            <a:pPr fontAlgn="base"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ko-KR" altLang="en-US" sz="1400" dirty="0" smtClean="0"/>
              <a:t>최근에는 </a:t>
            </a:r>
            <a:r>
              <a:rPr lang="ko-KR" altLang="en-US" sz="1400" dirty="0"/>
              <a:t>노트북과 같은 보조용 컴퓨터의 보급과 </a:t>
            </a:r>
            <a:r>
              <a:rPr lang="ko-KR" altLang="en-US" sz="1400" dirty="0" err="1"/>
              <a:t>스마트폰의</a:t>
            </a:r>
            <a:r>
              <a:rPr lang="ko-KR" altLang="en-US" sz="1400" dirty="0"/>
              <a:t> 빠른 보급</a:t>
            </a:r>
            <a:r>
              <a:rPr lang="en-US" altLang="ko-KR" sz="1400" dirty="0"/>
              <a:t>, </a:t>
            </a:r>
            <a:r>
              <a:rPr lang="ko-KR" altLang="en-US" sz="1400" dirty="0"/>
              <a:t>스마트 </a:t>
            </a:r>
            <a:r>
              <a:rPr lang="en-US" altLang="ko-KR" sz="1400" dirty="0"/>
              <a:t>TV </a:t>
            </a:r>
            <a:r>
              <a:rPr lang="ko-KR" altLang="en-US" sz="1400" dirty="0"/>
              <a:t>등 새로운 기기의 보급</a:t>
            </a:r>
            <a:r>
              <a:rPr lang="en-US" altLang="ko-KR" sz="1400" dirty="0"/>
              <a:t>, </a:t>
            </a:r>
            <a:r>
              <a:rPr lang="ko-KR" altLang="en-US" sz="1400" dirty="0"/>
              <a:t>그 외 </a:t>
            </a:r>
            <a:r>
              <a:rPr lang="en-US" altLang="ko-KR" sz="1400" dirty="0"/>
              <a:t>WIFI</a:t>
            </a:r>
            <a:r>
              <a:rPr lang="ko-KR" altLang="en-US" sz="1400" dirty="0"/>
              <a:t>를 사용하여 무선 인터넷을 접속하는 기기들의 증가로 인터넷을 사용하는 기기는 </a:t>
            </a:r>
            <a:r>
              <a:rPr lang="ko-KR" altLang="en-US" sz="1400" dirty="0" smtClean="0"/>
              <a:t>갈수록 </a:t>
            </a:r>
            <a:r>
              <a:rPr lang="ko-KR" altLang="en-US" sz="1400" dirty="0"/>
              <a:t>증가하고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맞춰 유무선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공유기의 </a:t>
            </a:r>
            <a:r>
              <a:rPr lang="ko-KR" altLang="en-US" sz="1400" dirty="0"/>
              <a:t>수도 증가하고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 많은 </a:t>
            </a:r>
            <a:r>
              <a:rPr lang="en-US" altLang="ko-KR" sz="1400" dirty="0"/>
              <a:t>WIFI</a:t>
            </a:r>
            <a:r>
              <a:rPr lang="ko-KR" altLang="en-US" sz="1400" dirty="0"/>
              <a:t>들 중 현재 내가 있는 곳에서는 어떤 </a:t>
            </a:r>
            <a:r>
              <a:rPr lang="en-US" altLang="ko-KR" sz="1400" dirty="0"/>
              <a:t>WIFI</a:t>
            </a:r>
            <a:r>
              <a:rPr lang="ko-KR" altLang="en-US" sz="1400" dirty="0"/>
              <a:t>가 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어떤 </a:t>
            </a:r>
            <a:r>
              <a:rPr lang="en-US" altLang="ko-KR" sz="1400" dirty="0"/>
              <a:t>WIFI</a:t>
            </a:r>
            <a:r>
              <a:rPr lang="ko-KR" altLang="en-US" sz="1400" dirty="0"/>
              <a:t>의 신호가 가장 센지 사람들은 알고 싶어 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그래서 </a:t>
            </a:r>
            <a:r>
              <a:rPr lang="ko-KR" altLang="en-US" sz="1400" dirty="0"/>
              <a:t>사용자가 현재 접속 중인 </a:t>
            </a:r>
            <a:r>
              <a:rPr lang="en-US" altLang="ko-KR" sz="1400" dirty="0"/>
              <a:t>WIFI</a:t>
            </a:r>
            <a:r>
              <a:rPr lang="ko-KR" altLang="en-US" sz="1400" dirty="0"/>
              <a:t>의 정보를 수집하여 </a:t>
            </a:r>
            <a:r>
              <a:rPr lang="ko-KR" altLang="en-US" sz="1400" dirty="0" err="1"/>
              <a:t>빅데이터</a:t>
            </a:r>
            <a:r>
              <a:rPr lang="ko-KR" altLang="en-US" sz="1400" dirty="0"/>
              <a:t> 분석을 통해 공유기 마다 신호세기가 센 곳을 </a:t>
            </a:r>
            <a:r>
              <a:rPr lang="ko-KR" altLang="en-US" sz="1400" dirty="0" smtClean="0"/>
              <a:t>파악해 </a:t>
            </a:r>
            <a:r>
              <a:rPr lang="ko-KR" altLang="en-US" sz="1400" dirty="0"/>
              <a:t>지도에 표시해 준다면 ‘</a:t>
            </a:r>
            <a:r>
              <a:rPr lang="en-US" altLang="ko-KR" sz="1400" b="1" dirty="0">
                <a:solidFill>
                  <a:srgbClr val="FF0000"/>
                </a:solidFill>
              </a:rPr>
              <a:t>WIFI</a:t>
            </a:r>
            <a:r>
              <a:rPr lang="ko-KR" altLang="en-US" sz="1400" b="1" dirty="0">
                <a:solidFill>
                  <a:srgbClr val="FF0000"/>
                </a:solidFill>
              </a:rPr>
              <a:t>를 좀 더 현명하게 사용 가능하지 않을까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  <a:r>
              <a:rPr lang="en-US" altLang="ko-KR" sz="1400" dirty="0"/>
              <a:t>’ </a:t>
            </a:r>
            <a:r>
              <a:rPr lang="ko-KR" altLang="en-US" sz="1400" dirty="0"/>
              <a:t>라는 생각으로 이 프로젝트를 진행하게 되었다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 지난해 </a:t>
            </a:r>
            <a:r>
              <a:rPr lang="en-US" altLang="ko-KR" sz="1400" dirty="0"/>
              <a:t>11</a:t>
            </a:r>
            <a:r>
              <a:rPr lang="ko-KR" altLang="en-US" sz="1400" dirty="0"/>
              <a:t>월 한국전자통신연구원</a:t>
            </a:r>
            <a:r>
              <a:rPr lang="en-US" altLang="ko-KR" sz="1400" dirty="0"/>
              <a:t>(ETRI)</a:t>
            </a:r>
            <a:r>
              <a:rPr lang="ko-KR" altLang="en-US" sz="1400" dirty="0"/>
              <a:t>의 ‘</a:t>
            </a:r>
            <a:r>
              <a:rPr lang="ko-KR" altLang="en-US" sz="1400" dirty="0" err="1"/>
              <a:t>무선랜</a:t>
            </a:r>
            <a:r>
              <a:rPr lang="ko-KR" altLang="en-US" sz="1400" dirty="0"/>
              <a:t> 채널 간 간섭’ 실험에 의하면 도심 상업시설에 공유기가 너무나 촘촘히 설치되어 있기 때문에</a:t>
            </a:r>
            <a:r>
              <a:rPr lang="en-US" altLang="ko-KR" sz="1400" dirty="0"/>
              <a:t>, WIFI</a:t>
            </a:r>
            <a:r>
              <a:rPr lang="ko-KR" altLang="en-US" sz="1400" dirty="0"/>
              <a:t>간 전파 간섭이 일어나 오히려 </a:t>
            </a:r>
            <a:r>
              <a:rPr lang="ko-KR" altLang="en-US" sz="1400" dirty="0" err="1"/>
              <a:t>와이파이에</a:t>
            </a:r>
            <a:r>
              <a:rPr lang="ko-KR" altLang="en-US" sz="1400" dirty="0"/>
              <a:t> 접속 성공률이 떨어지고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대해 </a:t>
            </a:r>
            <a:r>
              <a:rPr lang="ko-KR" altLang="en-US" sz="1400" dirty="0" smtClean="0"/>
              <a:t>우리는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이미 </a:t>
            </a:r>
            <a:r>
              <a:rPr lang="ko-KR" altLang="en-US" sz="1400" dirty="0"/>
              <a:t>다른 사용자가 원활하게 접속했던 </a:t>
            </a:r>
            <a:r>
              <a:rPr lang="en-US" altLang="ko-KR" sz="1400" dirty="0"/>
              <a:t>WIFI</a:t>
            </a:r>
            <a:r>
              <a:rPr lang="ko-KR" altLang="en-US" sz="1400" dirty="0"/>
              <a:t>에 연결할 수 있도록 하여</a:t>
            </a:r>
            <a:r>
              <a:rPr lang="en-US" altLang="ko-KR" sz="1400" dirty="0"/>
              <a:t>, </a:t>
            </a:r>
            <a:r>
              <a:rPr lang="ko-KR" altLang="en-US" sz="1400" dirty="0"/>
              <a:t>도움이 되는 해결책을 제시할 수 있다고 판단한다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87560" y="836712"/>
            <a:ext cx="9537498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algn="just" fontAlgn="base">
              <a:lnSpc>
                <a:spcPct val="160000"/>
              </a:lnSpc>
            </a:pPr>
            <a:r>
              <a:rPr lang="ko-KR" altLang="en-US" sz="2800" b="1" kern="0" dirty="0"/>
              <a:t>프로젝트 </a:t>
            </a:r>
            <a:r>
              <a:rPr lang="ko-KR" altLang="en-US" sz="2800" b="1" kern="0" dirty="0" smtClean="0"/>
              <a:t>개요</a:t>
            </a:r>
            <a:endParaRPr lang="en-US" altLang="ko-KR" sz="2800" b="1" kern="0" dirty="0" smtClean="0"/>
          </a:p>
          <a:p>
            <a:pPr marL="127000" algn="just" fontAlgn="base">
              <a:lnSpc>
                <a:spcPct val="160000"/>
              </a:lnSpc>
            </a:pPr>
            <a:endParaRPr lang="ko-KR" altLang="en-US" sz="1600" kern="0" dirty="0"/>
          </a:p>
          <a:p>
            <a:pPr marL="254000" algn="just" fontAlgn="base">
              <a:lnSpc>
                <a:spcPct val="160000"/>
              </a:lnSpc>
            </a:pPr>
            <a:r>
              <a:rPr lang="ko-KR" altLang="en-US" sz="1600" kern="0" dirty="0"/>
              <a:t>기존 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WIFI </a:t>
            </a:r>
            <a:r>
              <a:rPr lang="ko-KR" altLang="en-US" sz="1600" kern="0" dirty="0"/>
              <a:t>에 </a:t>
            </a:r>
            <a:r>
              <a:rPr lang="ko-KR" altLang="en-US" sz="1600" kern="0" dirty="0" smtClean="0"/>
              <a:t>접속 </a:t>
            </a:r>
            <a:r>
              <a:rPr lang="ko-KR" altLang="en-US" sz="1600" kern="0" dirty="0"/>
              <a:t>시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/>
              <a:t>리스트 형식의 출력이 </a:t>
            </a:r>
            <a:r>
              <a:rPr lang="ko-KR" altLang="en-US" sz="1600" kern="0" dirty="0" smtClean="0"/>
              <a:t>아닌</a:t>
            </a:r>
            <a:r>
              <a:rPr lang="en-US" altLang="ko-KR" sz="1600" kern="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/>
              <a:t>위치를 보여주는 </a:t>
            </a: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WIFI </a:t>
            </a:r>
            <a:r>
              <a:rPr lang="ko-KR" altLang="en-US" sz="1600" b="1" kern="0" dirty="0">
                <a:solidFill>
                  <a:srgbClr val="FF0000"/>
                </a:solidFill>
              </a:rPr>
              <a:t>기상도</a:t>
            </a:r>
            <a:r>
              <a:rPr lang="ko-KR" altLang="en-US" sz="1600" kern="0" dirty="0"/>
              <a:t>는 사용자들에게 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WIFI </a:t>
            </a:r>
            <a:r>
              <a:rPr lang="ko-KR" altLang="en-US" sz="1600" kern="0" dirty="0"/>
              <a:t>정보를 </a:t>
            </a:r>
            <a:r>
              <a:rPr lang="ko-KR" altLang="en-US" sz="1600" b="1" kern="0" dirty="0">
                <a:solidFill>
                  <a:srgbClr val="FF0000"/>
                </a:solidFill>
              </a:rPr>
              <a:t>시각적</a:t>
            </a:r>
            <a:r>
              <a:rPr lang="ko-KR" altLang="en-US" sz="1600" kern="0" dirty="0"/>
              <a:t>으로 쉽게 보여주기 위해 개발된 </a:t>
            </a:r>
            <a:r>
              <a:rPr lang="ko-KR" altLang="en-US" sz="1600" kern="0" dirty="0" err="1"/>
              <a:t>안드로이드</a:t>
            </a:r>
            <a:r>
              <a:rPr lang="ko-KR" altLang="en-US" sz="1600" kern="0" dirty="0"/>
              <a:t> 어플리케이션이다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.</a:t>
            </a:r>
            <a:endParaRPr lang="ko-KR" altLang="en-US" sz="1600" kern="0" spc="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81" y="2996952"/>
            <a:ext cx="7344816" cy="1752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프로젝트 </a:t>
            </a:r>
            <a:r>
              <a:rPr lang="ko-KR" altLang="en-US" sz="2800" b="1" dirty="0" smtClean="0"/>
              <a:t>목적</a:t>
            </a:r>
            <a:endParaRPr lang="en-US" altLang="ko-KR" sz="2800" b="1" dirty="0" smtClean="0"/>
          </a:p>
          <a:p>
            <a:pPr fontAlgn="base"/>
            <a:endParaRPr lang="ko-KR" altLang="en-US" sz="2800" dirty="0"/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1)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DataBase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– Server – Android </a:t>
            </a:r>
            <a:r>
              <a:rPr lang="ko-KR" altLang="en-US" b="1" dirty="0">
                <a:solidFill>
                  <a:srgbClr val="00B0F0"/>
                </a:solidFill>
              </a:rPr>
              <a:t>을 이용한 </a:t>
            </a:r>
            <a:r>
              <a:rPr lang="en-US" altLang="ko-KR" b="1" dirty="0" err="1">
                <a:solidFill>
                  <a:srgbClr val="00B0F0"/>
                </a:solidFill>
              </a:rPr>
              <a:t>Wifi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ko-KR" altLang="en-US" b="1" dirty="0">
                <a:solidFill>
                  <a:srgbClr val="00B0F0"/>
                </a:solidFill>
              </a:rPr>
              <a:t>데이터 수집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sz="1600" dirty="0" err="1" smtClean="0"/>
              <a:t>앱을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실행시키면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현재 접속 중인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의 정보를 주기적으로 서버에 전송한다</a:t>
            </a:r>
            <a:r>
              <a:rPr lang="en-US" altLang="ko-KR" sz="1600" dirty="0"/>
              <a:t>. </a:t>
            </a:r>
            <a:r>
              <a:rPr lang="ko-KR" altLang="en-US" sz="1600" dirty="0"/>
              <a:t>서버를 통해 전송된 데이터들은 </a:t>
            </a:r>
            <a:r>
              <a:rPr lang="en-US" altLang="ko-KR" sz="1600" dirty="0" err="1"/>
              <a:t>DataBase</a:t>
            </a:r>
            <a:r>
              <a:rPr lang="ko-KR" altLang="en-US" sz="1600" dirty="0"/>
              <a:t>에 저장된다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2) </a:t>
            </a:r>
            <a:r>
              <a:rPr lang="ko-KR" altLang="en-US" b="1" dirty="0" smtClean="0">
                <a:solidFill>
                  <a:srgbClr val="00B0F0"/>
                </a:solidFill>
              </a:rPr>
              <a:t>수집한 </a:t>
            </a:r>
            <a:r>
              <a:rPr lang="en-US" altLang="ko-KR" b="1" dirty="0" err="1">
                <a:solidFill>
                  <a:srgbClr val="00B0F0"/>
                </a:solidFill>
              </a:rPr>
              <a:t>Wifi</a:t>
            </a:r>
            <a:r>
              <a:rPr lang="en-US" altLang="ko-KR" b="1" dirty="0">
                <a:solidFill>
                  <a:srgbClr val="00B0F0"/>
                </a:solidFill>
              </a:rPr>
              <a:t> Data</a:t>
            </a:r>
            <a:r>
              <a:rPr lang="ko-KR" altLang="en-US" b="1" dirty="0">
                <a:solidFill>
                  <a:srgbClr val="00B0F0"/>
                </a:solidFill>
              </a:rPr>
              <a:t>를 이용한 </a:t>
            </a:r>
            <a:r>
              <a:rPr lang="ko-KR" altLang="en-US" b="1" dirty="0" err="1">
                <a:solidFill>
                  <a:srgbClr val="00B0F0"/>
                </a:solidFill>
              </a:rPr>
              <a:t>빅데이터</a:t>
            </a:r>
            <a:r>
              <a:rPr lang="ko-KR" altLang="en-US" b="1" dirty="0">
                <a:solidFill>
                  <a:srgbClr val="00B0F0"/>
                </a:solidFill>
              </a:rPr>
              <a:t> 분석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sz="1600" dirty="0" smtClean="0"/>
              <a:t>수집한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데이터를 </a:t>
            </a:r>
            <a:r>
              <a:rPr lang="en-US" altLang="ko-KR" sz="1600" dirty="0"/>
              <a:t>R-Hadoop</a:t>
            </a:r>
            <a:r>
              <a:rPr lang="ko-KR" altLang="en-US" sz="1600" dirty="0"/>
              <a:t>을 이용해 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분석을 해 통계를 낸다</a:t>
            </a:r>
            <a:r>
              <a:rPr lang="en-US" altLang="ko-KR" sz="1600" dirty="0"/>
              <a:t>. </a:t>
            </a:r>
            <a:r>
              <a:rPr lang="ko-KR" altLang="en-US" sz="1600" dirty="0"/>
              <a:t>외부 </a:t>
            </a:r>
            <a:r>
              <a:rPr lang="en-US" altLang="ko-KR" sz="1600" dirty="0"/>
              <a:t>DB</a:t>
            </a:r>
            <a:r>
              <a:rPr lang="ko-KR" altLang="en-US" sz="1600" dirty="0"/>
              <a:t>에 있는 데이터를 가져오기 위해서는 </a:t>
            </a:r>
            <a:r>
              <a:rPr lang="en-US" altLang="ko-KR" sz="1600" dirty="0"/>
              <a:t>Hive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Sqoop</a:t>
            </a:r>
            <a:r>
              <a:rPr lang="ko-KR" altLang="en-US" sz="1600" dirty="0"/>
              <a:t>이라는 개발도구가 필요한데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설치 후 가져온 데이터를 </a:t>
            </a:r>
            <a:r>
              <a:rPr lang="en-US" altLang="ko-KR" sz="1600" dirty="0" err="1"/>
              <a:t>HBase</a:t>
            </a:r>
            <a:r>
              <a:rPr lang="ko-KR" altLang="en-US" sz="1600" dirty="0"/>
              <a:t>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저장된 데이터를 </a:t>
            </a:r>
            <a:r>
              <a:rPr lang="en-US" altLang="ko-KR" sz="1600" dirty="0"/>
              <a:t>R studio</a:t>
            </a:r>
            <a:r>
              <a:rPr lang="ko-KR" altLang="en-US" sz="1600" dirty="0"/>
              <a:t>를 이용해 통계 분석을 했다</a:t>
            </a:r>
            <a:r>
              <a:rPr lang="en-US" altLang="ko-KR" sz="1600" dirty="0"/>
              <a:t>. </a:t>
            </a:r>
            <a:r>
              <a:rPr lang="ko-KR" altLang="en-US" sz="1600" dirty="0"/>
              <a:t>분석한 데이터를 좀 더 </a:t>
            </a:r>
            <a:r>
              <a:rPr lang="ko-KR" altLang="en-US" sz="1600" dirty="0" err="1"/>
              <a:t>이쁘게</a:t>
            </a:r>
            <a:r>
              <a:rPr lang="ko-KR" altLang="en-US" sz="1600" dirty="0"/>
              <a:t> 보여주기 위해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이용해 그래프를 출력했다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3)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Wifi</a:t>
            </a:r>
            <a:r>
              <a:rPr lang="ko-KR" altLang="en-US" b="1" dirty="0">
                <a:solidFill>
                  <a:srgbClr val="00B0F0"/>
                </a:solidFill>
              </a:rPr>
              <a:t>의 상태를 일반 사용자들에게 시각적으로 편리하게 표현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dirty="0" smtClean="0"/>
              <a:t> </a:t>
            </a:r>
            <a:r>
              <a:rPr lang="ko-KR" altLang="en-US" sz="1600" dirty="0" smtClean="0"/>
              <a:t>기존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analyzer application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일반인들이 사용하기에는 어렵고 복잡한 구조로 되어있어 우리는 이를 시각적으로 편리하게 지도에 표현하였다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기상도에 걸맞게 신호 세기를 맑음</a:t>
            </a:r>
            <a:r>
              <a:rPr lang="en-US" altLang="ko-KR" sz="1600" dirty="0"/>
              <a:t>, </a:t>
            </a:r>
            <a:r>
              <a:rPr lang="ko-KR" altLang="en-US" sz="1600" dirty="0"/>
              <a:t>구름 조금</a:t>
            </a:r>
            <a:r>
              <a:rPr lang="en-US" altLang="ko-KR" sz="1600" dirty="0"/>
              <a:t>, </a:t>
            </a:r>
            <a:r>
              <a:rPr lang="ko-KR" altLang="en-US" sz="1600" dirty="0"/>
              <a:t>흐림으로 나누어 표시하였다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신호 세기 뿐만 아니라 통신사 별로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상태를 확인할 수 있도록 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 smtClean="0"/>
              <a:t>프로젝트 기대효과</a:t>
            </a:r>
            <a:endParaRPr lang="en-US" altLang="ko-KR" sz="2800" b="1" dirty="0" smtClean="0"/>
          </a:p>
          <a:p>
            <a:pPr fontAlgn="base"/>
            <a:endParaRPr lang="ko-KR" altLang="en-US" sz="2800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1) </a:t>
            </a:r>
            <a:r>
              <a:rPr lang="ko-KR" altLang="en-US" b="1" dirty="0">
                <a:solidFill>
                  <a:srgbClr val="00B0F0"/>
                </a:solidFill>
              </a:rPr>
              <a:t>공유기 간 전파 간섭으로 인한 불편의 감소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dirty="0" smtClean="0"/>
              <a:t> </a:t>
            </a:r>
            <a:r>
              <a:rPr lang="ko-KR" altLang="en-US" sz="1600" dirty="0" smtClean="0"/>
              <a:t>손안의 </a:t>
            </a:r>
            <a:r>
              <a:rPr lang="ko-KR" altLang="en-US" sz="1600" dirty="0"/>
              <a:t>인터넷 </a:t>
            </a:r>
            <a:r>
              <a:rPr lang="ko-KR" altLang="en-US" sz="1600" dirty="0" err="1"/>
              <a:t>스마트폰에서</a:t>
            </a:r>
            <a:r>
              <a:rPr lang="ko-KR" altLang="en-US" sz="1600" dirty="0"/>
              <a:t> 서비스 경쟁의 핵심은 통화품질보다 안정적 인터넷 접속이다</a:t>
            </a:r>
            <a:r>
              <a:rPr lang="en-US" altLang="ko-KR" sz="1600" dirty="0"/>
              <a:t>. </a:t>
            </a:r>
            <a:r>
              <a:rPr lang="ko-KR" altLang="en-US" sz="1600" dirty="0"/>
              <a:t>통신사의 </a:t>
            </a:r>
            <a:r>
              <a:rPr lang="ko-KR" altLang="en-US" sz="1600" dirty="0" err="1"/>
              <a:t>와이파이</a:t>
            </a:r>
            <a:r>
              <a:rPr lang="ko-KR" altLang="en-US" sz="1600" dirty="0"/>
              <a:t> 존 경쟁으로 인해 공유기의 개수가 많아졌지만 공공장소에서 </a:t>
            </a:r>
            <a:r>
              <a:rPr lang="ko-KR" altLang="en-US" sz="1600" dirty="0" err="1"/>
              <a:t>와이파이</a:t>
            </a:r>
            <a:r>
              <a:rPr lang="ko-KR" altLang="en-US" sz="1600" dirty="0"/>
              <a:t> 접속이 원활하지 않은 건 통신사와 개인들이 무분별하게 설치한 공유기 간에 전파 간섭이 벌어진 게 큰 원인이다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프로젝트의 결과물로 인해 사용자들은 조금 더 우수한 품질의 </a:t>
            </a:r>
            <a:r>
              <a:rPr lang="ko-KR" altLang="en-US" sz="1600" dirty="0" err="1"/>
              <a:t>와이파이에</a:t>
            </a:r>
            <a:r>
              <a:rPr lang="ko-KR" altLang="en-US" sz="1600" dirty="0"/>
              <a:t> 연결할 수 있다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2) </a:t>
            </a:r>
            <a:r>
              <a:rPr lang="ko-KR" altLang="en-US" b="1" dirty="0">
                <a:solidFill>
                  <a:srgbClr val="00B0F0"/>
                </a:solidFill>
              </a:rPr>
              <a:t>현 위치에 따른 </a:t>
            </a:r>
            <a:r>
              <a:rPr lang="en-US" altLang="ko-KR" b="1" dirty="0">
                <a:solidFill>
                  <a:srgbClr val="00B0F0"/>
                </a:solidFill>
              </a:rPr>
              <a:t>AP </a:t>
            </a:r>
            <a:r>
              <a:rPr lang="ko-KR" altLang="en-US" b="1" dirty="0">
                <a:solidFill>
                  <a:srgbClr val="00B0F0"/>
                </a:solidFill>
              </a:rPr>
              <a:t>정보 인지 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sz="1600" dirty="0" smtClean="0"/>
              <a:t> 위치 </a:t>
            </a:r>
            <a:r>
              <a:rPr lang="ko-KR" altLang="en-US" sz="1600" dirty="0"/>
              <a:t>기반의 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분석을 통한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기상도 시스템 구축으로 인해 다른 사용자들이 사용한 </a:t>
            </a:r>
            <a:r>
              <a:rPr lang="en-US" altLang="ko-KR" sz="1600" dirty="0"/>
              <a:t>AP</a:t>
            </a:r>
            <a:r>
              <a:rPr lang="ko-KR" altLang="en-US" sz="1600" dirty="0"/>
              <a:t>를 인지할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</a:t>
            </a:r>
            <a:r>
              <a:rPr lang="ko-KR" altLang="en-US" sz="1600" dirty="0" err="1"/>
              <a:t>신뢰성있는</a:t>
            </a:r>
            <a:r>
              <a:rPr lang="ko-KR" altLang="en-US" sz="1600" dirty="0"/>
              <a:t> 무선 공유기에 연결을 할 수 있게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</a:rPr>
              <a:t>3) </a:t>
            </a:r>
            <a:r>
              <a:rPr lang="ko-KR" altLang="en-US" b="1" dirty="0">
                <a:solidFill>
                  <a:srgbClr val="00B0F0"/>
                </a:solidFill>
              </a:rPr>
              <a:t>프로젝트에 대한 전반적인 학습 및 경험</a:t>
            </a:r>
            <a:endParaRPr lang="ko-KR" altLang="en-US" dirty="0">
              <a:solidFill>
                <a:srgbClr val="00B0F0"/>
              </a:solidFill>
            </a:endParaRPr>
          </a:p>
          <a:p>
            <a:pPr fontAlgn="base"/>
            <a:r>
              <a:rPr lang="ko-KR" altLang="en-US" sz="1600" dirty="0" smtClean="0"/>
              <a:t> 강의로 </a:t>
            </a:r>
            <a:r>
              <a:rPr lang="ko-KR" altLang="en-US" sz="1600" dirty="0"/>
              <a:t>배우는 것들은 각각 독립적으로 남는 경향이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프로젝트는 이 독립적인 지식들을 한데 묶어주는 통합의 장이기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지금까지 배워왔던 것들을 종합적인 지식으로 바꿀 수 있는 기회라고 본다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정보 전달 과정을 통해 체계적인 프로젝트 경험을 습득 할 수 있으며 동시에 문제 해결 능력을 키울 수 있어 자신의 역량을 발달시킬 수 있을 것이라 예상한다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</a:t>
            </a:r>
            <a:r>
              <a:rPr lang="en-US" altLang="ko-KR" sz="1600" dirty="0"/>
              <a:t>, </a:t>
            </a:r>
            <a:r>
              <a:rPr lang="ko-KR" altLang="en-US" sz="1600" dirty="0"/>
              <a:t>현장에 나서기 전 프로젝트를 경험할 수 있는 기회라고 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456" y="980728"/>
            <a:ext cx="97055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프로젝트 결과물 설명</a:t>
            </a:r>
            <a:endParaRPr lang="ko-KR" altLang="en-US" sz="28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 이 </a:t>
            </a:r>
            <a:r>
              <a:rPr lang="ko-KR" altLang="en-US" sz="1600" dirty="0"/>
              <a:t>프로젝트는 사용자가 </a:t>
            </a:r>
            <a:r>
              <a:rPr lang="en-US" altLang="ko-KR" sz="1600" dirty="0"/>
              <a:t>Android </a:t>
            </a:r>
            <a:r>
              <a:rPr lang="ko-KR" altLang="en-US" sz="1600" dirty="0" err="1"/>
              <a:t>모바일</a:t>
            </a:r>
            <a:r>
              <a:rPr lang="ko-KR" altLang="en-US" sz="1600" dirty="0"/>
              <a:t> 단말기 상에서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위치 정보에 따른 </a:t>
            </a:r>
            <a:r>
              <a:rPr lang="en-US" altLang="ko-KR" sz="1600" b="1" dirty="0" smtClean="0"/>
              <a:t>AP(Access </a:t>
            </a:r>
            <a:r>
              <a:rPr lang="en-US" altLang="ko-KR" sz="1600" b="1" dirty="0"/>
              <a:t>Point) </a:t>
            </a:r>
            <a:r>
              <a:rPr lang="ko-KR" altLang="en-US" sz="1600" b="1" dirty="0"/>
              <a:t>정보</a:t>
            </a:r>
            <a:r>
              <a:rPr lang="en-US" altLang="ko-KR" sz="1600" dirty="0"/>
              <a:t>(</a:t>
            </a:r>
            <a:r>
              <a:rPr lang="ko-KR" altLang="en-US" sz="1600" dirty="0"/>
              <a:t>전송 시간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위치</a:t>
            </a:r>
            <a:r>
              <a:rPr lang="en-US" altLang="ko-KR" sz="1600" dirty="0"/>
              <a:t>(</a:t>
            </a:r>
            <a:r>
              <a:rPr lang="ko-KR" altLang="en-US" sz="1600" dirty="0"/>
              <a:t>위도</a:t>
            </a:r>
            <a:r>
              <a:rPr lang="en-US" altLang="ko-KR" sz="1600" dirty="0"/>
              <a:t>,</a:t>
            </a:r>
            <a:r>
              <a:rPr lang="ko-KR" altLang="en-US" sz="1600" dirty="0"/>
              <a:t>경도</a:t>
            </a:r>
            <a:r>
              <a:rPr lang="en-US" altLang="ko-KR" sz="1600" dirty="0"/>
              <a:t>), AP</a:t>
            </a:r>
            <a:r>
              <a:rPr lang="ko-KR" altLang="en-US" sz="1600" dirty="0"/>
              <a:t>통신사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통신사</a:t>
            </a:r>
            <a:r>
              <a:rPr lang="en-US" altLang="ko-KR" sz="1600" dirty="0"/>
              <a:t>, </a:t>
            </a:r>
            <a:r>
              <a:rPr lang="ko-KR" altLang="en-US" sz="1600" dirty="0"/>
              <a:t>	개방 유무</a:t>
            </a:r>
            <a:r>
              <a:rPr lang="en-US" altLang="ko-KR" sz="1600" dirty="0"/>
              <a:t>, </a:t>
            </a:r>
            <a:r>
              <a:rPr lang="ko-KR" altLang="en-US" sz="1600" dirty="0"/>
              <a:t>신호 세기</a:t>
            </a:r>
            <a:r>
              <a:rPr lang="en-US" altLang="ko-KR" sz="1600" dirty="0"/>
              <a:t>, SSID, MAC </a:t>
            </a:r>
            <a:r>
              <a:rPr lang="ko-KR" altLang="en-US" sz="1600" dirty="0"/>
              <a:t>주소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일정한 </a:t>
            </a:r>
            <a:r>
              <a:rPr lang="ko-KR" altLang="en-US" sz="1600" dirty="0"/>
              <a:t>간격으로 </a:t>
            </a:r>
            <a:r>
              <a:rPr lang="en-US" altLang="ko-KR" sz="1600" b="1" dirty="0"/>
              <a:t>Web Server</a:t>
            </a:r>
            <a:r>
              <a:rPr lang="ko-KR" altLang="en-US" sz="1600" b="1" dirty="0"/>
              <a:t>에 전송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fontAlgn="base"/>
            <a:r>
              <a:rPr lang="en-US" altLang="ko-KR" sz="1600" dirty="0" smtClean="0"/>
              <a:t> </a:t>
            </a:r>
            <a:r>
              <a:rPr lang="en-US" altLang="ko-KR" sz="1600" dirty="0"/>
              <a:t>Web Server</a:t>
            </a:r>
            <a:r>
              <a:rPr lang="ko-KR" altLang="en-US" sz="1600" dirty="0"/>
              <a:t>에서는 </a:t>
            </a:r>
            <a:r>
              <a:rPr lang="en-US" altLang="ko-KR" sz="1600" b="1" dirty="0"/>
              <a:t>Database</a:t>
            </a:r>
            <a:r>
              <a:rPr lang="ko-KR" altLang="en-US" sz="1600" b="1" dirty="0"/>
              <a:t>에 정보들을 저장</a:t>
            </a:r>
            <a:r>
              <a:rPr lang="ko-KR" altLang="en-US" sz="1600" dirty="0"/>
              <a:t>하게 되며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사용자가 </a:t>
            </a:r>
            <a:r>
              <a:rPr lang="ko-KR" altLang="en-US" sz="1600" dirty="0"/>
              <a:t>전송한 </a:t>
            </a:r>
            <a:r>
              <a:rPr lang="ko-KR" altLang="en-US" sz="1600" dirty="0" smtClean="0"/>
              <a:t>정보들로 </a:t>
            </a:r>
            <a:r>
              <a:rPr lang="ko-KR" altLang="en-US" sz="1600" b="1" dirty="0" err="1"/>
              <a:t>빅데이터</a:t>
            </a:r>
            <a:r>
              <a:rPr lang="ko-KR" altLang="en-US" sz="1600" b="1" dirty="0"/>
              <a:t> 분석</a:t>
            </a:r>
            <a:r>
              <a:rPr lang="ko-KR" altLang="en-US" sz="1600" dirty="0"/>
              <a:t>을 통하여 지도에 </a:t>
            </a:r>
            <a:r>
              <a:rPr lang="en-US" altLang="ko-KR" sz="1600" b="1" dirty="0" err="1"/>
              <a:t>WiFi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기상도를 출력</a:t>
            </a:r>
            <a:r>
              <a:rPr lang="ko-KR" altLang="en-US" sz="1600" dirty="0"/>
              <a:t>할 수 있게 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/>
              <a:t>특히 </a:t>
            </a:r>
            <a:r>
              <a:rPr lang="ko-KR" altLang="en-US" sz="1600" dirty="0" smtClean="0"/>
              <a:t>주요 </a:t>
            </a:r>
            <a:r>
              <a:rPr lang="ko-KR" altLang="en-US" sz="1600" dirty="0"/>
              <a:t>통신사들</a:t>
            </a:r>
            <a:r>
              <a:rPr lang="en-US" altLang="ko-KR" sz="1600" dirty="0"/>
              <a:t>(SK, LG, KT)</a:t>
            </a:r>
            <a:r>
              <a:rPr lang="ko-KR" altLang="en-US" sz="1600" dirty="0"/>
              <a:t>의 </a:t>
            </a:r>
            <a:r>
              <a:rPr lang="en-US" altLang="ko-KR" sz="1600" dirty="0"/>
              <a:t>AP </a:t>
            </a:r>
            <a:r>
              <a:rPr lang="ko-KR" altLang="en-US" sz="1600" dirty="0"/>
              <a:t>분포와 세기 등을 한 눈에 알 수 있도록 하며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현재 </a:t>
            </a:r>
            <a:r>
              <a:rPr lang="ko-KR" altLang="en-US" sz="1600" dirty="0"/>
              <a:t>연결 중인 </a:t>
            </a:r>
            <a:r>
              <a:rPr lang="en-US" altLang="ko-KR" sz="1600" dirty="0"/>
              <a:t>AP</a:t>
            </a:r>
            <a:r>
              <a:rPr lang="ko-KR" altLang="en-US" sz="1600" dirty="0"/>
              <a:t>와 비교해 주변의 </a:t>
            </a:r>
            <a:r>
              <a:rPr lang="en-US" altLang="ko-KR" sz="1600" dirty="0"/>
              <a:t>AP </a:t>
            </a:r>
            <a:r>
              <a:rPr lang="ko-KR" altLang="en-US" sz="1600" dirty="0"/>
              <a:t>강도가 더 강한 세기의 </a:t>
            </a:r>
            <a:r>
              <a:rPr lang="en-US" altLang="ko-KR" sz="1600" dirty="0"/>
              <a:t>AP </a:t>
            </a:r>
            <a:r>
              <a:rPr lang="ko-KR" altLang="en-US" sz="1600" dirty="0"/>
              <a:t>에 접속시킨다</a:t>
            </a:r>
            <a:r>
              <a:rPr lang="en-US" altLang="ko-KR" sz="1600" dirty="0" smtClean="0"/>
              <a:t>.</a:t>
            </a:r>
          </a:p>
          <a:p>
            <a:pPr fontAlgn="base"/>
            <a:r>
              <a:rPr lang="en-US" altLang="ko-KR" sz="1600" dirty="0" smtClean="0"/>
              <a:t>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프로젝트는 </a:t>
            </a:r>
            <a:r>
              <a:rPr lang="en-US" altLang="ko-KR" sz="1600" dirty="0"/>
              <a:t>Android </a:t>
            </a:r>
            <a:r>
              <a:rPr lang="ko-KR" altLang="en-US" sz="1600" dirty="0"/>
              <a:t>위치 기반 서비스를 이용한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기상도로 주변 통신사의 </a:t>
            </a:r>
            <a:r>
              <a:rPr lang="en-US" altLang="ko-KR" sz="1600" dirty="0" err="1" smtClean="0"/>
              <a:t>WiFi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품질을 지도에 보여준다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 </a:t>
            </a:r>
            <a:r>
              <a:rPr lang="ko-KR" altLang="en-US" sz="1600" dirty="0" smtClean="0"/>
              <a:t>다수의 </a:t>
            </a:r>
            <a:r>
              <a:rPr lang="ko-KR" altLang="en-US" sz="1600" dirty="0"/>
              <a:t>사용자가 이 어플리케이션을 통해 주변의 </a:t>
            </a:r>
            <a:r>
              <a:rPr lang="en-US" altLang="ko-KR" sz="1600" dirty="0"/>
              <a:t>AP </a:t>
            </a:r>
            <a:r>
              <a:rPr lang="ko-KR" altLang="en-US" sz="1600" dirty="0"/>
              <a:t>정보를 서버로 전송하게 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서버에는 </a:t>
            </a:r>
            <a:r>
              <a:rPr lang="ko-KR" altLang="en-US" sz="1600" dirty="0"/>
              <a:t>많은 수들의 </a:t>
            </a:r>
            <a:r>
              <a:rPr lang="en-US" altLang="ko-KR" sz="1600" dirty="0"/>
              <a:t>AP</a:t>
            </a:r>
            <a:r>
              <a:rPr lang="ko-KR" altLang="en-US" sz="1600" dirty="0"/>
              <a:t>들이 등록되게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다수의 위치 정보 와 공유기가 </a:t>
            </a:r>
            <a:r>
              <a:rPr lang="ko-KR" altLang="en-US" sz="1600" dirty="0" smtClean="0"/>
              <a:t>등록되어 </a:t>
            </a:r>
            <a:r>
              <a:rPr lang="ko-KR" altLang="en-US" sz="1600" dirty="0"/>
              <a:t>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사용자는 기존에 방문하지 않았던 장소에 방문하게 되더라도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다	</a:t>
            </a:r>
            <a:r>
              <a:rPr lang="ko-KR" altLang="en-US" sz="1600" dirty="0" err="1"/>
              <a:t>른</a:t>
            </a:r>
            <a:r>
              <a:rPr lang="ko-KR" altLang="en-US" sz="1600" dirty="0"/>
              <a:t> 사람들이 전송해 놓은 정보를 통해 원활한 </a:t>
            </a:r>
            <a:r>
              <a:rPr lang="en-US" altLang="ko-KR" sz="1600" dirty="0"/>
              <a:t>AP</a:t>
            </a:r>
            <a:r>
              <a:rPr lang="ko-KR" altLang="en-US" sz="1600" dirty="0"/>
              <a:t>에 접속할 수 있게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06781904" descr="EMB000006104d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204863"/>
            <a:ext cx="4413872" cy="29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6496" y="1147226"/>
            <a:ext cx="7792612" cy="36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06781824" descr="EMB000006104d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04864"/>
            <a:ext cx="4363917" cy="29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8464" y="942980"/>
            <a:ext cx="94544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프로젝트 구조도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endParaRPr lang="en-US" altLang="ko-KR" sz="2800" b="1" dirty="0" smtClean="0"/>
          </a:p>
          <a:p>
            <a:r>
              <a:rPr lang="en-US" altLang="ko-KR" sz="2000" b="1" dirty="0" smtClean="0"/>
              <a:t>  [</a:t>
            </a:r>
            <a:r>
              <a:rPr lang="ko-KR" altLang="en-US" sz="2000" b="1" dirty="0" err="1" smtClean="0"/>
              <a:t>빅데이터</a:t>
            </a:r>
            <a:r>
              <a:rPr lang="ko-KR" altLang="en-US" sz="2000" b="1" dirty="0" smtClean="0"/>
              <a:t> 분석 구조도</a:t>
            </a:r>
            <a:r>
              <a:rPr lang="en-US" altLang="ko-KR" sz="2000" b="1" dirty="0" smtClean="0"/>
              <a:t>]		    [</a:t>
            </a:r>
            <a:r>
              <a:rPr lang="ko-KR" altLang="en-US" sz="2000" b="1" dirty="0" smtClean="0"/>
              <a:t>시스템 구조도</a:t>
            </a:r>
            <a:r>
              <a:rPr lang="en-US" altLang="ko-KR" sz="2000" b="1" dirty="0" smtClean="0"/>
              <a:t>]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16496" y="1916832"/>
            <a:ext cx="2664296" cy="4208441"/>
            <a:chOff x="776536" y="1916832"/>
            <a:chExt cx="2664296" cy="4208441"/>
          </a:xfrm>
        </p:grpSpPr>
        <p:sp>
          <p:nvSpPr>
            <p:cNvPr id="2" name="직사각형 1"/>
            <p:cNvSpPr/>
            <p:nvPr/>
          </p:nvSpPr>
          <p:spPr>
            <a:xfrm>
              <a:off x="776536" y="1916832"/>
              <a:ext cx="2664296" cy="4208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70" y="1988840"/>
              <a:ext cx="2511541" cy="4104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6611561" y="1916832"/>
            <a:ext cx="2661919" cy="4218419"/>
            <a:chOff x="6323528" y="1916832"/>
            <a:chExt cx="2661919" cy="4218419"/>
          </a:xfrm>
        </p:grpSpPr>
        <p:sp>
          <p:nvSpPr>
            <p:cNvPr id="4" name="직사각형 3"/>
            <p:cNvSpPr/>
            <p:nvPr/>
          </p:nvSpPr>
          <p:spPr>
            <a:xfrm>
              <a:off x="6323528" y="1916832"/>
              <a:ext cx="2661919" cy="42184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411" y="1985920"/>
              <a:ext cx="2514029" cy="4107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28464" y="934129"/>
            <a:ext cx="9454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기능 소개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1 </a:t>
            </a:r>
            <a:br>
              <a:rPr lang="en-US" altLang="ko-KR" sz="2800" b="1" dirty="0" smtClean="0"/>
            </a:b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6535" y="6309320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		   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도움말 화면</a:t>
            </a:r>
            <a:r>
              <a:rPr lang="en-US" altLang="ko-KR" dirty="0" smtClean="0"/>
              <a:t>		   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통신사 </a:t>
            </a:r>
            <a:r>
              <a:rPr lang="ko-KR" altLang="en-US" dirty="0" smtClean="0"/>
              <a:t>지도 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84848" y="1916832"/>
            <a:ext cx="2664296" cy="42084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eoulGirls\workspace\SeoulGirls\res\drawable-xxhdpi\img_hel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1985920"/>
            <a:ext cx="2535176" cy="41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8464" y="934129"/>
            <a:ext cx="9454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기능 소개 </a:t>
            </a:r>
            <a:r>
              <a:rPr lang="en-US" altLang="ko-KR" sz="2800" b="1" dirty="0" smtClean="0"/>
              <a:t>2 </a:t>
            </a:r>
            <a:br>
              <a:rPr lang="en-US" altLang="ko-KR" sz="2800" b="1" dirty="0" smtClean="0"/>
            </a:b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593726" y="1916832"/>
            <a:ext cx="2655418" cy="4208441"/>
            <a:chOff x="578268" y="751994"/>
            <a:chExt cx="2655418" cy="4059269"/>
          </a:xfrm>
        </p:grpSpPr>
        <p:sp>
          <p:nvSpPr>
            <p:cNvPr id="10" name="직사각형 9"/>
            <p:cNvSpPr/>
            <p:nvPr/>
          </p:nvSpPr>
          <p:spPr>
            <a:xfrm>
              <a:off x="578268" y="751994"/>
              <a:ext cx="2655418" cy="40592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72" y="810591"/>
              <a:ext cx="2514206" cy="39420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6718223" y="1916832"/>
            <a:ext cx="2655418" cy="4208441"/>
            <a:chOff x="6093046" y="751994"/>
            <a:chExt cx="2655418" cy="4059269"/>
          </a:xfrm>
        </p:grpSpPr>
        <p:sp>
          <p:nvSpPr>
            <p:cNvPr id="13" name="직사각형 12"/>
            <p:cNvSpPr/>
            <p:nvPr/>
          </p:nvSpPr>
          <p:spPr>
            <a:xfrm>
              <a:off x="6093046" y="751994"/>
              <a:ext cx="2655418" cy="40592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054" y="810592"/>
              <a:ext cx="2511402" cy="39420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776535" y="6309320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 </a:t>
            </a:r>
            <a:r>
              <a:rPr lang="ko-KR" altLang="en-US" dirty="0"/>
              <a:t>클릭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		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연결 중인 </a:t>
            </a:r>
            <a:r>
              <a:rPr lang="en-US" altLang="ko-KR" dirty="0" smtClean="0"/>
              <a:t>WIFI </a:t>
            </a:r>
            <a:r>
              <a:rPr lang="ko-KR" altLang="en-US" dirty="0" smtClean="0"/>
              <a:t>정보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신호 최적화 화면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101427"/>
            <a:ext cx="1170130" cy="9361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88504" y="1916832"/>
            <a:ext cx="2627443" cy="420844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2" y="1988840"/>
            <a:ext cx="2495165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623</Words>
  <Application>Microsoft Office PowerPoint</Application>
  <PresentationFormat>A4 용지(210x297mm)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GALALAB</dc:creator>
  <cp:lastModifiedBy>SeoulGirls</cp:lastModifiedBy>
  <cp:revision>89</cp:revision>
  <dcterms:created xsi:type="dcterms:W3CDTF">2011-10-10T10:44:28Z</dcterms:created>
  <dcterms:modified xsi:type="dcterms:W3CDTF">2015-09-21T07:30:59Z</dcterms:modified>
</cp:coreProperties>
</file>