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761" r:id="rId2"/>
    <p:sldId id="757" r:id="rId3"/>
    <p:sldId id="794" r:id="rId4"/>
    <p:sldId id="795" r:id="rId5"/>
    <p:sldId id="796" r:id="rId6"/>
    <p:sldId id="79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昊东 吕" initials="昊吕" lastIdx="1" clrIdx="0">
    <p:extLst>
      <p:ext uri="{19B8F6BF-5375-455C-9EA6-DF929625EA0E}">
        <p15:presenceInfo xmlns:p15="http://schemas.microsoft.com/office/powerpoint/2012/main" userId="374de4c558cfca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65" autoAdjust="0"/>
  </p:normalViewPr>
  <p:slideViewPr>
    <p:cSldViewPr snapToGrid="0">
      <p:cViewPr varScale="1">
        <p:scale>
          <a:sx n="95" d="100"/>
          <a:sy n="95" d="100"/>
        </p:scale>
        <p:origin x="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DAD7D-9323-495F-B085-E0B5A7A35876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2E0F9-6992-4AD8-B687-D28E5D096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8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6D025-9C82-4627-AC95-A731BB73F6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85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归一化邻接矩阵乘以第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L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层的节点特征矩阵，再乘以第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L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层的权重矩阵，就得到第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L+1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层的节点特征矩阵。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给定一个图，每个节点都有自己的特征。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以节点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为例，将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节点和与其相连的节点的特征整合，得到一个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节点的全新特征，这个过程叫做聚合，对应公式中的前半段。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再将这个新的节点特征通过神经网络转化为合适特征，作为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节点的最终节点特征，用于下一轮计算，这个过程叫做组合，对应公式中的后半段。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6D025-9C82-4627-AC95-A731BB73F6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82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系统逻辑资源包括 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LUT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查找表，多路复用器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MUX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，进位链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carry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，时钟资源等，用于实现数字电路逻辑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DSP Slice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用于高效的乘法、累加等算术运算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块内存，用于存储数据，与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LUT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查找表组成的分布式内存不同。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FPGA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上还有片外内存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DDR4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6D025-9C82-4627-AC95-A731BB73F6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2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与传统的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CNN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图片处理相比，图数据的特点是（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1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）矩阵非常稀疏（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2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）矩阵行数列数非常大，矩阵很大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因此，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FPGA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加速图卷积神经网络的重点就是 矩阵处理 和 矩阵运算。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首先是矩阵处理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传统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CNN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可以将图片数据缓存到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FPGA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的片上内存中，而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GCN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的矩阵远远大于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CNN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，可以考虑对矩阵进行压缩。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在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GCN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计算公式中，可以看到邻接矩阵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被重复利用，因此可以对邻接矩阵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进行特殊处理。比如针对邻接矩阵进行聚类，将邻接矩阵进行重排，从而提高计算效率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然后是矩阵运算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矩阵运算也就是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FPGA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计算引擎如何设计，主流的计算方式有四类，即内积运算、外积运算、行优先计算和列优先计算。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6D025-9C82-4627-AC95-A731BB73F6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1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FPGA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加速神经网络的整体流程就是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首先，通过</a:t>
            </a:r>
            <a:r>
              <a:rPr lang="en-US" altLang="zh-CN" b="0" i="0" dirty="0" err="1">
                <a:solidFill>
                  <a:srgbClr val="1D2129"/>
                </a:solidFill>
                <a:effectLst/>
                <a:latin typeface="PingFangSC-Regular"/>
              </a:rPr>
              <a:t>verilog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编写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FPGA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处理逻辑，通过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c/</a:t>
            </a:r>
            <a:r>
              <a:rPr lang="en-US" altLang="zh-CN" b="0" i="0" dirty="0" err="1">
                <a:solidFill>
                  <a:srgbClr val="1D2129"/>
                </a:solidFill>
                <a:effectLst/>
                <a:latin typeface="PingFangSC-Regular"/>
              </a:rPr>
              <a:t>c++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编写驱动以便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FPGA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与主机交互。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然后，将数据通过驱动从主板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PCIE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流入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FPGA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，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FPGA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处理后将处理后的数据发送给主机。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与显卡类似，将游戏需要渲染的画面计算通过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PCIE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传递给显卡计算，显卡计算完成后将画面结果发送给主机，主机将画面呈现到显示屏上。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6D025-9C82-4627-AC95-A731BB73F6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28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在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FPGA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加速神经网络方向上，主要加速推理过程，对神经网络如何训练不用深入了解，处理的是已经训练好的模型。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由于实验室的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FPGA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的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PCIE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驱动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XDMA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只工作在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Linux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系统上，所以平时编写代码主要在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Linux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系统上进行，需要学习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Linux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系统的简单使用。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此外，由于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FPGA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工程性强的特点，需要在这个方向上多动手、多实践。</a:t>
            </a:r>
            <a:endParaRPr lang="en-US" altLang="zh-CN" b="0" i="0" dirty="0">
              <a:solidFill>
                <a:srgbClr val="1D2129"/>
              </a:solidFill>
              <a:effectLst/>
              <a:latin typeface="PingFangSC-Regular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6D025-9C82-4627-AC95-A731BB73F6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55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AC98B-755A-F3C6-3861-CB08A3753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50A5D5-A485-3406-7FF8-9DFF3F257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994FD-520A-D0B2-55E3-1EBD6E7B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B887-453D-4BF6-81F8-A6C9F88CB0A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93B64-07B4-4747-81BE-E223C306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9B168-CA28-D20E-3643-42FE7FA5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A47-9C52-4E82-82E0-7EBA9C3E0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28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93A0C-0F86-7004-5EF3-7E5D583A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370FA5-0B30-C416-30E2-E3670E4F8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F4CB8-357E-1E25-5635-F41457C7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B887-453D-4BF6-81F8-A6C9F88CB0A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70BA4-8989-B2F9-3571-FC4A1109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00F74-CC2F-6288-1D39-E5A39DC0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A47-9C52-4E82-82E0-7EBA9C3E0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1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D6901B-4608-AD7A-B1B2-422542611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1A2808-19BB-1460-A550-FA7C741EB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6C998-5AE5-FEF9-2D90-5E0C54EE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B887-453D-4BF6-81F8-A6C9F88CB0A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63B36-F65C-0181-371B-7D8F2B97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ED3B3-62FC-49BB-6167-1A7747E9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A47-9C52-4E82-82E0-7EBA9C3E0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08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45954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A85D0E8-0E1D-4305-885D-0CE7B4C06A8F}" type="datetimeFigureOut">
              <a:rPr lang="zh-CN" altLang="en-US" smtClean="0"/>
              <a:t>2024/9/9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45954"/>
            <a:ext cx="4114800" cy="365125"/>
          </a:xfrm>
        </p:spPr>
        <p:txBody>
          <a:bodyPr/>
          <a:lstStyle>
            <a:lvl1pPr>
              <a:defRPr>
                <a:latin typeface="FZQingKeBenYueSongS-R-GB" panose="02000000000000000000" pitchFamily="2" charset="-122"/>
                <a:ea typeface="FZQingKeBenYueSongS-R-GB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601864" y="6445954"/>
            <a:ext cx="980536" cy="365125"/>
          </a:xfrm>
        </p:spPr>
        <p:txBody>
          <a:bodyPr/>
          <a:lstStyle>
            <a:lvl1pPr algn="ctr">
              <a:defRPr>
                <a:latin typeface="FZQingKeBenYueSongS-R-GB" panose="02000000000000000000" pitchFamily="2" charset="-122"/>
                <a:ea typeface="FZQingKeBenYueSongS-R-GB" panose="02000000000000000000" pitchFamily="2" charset="-122"/>
              </a:defRPr>
            </a:lvl1pPr>
          </a:lstStyle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  <a:t>‹#›</a:t>
            </a:fld>
            <a:r>
              <a:rPr lang="zh-CN" altLang="en-US" dirty="0"/>
              <a:t> 页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920151" y="265793"/>
            <a:ext cx="6464300" cy="511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方正清刻本悦宋简体" panose="02000000000000000000" charset="-122"/>
                <a:ea typeface="方正清刻本悦宋简体" panose="02000000000000000000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81682" y="249848"/>
            <a:ext cx="427956" cy="405472"/>
            <a:chOff x="336546" y="408216"/>
            <a:chExt cx="535190" cy="507072"/>
          </a:xfrm>
        </p:grpSpPr>
        <p:sp>
          <p:nvSpPr>
            <p:cNvPr id="8" name="矩形 7"/>
            <p:cNvSpPr/>
            <p:nvPr/>
          </p:nvSpPr>
          <p:spPr>
            <a:xfrm>
              <a:off x="336546" y="408216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11696" y="555248"/>
              <a:ext cx="360040" cy="360040"/>
            </a:xfrm>
            <a:prstGeom prst="rect">
              <a:avLst/>
            </a:prstGeom>
            <a:solidFill>
              <a:srgbClr val="26539D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66CCFF"/>
                    </a:gs>
                    <a:gs pos="52000">
                      <a:schemeClr val="bg1"/>
                    </a:gs>
                    <a:gs pos="100000">
                      <a:srgbClr val="0070C0"/>
                    </a:gs>
                  </a:gsLst>
                  <a:lin ang="0" scaled="1"/>
                </a:gradFill>
              </a:endParaRPr>
            </a:p>
          </p:txBody>
        </p:sp>
      </p:grpSp>
      <p:cxnSp>
        <p:nvCxnSpPr>
          <p:cNvPr id="71" name="直接连接符 70"/>
          <p:cNvCxnSpPr/>
          <p:nvPr userDrawn="1"/>
        </p:nvCxnSpPr>
        <p:spPr>
          <a:xfrm flipH="1">
            <a:off x="0" y="6628516"/>
            <a:ext cx="106018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 flipH="1">
            <a:off x="11688792" y="6628516"/>
            <a:ext cx="5032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东北大学-蓝色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9990" y="-134620"/>
            <a:ext cx="2024380" cy="119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B812F-0FDD-68D7-CAED-A9166A8B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0C6FB-A9E9-98A6-FB4D-5823CAAA7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CD796-A11D-5E2C-FF98-A668F7C5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B887-453D-4BF6-81F8-A6C9F88CB0A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1AE6D-F377-0BCC-4EBB-714AECF9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5980F-DEDC-83F1-7CCF-50A704D1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A47-9C52-4E82-82E0-7EBA9C3E0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3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F50AF-BDAC-E362-ED4F-CB9AFBDD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43B67-3CE3-B76F-538D-28A5A005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DE71F-F03B-FCDF-B048-7587D43F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B887-453D-4BF6-81F8-A6C9F88CB0A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ECDD6-7509-AC21-E17B-E6147C46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C3C52-E2D4-59B6-E0BF-731B77A1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A47-9C52-4E82-82E0-7EBA9C3E0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30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8F139-3BE6-877B-290A-32D3B6F4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95399-FEDC-B366-E065-6AC034726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C37DE2-1684-B7D9-AAC8-AE20DB293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EDF68-A694-D0E5-F072-4D9C024B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B887-453D-4BF6-81F8-A6C9F88CB0A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8A295-B94B-0D6B-C635-438783A7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D96DC-7B29-90E6-37C4-5DD7252F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A47-9C52-4E82-82E0-7EBA9C3E0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78A8-2482-089E-5911-678A4CA7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11E7B-AF89-E39E-8089-DE68B2D6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65C222-3A96-4054-0F61-352EC01DE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3B2179-B6F9-DEE1-4027-97B095F3C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62DC70-E94C-DFC6-CB8D-F49F56D6B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B720AC-2B89-BE72-7C72-63FFA7B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B887-453D-4BF6-81F8-A6C9F88CB0A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0580D1-B2E5-70BA-2E34-F1BD1874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8EB637-32FB-16CE-1E05-6E60F952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A47-9C52-4E82-82E0-7EBA9C3E0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3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58095-BDE4-FDF0-6C7C-FE4BC6E1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203B3A-2E13-A0BD-34EB-587B2365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B887-453D-4BF6-81F8-A6C9F88CB0A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4A3FD0-99CC-2EDF-8C72-7B53763E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656F40-13E4-44B5-CDB4-35361F53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A47-9C52-4E82-82E0-7EBA9C3E0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2AD9AB-35EE-0064-56F0-6E62881D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B887-453D-4BF6-81F8-A6C9F88CB0A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41F58E-DB3C-C84C-D68D-64011633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7D444F-8B7E-179B-AFAF-82EE7E41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A47-9C52-4E82-82E0-7EBA9C3E0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4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E4251-CD02-0E2E-192C-8490BE38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2EB79-18B4-5642-D36E-88CCD3134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BA42C-419C-C9DB-A62B-F52A62267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781E4-A40E-6CB7-43D1-C4D08BBC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B887-453D-4BF6-81F8-A6C9F88CB0A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44D4B-2138-A82C-A2EB-B09FA10E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CD676-15C0-E5D7-FD24-0A50AD38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A47-9C52-4E82-82E0-7EBA9C3E0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1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EF3D5-009B-2E25-806C-A6C836B6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7D8F30-F8BD-16E8-64A1-8F7970081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5A641B-B3EA-22EF-0925-569129A1B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78418-FCAA-03B1-FCF4-685341F5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B887-453D-4BF6-81F8-A6C9F88CB0A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E48A9-EA05-1432-533D-95F08029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A77C9-6B0D-B58B-BA7B-ACD283A3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A47-9C52-4E82-82E0-7EBA9C3E0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D17CBE-B4D0-7891-F6D5-A45BEED8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F769A-B68A-65EF-F3C7-2D331B5A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6AFEF-AC99-57F1-EA00-450B6DC49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6B887-453D-4BF6-81F8-A6C9F88CB0A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9BC60-18DB-12FC-7A15-AD38E64C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40EC9-903E-BCFC-D05C-8668749D5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15A47-9C52-4E82-82E0-7EBA9C3E0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1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945C47-63D4-3D7E-0CE7-921A1475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t>第 </a:t>
            </a:r>
            <a:fld id="{84377AA6-5F82-4755-B29C-FAB6A572A0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FZQingKeBenYueSongS-R-GB" panose="02000000000000000000" pitchFamily="2" charset="-122"/>
              <a:ea typeface="FZQingKeBenYueSongS-R-GB" panose="02000000000000000000" pitchFamily="2" charset="-122"/>
              <a:cs typeface="+mn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9F29073-7822-CB5A-297E-A8614512E926}"/>
              </a:ext>
            </a:extLst>
          </p:cNvPr>
          <p:cNvSpPr txBox="1">
            <a:spLocks/>
          </p:cNvSpPr>
          <p:nvPr/>
        </p:nvSpPr>
        <p:spPr>
          <a:xfrm>
            <a:off x="467193" y="3232957"/>
            <a:ext cx="11257613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加速器及自动编译</a:t>
            </a:r>
          </a:p>
        </p:txBody>
      </p:sp>
    </p:spTree>
    <p:extLst>
      <p:ext uri="{BB962C8B-B14F-4D97-AF65-F5344CB8AC3E}">
        <p14:creationId xmlns:p14="http://schemas.microsoft.com/office/powerpoint/2010/main" val="195727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945C47-63D4-3D7E-0CE7-921A1475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t>第 </a:t>
            </a:r>
            <a:fld id="{84377AA6-5F82-4755-B29C-FAB6A572A0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FZQingKeBenYueSongS-R-GB" panose="02000000000000000000" pitchFamily="2" charset="-122"/>
              <a:ea typeface="FZQingKeBenYueSongS-R-GB" panose="02000000000000000000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088DDE-3A0E-BBBF-BB3F-71415601F7CA}"/>
              </a:ext>
            </a:extLst>
          </p:cNvPr>
          <p:cNvSpPr txBox="1"/>
          <p:nvPr/>
        </p:nvSpPr>
        <p:spPr>
          <a:xfrm>
            <a:off x="707576" y="268237"/>
            <a:ext cx="507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图卷积神经网络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21F5BFC-499A-4868-BCE0-F3F2640A3610}"/>
                  </a:ext>
                </a:extLst>
              </p:cNvPr>
              <p:cNvSpPr txBox="1"/>
              <p:nvPr/>
            </p:nvSpPr>
            <p:spPr>
              <a:xfrm>
                <a:off x="2020786" y="2186302"/>
                <a:ext cx="2447978" cy="788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21F5BFC-499A-4868-BCE0-F3F2640A3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786" y="2186302"/>
                <a:ext cx="2447978" cy="788870"/>
              </a:xfrm>
              <a:prstGeom prst="rect">
                <a:avLst/>
              </a:prstGeom>
              <a:blipFill>
                <a:blip r:embed="rId3"/>
                <a:stretch>
                  <a:fillRect t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7609971-F0D9-69F9-3812-D4605697E77F}"/>
              </a:ext>
            </a:extLst>
          </p:cNvPr>
          <p:cNvSpPr txBox="1"/>
          <p:nvPr/>
        </p:nvSpPr>
        <p:spPr>
          <a:xfrm>
            <a:off x="391681" y="1604259"/>
            <a:ext cx="213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BDD670A-8765-E952-1327-BBC7BD7F3908}"/>
                  </a:ext>
                </a:extLst>
              </p:cNvPr>
              <p:cNvSpPr txBox="1"/>
              <p:nvPr/>
            </p:nvSpPr>
            <p:spPr>
              <a:xfrm>
                <a:off x="1682937" y="3190114"/>
                <a:ext cx="3123676" cy="2999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层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的节点特征矩阵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归一化邻接矩阵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层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的权重矩阵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激活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邻接矩阵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单位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度矩阵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BDD670A-8765-E952-1327-BBC7BD7F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37" y="3190114"/>
                <a:ext cx="3123676" cy="2999539"/>
              </a:xfrm>
              <a:prstGeom prst="rect">
                <a:avLst/>
              </a:prstGeom>
              <a:blipFill>
                <a:blip r:embed="rId4"/>
                <a:stretch>
                  <a:fillRect l="-1172" r="-1367" b="-2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 descr="图片包含 图示&#10;&#10;描述已自动生成">
            <a:extLst>
              <a:ext uri="{FF2B5EF4-FFF2-40B4-BE49-F238E27FC236}">
                <a16:creationId xmlns:a16="http://schemas.microsoft.com/office/drawing/2014/main" id="{B36B1629-E145-D178-EE01-2ED42DDC2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331" y="1087994"/>
            <a:ext cx="4243694" cy="535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945C47-63D4-3D7E-0CE7-921A1475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t>第 </a:t>
            </a:r>
            <a:fld id="{84377AA6-5F82-4755-B29C-FAB6A572A0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FZQingKeBenYueSongS-R-GB" panose="02000000000000000000" pitchFamily="2" charset="-122"/>
              <a:ea typeface="FZQingKeBenYueSongS-R-GB" panose="02000000000000000000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088DDE-3A0E-BBBF-BB3F-71415601F7CA}"/>
              </a:ext>
            </a:extLst>
          </p:cNvPr>
          <p:cNvSpPr txBox="1"/>
          <p:nvPr/>
        </p:nvSpPr>
        <p:spPr>
          <a:xfrm>
            <a:off x="793615" y="292419"/>
            <a:ext cx="507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FPGA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5102C4-24CC-F931-3489-8A8E7B1C4007}"/>
              </a:ext>
            </a:extLst>
          </p:cNvPr>
          <p:cNvSpPr txBox="1"/>
          <p:nvPr/>
        </p:nvSpPr>
        <p:spPr>
          <a:xfrm>
            <a:off x="391681" y="1519084"/>
            <a:ext cx="449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b="1" dirty="0"/>
              <a:t>AMD </a:t>
            </a:r>
            <a:r>
              <a:rPr lang="en-US" altLang="zh-CN" b="1" dirty="0" err="1"/>
              <a:t>Virtex</a:t>
            </a:r>
            <a:r>
              <a:rPr lang="en-US" altLang="zh-CN" b="1" dirty="0"/>
              <a:t> </a:t>
            </a:r>
            <a:r>
              <a:rPr lang="en-US" altLang="zh-CN" b="1" dirty="0" err="1"/>
              <a:t>UltraScale</a:t>
            </a:r>
            <a:r>
              <a:rPr lang="en-US" altLang="zh-CN" b="1" dirty="0"/>
              <a:t>+ FPGA VCU118</a:t>
            </a:r>
          </a:p>
        </p:txBody>
      </p:sp>
      <p:pic>
        <p:nvPicPr>
          <p:cNvPr id="11" name="图片 10" descr="电子设备的屏幕截图&#10;&#10;中度可信度描述已自动生成">
            <a:extLst>
              <a:ext uri="{FF2B5EF4-FFF2-40B4-BE49-F238E27FC236}">
                <a16:creationId xmlns:a16="http://schemas.microsoft.com/office/drawing/2014/main" id="{8C1F7575-9C05-97CC-88E7-26559D877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87" y="2344993"/>
            <a:ext cx="6572865" cy="3820478"/>
          </a:xfrm>
          <a:prstGeom prst="rect">
            <a:avLst/>
          </a:prstGeom>
        </p:spPr>
      </p:pic>
      <p:pic>
        <p:nvPicPr>
          <p:cNvPr id="14" name="图片 13" descr="表格&#10;&#10;描述已自动生成">
            <a:extLst>
              <a:ext uri="{FF2B5EF4-FFF2-40B4-BE49-F238E27FC236}">
                <a16:creationId xmlns:a16="http://schemas.microsoft.com/office/drawing/2014/main" id="{4BB0BBF7-4A30-A7D5-5B75-9039F0413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415" y="3255021"/>
            <a:ext cx="5528198" cy="18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0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945C47-63D4-3D7E-0CE7-921A1475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t>第 </a:t>
            </a:r>
            <a:fld id="{84377AA6-5F82-4755-B29C-FAB6A572A0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FZQingKeBenYueSongS-R-GB" panose="02000000000000000000" pitchFamily="2" charset="-122"/>
              <a:ea typeface="FZQingKeBenYueSongS-R-GB" panose="02000000000000000000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088DDE-3A0E-BBBF-BB3F-71415601F7CA}"/>
              </a:ext>
            </a:extLst>
          </p:cNvPr>
          <p:cNvSpPr txBox="1"/>
          <p:nvPr/>
        </p:nvSpPr>
        <p:spPr>
          <a:xfrm>
            <a:off x="734321" y="308885"/>
            <a:ext cx="507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关键问题</a:t>
            </a:r>
          </a:p>
        </p:txBody>
      </p:sp>
      <p:pic>
        <p:nvPicPr>
          <p:cNvPr id="6" name="图片 5" descr="手机屏幕的截图&#10;&#10;中度可信度描述已自动生成">
            <a:extLst>
              <a:ext uri="{FF2B5EF4-FFF2-40B4-BE49-F238E27FC236}">
                <a16:creationId xmlns:a16="http://schemas.microsoft.com/office/drawing/2014/main" id="{412B07F3-CF29-5C8F-610A-779528BE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202" y="818347"/>
            <a:ext cx="3871440" cy="11041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CDBD77-6E42-5873-4D16-76E93E86A107}"/>
              </a:ext>
            </a:extLst>
          </p:cNvPr>
          <p:cNvSpPr txBox="1"/>
          <p:nvPr/>
        </p:nvSpPr>
        <p:spPr>
          <a:xfrm>
            <a:off x="217006" y="20506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矩阵处理</a:t>
            </a:r>
            <a:endParaRPr lang="en-US" altLang="zh-CN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EC2951-B30B-93B8-6AAD-7F4E3262DD09}"/>
              </a:ext>
            </a:extLst>
          </p:cNvPr>
          <p:cNvSpPr txBox="1"/>
          <p:nvPr/>
        </p:nvSpPr>
        <p:spPr>
          <a:xfrm>
            <a:off x="217006" y="443797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矩阵运算</a:t>
            </a:r>
            <a:endParaRPr lang="en-US" altLang="zh-CN" b="1" dirty="0"/>
          </a:p>
        </p:txBody>
      </p:sp>
      <p:pic>
        <p:nvPicPr>
          <p:cNvPr id="16" name="图片 15" descr="一些文字和图案&#10;&#10;中度可信度描述已自动生成">
            <a:extLst>
              <a:ext uri="{FF2B5EF4-FFF2-40B4-BE49-F238E27FC236}">
                <a16:creationId xmlns:a16="http://schemas.microsoft.com/office/drawing/2014/main" id="{C764118C-7557-3468-DD9F-FA584CA12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16" y="4789698"/>
            <a:ext cx="7295104" cy="1678363"/>
          </a:xfrm>
          <a:prstGeom prst="rect">
            <a:avLst/>
          </a:prstGeom>
        </p:spPr>
      </p:pic>
      <p:pic>
        <p:nvPicPr>
          <p:cNvPr id="18" name="图片 17" descr="表格&#10;&#10;描述已自动生成">
            <a:extLst>
              <a:ext uri="{FF2B5EF4-FFF2-40B4-BE49-F238E27FC236}">
                <a16:creationId xmlns:a16="http://schemas.microsoft.com/office/drawing/2014/main" id="{C1F91C34-D433-4469-C49E-9546E38D9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542" y="2420030"/>
            <a:ext cx="3315957" cy="1696142"/>
          </a:xfrm>
          <a:prstGeom prst="rect">
            <a:avLst/>
          </a:prstGeom>
        </p:spPr>
      </p:pic>
      <p:pic>
        <p:nvPicPr>
          <p:cNvPr id="22" name="图片 21" descr="图表&#10;&#10;描述已自动生成">
            <a:extLst>
              <a:ext uri="{FF2B5EF4-FFF2-40B4-BE49-F238E27FC236}">
                <a16:creationId xmlns:a16="http://schemas.microsoft.com/office/drawing/2014/main" id="{83F31BA0-6A73-7379-F079-55FC2330F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777" y="2666251"/>
            <a:ext cx="3918857" cy="109613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46FB8E5-0F3A-26BF-2F4C-DC7D927DAD2F}"/>
              </a:ext>
            </a:extLst>
          </p:cNvPr>
          <p:cNvSpPr txBox="1"/>
          <p:nvPr/>
        </p:nvSpPr>
        <p:spPr>
          <a:xfrm>
            <a:off x="2718862" y="4225524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矩阵压缩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FF9602-4984-99F4-B207-B0A64489E343}"/>
              </a:ext>
            </a:extLst>
          </p:cNvPr>
          <p:cNvSpPr txBox="1"/>
          <p:nvPr/>
        </p:nvSpPr>
        <p:spPr>
          <a:xfrm>
            <a:off x="7021810" y="4206714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邻接矩阵分区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7299C06-C00F-1288-7483-7A889CB21E8B}"/>
              </a:ext>
            </a:extLst>
          </p:cNvPr>
          <p:cNvCxnSpPr>
            <a:cxnSpLocks/>
          </p:cNvCxnSpPr>
          <p:nvPr/>
        </p:nvCxnSpPr>
        <p:spPr>
          <a:xfrm>
            <a:off x="9933648" y="3429000"/>
            <a:ext cx="114704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BF8B9E2-06F5-F9C5-EBDC-56A05AE2F1AB}"/>
              </a:ext>
            </a:extLst>
          </p:cNvPr>
          <p:cNvCxnSpPr>
            <a:cxnSpLocks/>
          </p:cNvCxnSpPr>
          <p:nvPr/>
        </p:nvCxnSpPr>
        <p:spPr>
          <a:xfrm>
            <a:off x="10225050" y="3429000"/>
            <a:ext cx="114704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A3A93EE-CE33-4E02-29D0-67AB6F3F6ED9}"/>
              </a:ext>
            </a:extLst>
          </p:cNvPr>
          <p:cNvCxnSpPr>
            <a:cxnSpLocks/>
          </p:cNvCxnSpPr>
          <p:nvPr/>
        </p:nvCxnSpPr>
        <p:spPr>
          <a:xfrm flipH="1">
            <a:off x="10450286" y="3429000"/>
            <a:ext cx="128172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0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945C47-63D4-3D7E-0CE7-921A1475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t>第 </a:t>
            </a:r>
            <a:fld id="{84377AA6-5F82-4755-B29C-FAB6A572A0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FZQingKeBenYueSongS-R-GB" panose="02000000000000000000" pitchFamily="2" charset="-122"/>
              <a:ea typeface="FZQingKeBenYueSongS-R-GB" panose="02000000000000000000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088DDE-3A0E-BBBF-BB3F-71415601F7CA}"/>
              </a:ext>
            </a:extLst>
          </p:cNvPr>
          <p:cNvSpPr txBox="1"/>
          <p:nvPr/>
        </p:nvSpPr>
        <p:spPr>
          <a:xfrm>
            <a:off x="711182" y="298101"/>
            <a:ext cx="507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计算流程</a:t>
            </a:r>
          </a:p>
        </p:txBody>
      </p:sp>
      <p:pic>
        <p:nvPicPr>
          <p:cNvPr id="9" name="图片 8" descr="图表, 图示, 示意图&#10;&#10;描述已自动生成">
            <a:extLst>
              <a:ext uri="{FF2B5EF4-FFF2-40B4-BE49-F238E27FC236}">
                <a16:creationId xmlns:a16="http://schemas.microsoft.com/office/drawing/2014/main" id="{3E8478A1-89F8-9F9B-4BFE-AA44EB220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82" y="1586121"/>
            <a:ext cx="3514725" cy="2962275"/>
          </a:xfrm>
          <a:prstGeom prst="rect">
            <a:avLst/>
          </a:prstGeom>
        </p:spPr>
      </p:pic>
      <p:pic>
        <p:nvPicPr>
          <p:cNvPr id="15" name="图片 14" descr="图示&#10;&#10;描述已自动生成">
            <a:extLst>
              <a:ext uri="{FF2B5EF4-FFF2-40B4-BE49-F238E27FC236}">
                <a16:creationId xmlns:a16="http://schemas.microsoft.com/office/drawing/2014/main" id="{1CB1ED5E-5AA2-2B30-8F61-A659F2FDB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441" y="1141803"/>
            <a:ext cx="3865685" cy="4574394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32F7911-C030-979E-1086-50EEFDF65B8A}"/>
              </a:ext>
            </a:extLst>
          </p:cNvPr>
          <p:cNvCxnSpPr/>
          <p:nvPr/>
        </p:nvCxnSpPr>
        <p:spPr>
          <a:xfrm flipV="1">
            <a:off x="4371033" y="1286189"/>
            <a:ext cx="1972408" cy="165797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2F922B3-E035-D778-57D8-793557154F91}"/>
              </a:ext>
            </a:extLst>
          </p:cNvPr>
          <p:cNvCxnSpPr/>
          <p:nvPr/>
        </p:nvCxnSpPr>
        <p:spPr>
          <a:xfrm>
            <a:off x="4355202" y="4597121"/>
            <a:ext cx="1858945" cy="9746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73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945C47-63D4-3D7E-0CE7-921A1475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t>第 </a:t>
            </a:r>
            <a:fld id="{84377AA6-5F82-4755-B29C-FAB6A572A0B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FZQingKeBenYueSongS-R-GB" panose="02000000000000000000" pitchFamily="2" charset="-122"/>
              <a:ea typeface="FZQingKeBenYueSongS-R-GB" panose="02000000000000000000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088DDE-3A0E-BBBF-BB3F-71415601F7CA}"/>
              </a:ext>
            </a:extLst>
          </p:cNvPr>
          <p:cNvSpPr txBox="1"/>
          <p:nvPr/>
        </p:nvSpPr>
        <p:spPr>
          <a:xfrm>
            <a:off x="711182" y="298101"/>
            <a:ext cx="507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注意事项</a:t>
            </a:r>
          </a:p>
        </p:txBody>
      </p:sp>
      <p:pic>
        <p:nvPicPr>
          <p:cNvPr id="5" name="图片 4" descr="电子器材&#10;&#10;低可信度描述已自动生成">
            <a:extLst>
              <a:ext uri="{FF2B5EF4-FFF2-40B4-BE49-F238E27FC236}">
                <a16:creationId xmlns:a16="http://schemas.microsoft.com/office/drawing/2014/main" id="{1B40C4DA-A0C4-284D-23C7-92B9B0B4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300" y="1405039"/>
            <a:ext cx="4783832" cy="33586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FA6C8A-D197-92D0-D86D-70BF0191050B}"/>
              </a:ext>
            </a:extLst>
          </p:cNvPr>
          <p:cNvSpPr txBox="1"/>
          <p:nvPr/>
        </p:nvSpPr>
        <p:spPr>
          <a:xfrm>
            <a:off x="1332374" y="2020553"/>
            <a:ext cx="3474028" cy="212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/>
              <a:t>只加速推理过程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/>
              <a:t>主要工作在</a:t>
            </a:r>
            <a:r>
              <a:rPr lang="en-US" altLang="zh-CN" b="1" dirty="0"/>
              <a:t>Linux</a:t>
            </a:r>
            <a:r>
              <a:rPr lang="zh-CN" altLang="en-US" b="1" dirty="0"/>
              <a:t>系统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/>
              <a:t>对神经网络不用过于深入了解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/>
              <a:t>需要多动手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9603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641</Words>
  <Application>Microsoft Office PowerPoint</Application>
  <PresentationFormat>宽屏</PresentationFormat>
  <Paragraphs>67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FZQingKeBenYueSongS-R-GB</vt:lpstr>
      <vt:lpstr>PingFangSC-Regular</vt:lpstr>
      <vt:lpstr>等线</vt:lpstr>
      <vt:lpstr>等线 Light</vt:lpstr>
      <vt:lpstr>方正清刻本悦宋简体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GaccO - A GPU-accelerated OLTP DBMS</dc:title>
  <dc:creator>昊东 吕</dc:creator>
  <cp:lastModifiedBy>tx5pro</cp:lastModifiedBy>
  <cp:revision>123</cp:revision>
  <dcterms:created xsi:type="dcterms:W3CDTF">2023-12-15T08:57:16Z</dcterms:created>
  <dcterms:modified xsi:type="dcterms:W3CDTF">2024-09-09T01:36:30Z</dcterms:modified>
</cp:coreProperties>
</file>