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sldIdLst>
    <p:sldId id="256" r:id="rId2"/>
    <p:sldId id="257" r:id="rId3"/>
    <p:sldId id="260" r:id="rId4"/>
    <p:sldId id="258" r:id="rId5"/>
    <p:sldId id="259" r:id="rId6"/>
    <p:sldId id="262" r:id="rId7"/>
    <p:sldId id="263" r:id="rId8"/>
    <p:sldId id="264" r:id="rId9"/>
    <p:sldId id="265" r:id="rId10"/>
    <p:sldId id="266" r:id="rId11"/>
    <p:sldId id="267" r:id="rId12"/>
    <p:sldId id="268" r:id="rId13"/>
    <p:sldId id="270"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FEA57E-7C1A-457B-A4CD-5DCEB057B502}" type="datetime1">
              <a:rPr lang="en-US" smtClean="0"/>
              <a:t>11/17/2020</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680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789749-A4CD-447F-8298-2B7988C91CEA}" type="datetime1">
              <a:rPr lang="en-US" smtClean="0"/>
              <a:t>11/17/2020</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718271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0444D3-C0BA-4587-A56C-581AB9F841BE}" type="datetime1">
              <a:rPr lang="en-US" smtClean="0"/>
              <a:t>11/17/2020</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402420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1AF2CE-4F37-411C-A3EE-BBBE223265BF}" type="datetime1">
              <a:rPr lang="en-US" smtClean="0"/>
              <a:t>11/17/2020</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730169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6083D4-708C-4BB5-B4FD-30CE9FA12FD5}" type="datetime1">
              <a:rPr lang="en-US" smtClean="0"/>
              <a:t>11/17/2020</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4085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D239B2-65BC-4C2A-A62B-3EABFE9590E4}" type="datetime1">
              <a:rPr lang="en-US" smtClean="0"/>
              <a:t>11/17/2020</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818347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E05F5A-E4A3-476F-A89E-C2B73F2431E4}" type="datetime1">
              <a:rPr lang="en-US" smtClean="0"/>
              <a:t>11/17/2020</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733842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761515-4A26-4F31-9F61-5A10B1FABBFC}" type="datetime1">
              <a:rPr lang="en-US" smtClean="0"/>
              <a:t>11/17/2020</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820357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A75DC65-7D1F-4BAB-9695-F7E734143E14}" type="datetime1">
              <a:rPr lang="en-US" smtClean="0"/>
              <a:t>11/17/2020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Sample Footer Text</a:t>
            </a:r>
          </a:p>
        </p:txBody>
      </p:sp>
      <p:sp>
        <p:nvSpPr>
          <p:cNvPr id="9" name="Slide Number Placeholder 8"/>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251484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E624077-BD55-4036-8E92-6558FDF3B653}" type="datetime1">
              <a:rPr lang="en-US" smtClean="0"/>
              <a:t>11/17/2020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Sample Footer Text</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8E28480-1C08-4458-AD97-0283E6FFD09D}" type="slidenum">
              <a:rPr lang="en-US" smtClean="0"/>
              <a:t>‹#›</a:t>
            </a:fld>
            <a:endParaRPr lang="en-US"/>
          </a:p>
        </p:txBody>
      </p:sp>
    </p:spTree>
    <p:extLst>
      <p:ext uri="{BB962C8B-B14F-4D97-AF65-F5344CB8AC3E}">
        <p14:creationId xmlns:p14="http://schemas.microsoft.com/office/powerpoint/2010/main" val="1242089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4225F2-7107-4609-BCC2-77C63064A5E8}" type="datetime1">
              <a:rPr lang="en-US" smtClean="0"/>
              <a:t>11/17/2020</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698039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3FE42E8-8B57-452D-A122-4DCE9AC771EF}" type="datetime1">
              <a:rPr lang="en-US" smtClean="0"/>
              <a:t>11/17/2020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8E28480-1C08-4458-AD97-0283E6FFD09D}"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5261363"/>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ncsl.org/research/labor-and-employment/state-unemployment-update.aspx" TargetMode="External"/><Relationship Id="rId3" Type="http://schemas.openxmlformats.org/officeDocument/2006/relationships/hyperlink" Target="https://www.bea.gov/data/gdp/gdp-state" TargetMode="External"/><Relationship Id="rId7" Type="http://schemas.openxmlformats.org/officeDocument/2006/relationships/hyperlink" Target="https://api.covidtracking.com/v1/us/daily.json" TargetMode="External"/><Relationship Id="rId2" Type="http://schemas.openxmlformats.org/officeDocument/2006/relationships/hyperlink" Target="https://data.cdc.gov/NCHS/Excess-Deaths-Associated-with-COVID-19/xkkf-xrst" TargetMode="External"/><Relationship Id="rId1" Type="http://schemas.openxmlformats.org/officeDocument/2006/relationships/slideLayout" Target="../slideLayouts/slideLayout2.xml"/><Relationship Id="rId6" Type="http://schemas.openxmlformats.org/officeDocument/2006/relationships/hyperlink" Target="https://covidtracking.com/data/national" TargetMode="External"/><Relationship Id="rId5" Type="http://schemas.openxmlformats.org/officeDocument/2006/relationships/hyperlink" Target="https://fred.stlouisfed.org/series/GDPC1" TargetMode="External"/><Relationship Id="rId4" Type="http://schemas.openxmlformats.org/officeDocument/2006/relationships/hyperlink" Target="https://fred.stlouisfed.org/series/UNRATE" TargetMode="External"/><Relationship Id="rId9" Type="http://schemas.openxmlformats.org/officeDocument/2006/relationships/hyperlink" Target="https://www.thetimesusa.com/2020/04/05/a-state-by-state-overview-of-the-coronavirus-lockdown/"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C869DF-DE74-44DA-97C7-E238D23980CE}"/>
              </a:ext>
            </a:extLst>
          </p:cNvPr>
          <p:cNvSpPr>
            <a:spLocks noGrp="1"/>
          </p:cNvSpPr>
          <p:nvPr>
            <p:ph type="ctrTitle"/>
          </p:nvPr>
        </p:nvSpPr>
        <p:spPr>
          <a:xfrm>
            <a:off x="6730000" y="639097"/>
            <a:ext cx="4813072" cy="3686015"/>
          </a:xfrm>
        </p:spPr>
        <p:txBody>
          <a:bodyPr>
            <a:normAutofit/>
          </a:bodyPr>
          <a:lstStyle/>
          <a:p>
            <a:r>
              <a:rPr lang="en-US" sz="6800" dirty="0"/>
              <a:t>Impact of COVID-19 on the U.S. Economy</a:t>
            </a:r>
          </a:p>
        </p:txBody>
      </p:sp>
      <p:sp>
        <p:nvSpPr>
          <p:cNvPr id="3" name="Subtitle 2">
            <a:extLst>
              <a:ext uri="{FF2B5EF4-FFF2-40B4-BE49-F238E27FC236}">
                <a16:creationId xmlns:a16="http://schemas.microsoft.com/office/drawing/2014/main" id="{ADE644B2-3D92-4C35-B985-49356C607D58}"/>
              </a:ext>
            </a:extLst>
          </p:cNvPr>
          <p:cNvSpPr>
            <a:spLocks noGrp="1"/>
          </p:cNvSpPr>
          <p:nvPr>
            <p:ph type="subTitle" idx="1"/>
          </p:nvPr>
        </p:nvSpPr>
        <p:spPr>
          <a:xfrm>
            <a:off x="6729999" y="4455621"/>
            <a:ext cx="4829101" cy="1238616"/>
          </a:xfrm>
        </p:spPr>
        <p:txBody>
          <a:bodyPr>
            <a:normAutofit/>
          </a:bodyPr>
          <a:lstStyle/>
          <a:p>
            <a:r>
              <a:rPr lang="en-US" dirty="0">
                <a:solidFill>
                  <a:schemeClr val="tx1">
                    <a:lumMod val="85000"/>
                    <a:lumOff val="15000"/>
                  </a:schemeClr>
                </a:solidFill>
              </a:rPr>
              <a:t>By: William Kim</a:t>
            </a:r>
          </a:p>
        </p:txBody>
      </p:sp>
      <p:pic>
        <p:nvPicPr>
          <p:cNvPr id="1026" name="Picture 2" descr="New human virus discovered in old blood samples | Science | AAAS">
            <a:extLst>
              <a:ext uri="{FF2B5EF4-FFF2-40B4-BE49-F238E27FC236}">
                <a16:creationId xmlns:a16="http://schemas.microsoft.com/office/drawing/2014/main" id="{84003942-F643-452D-8A1B-51D5DDA4E8E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909" r="21302"/>
          <a:stretch/>
        </p:blipFill>
        <p:spPr bwMode="auto">
          <a:xfrm>
            <a:off x="633999" y="640081"/>
            <a:ext cx="5462001" cy="5054156"/>
          </a:xfrm>
          <a:prstGeom prst="rect">
            <a:avLst/>
          </a:prstGeom>
          <a:noFill/>
          <a:extLst>
            <a:ext uri="{909E8E84-426E-40DD-AFC4-6F175D3DCCD1}">
              <a14:hiddenFill xmlns:a14="http://schemas.microsoft.com/office/drawing/2010/main">
                <a:solidFill>
                  <a:srgbClr val="FFFFFF"/>
                </a:solidFill>
              </a14:hiddenFill>
            </a:ext>
          </a:extLst>
        </p:spPr>
      </p:pic>
      <p:cxnSp>
        <p:nvCxnSpPr>
          <p:cNvPr id="1029" name="Straight Connector 72">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F85B92BC-678C-4E14-97E6-3227DEF86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Rectangle 76">
            <a:extLst>
              <a:ext uri="{FF2B5EF4-FFF2-40B4-BE49-F238E27FC236}">
                <a16:creationId xmlns:a16="http://schemas.microsoft.com/office/drawing/2014/main" id="{D2644120-A6B9-4D5C-8A60-E2F4CC220E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47379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DBAC870-C7AB-4704-90C2-399A2C9D1FB1}"/>
              </a:ext>
            </a:extLst>
          </p:cNvPr>
          <p:cNvSpPr>
            <a:spLocks noGrp="1"/>
          </p:cNvSpPr>
          <p:nvPr>
            <p:ph type="title"/>
          </p:nvPr>
        </p:nvSpPr>
        <p:spPr>
          <a:xfrm>
            <a:off x="492370" y="516835"/>
            <a:ext cx="3084844" cy="2103875"/>
          </a:xfrm>
        </p:spPr>
        <p:txBody>
          <a:bodyPr>
            <a:normAutofit/>
          </a:bodyPr>
          <a:lstStyle/>
          <a:p>
            <a:r>
              <a:rPr lang="en-US" sz="3600">
                <a:solidFill>
                  <a:srgbClr val="FFFFFF"/>
                </a:solidFill>
              </a:rPr>
              <a:t>Visualization 2</a:t>
            </a:r>
          </a:p>
        </p:txBody>
      </p:sp>
      <p:sp>
        <p:nvSpPr>
          <p:cNvPr id="3" name="Content Placeholder 2">
            <a:extLst>
              <a:ext uri="{FF2B5EF4-FFF2-40B4-BE49-F238E27FC236}">
                <a16:creationId xmlns:a16="http://schemas.microsoft.com/office/drawing/2014/main" id="{BBDB7873-994C-4417-80E8-4C04F3C1DC1B}"/>
              </a:ext>
            </a:extLst>
          </p:cNvPr>
          <p:cNvSpPr>
            <a:spLocks noGrp="1"/>
          </p:cNvSpPr>
          <p:nvPr>
            <p:ph idx="1"/>
          </p:nvPr>
        </p:nvSpPr>
        <p:spPr>
          <a:xfrm>
            <a:off x="492371" y="2653800"/>
            <a:ext cx="3084844" cy="3335519"/>
          </a:xfrm>
        </p:spPr>
        <p:txBody>
          <a:bodyPr>
            <a:normAutofit/>
          </a:bodyPr>
          <a:lstStyle/>
          <a:p>
            <a:r>
              <a:rPr lang="en-US" sz="1500">
                <a:solidFill>
                  <a:srgbClr val="FFFFFF"/>
                </a:solidFill>
              </a:rPr>
              <a:t>Red: “# of Positive Cases per Day(In tens of thousands of cases)”</a:t>
            </a:r>
          </a:p>
          <a:p>
            <a:r>
              <a:rPr lang="en-US" sz="1500">
                <a:solidFill>
                  <a:srgbClr val="FFFFFF"/>
                </a:solidFill>
              </a:rPr>
              <a:t>Blue: “Avg State UR”</a:t>
            </a:r>
          </a:p>
          <a:p>
            <a:r>
              <a:rPr lang="en-US" sz="1500">
                <a:solidFill>
                  <a:srgbClr val="FFFFFF"/>
                </a:solidFill>
              </a:rPr>
              <a:t>Green: “Avg State % Dec in RGDP”</a:t>
            </a:r>
          </a:p>
        </p:txBody>
      </p:sp>
      <p:sp>
        <p:nvSpPr>
          <p:cNvPr id="75" name="Rectangle 74">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122" name="Picture 2">
            <a:extLst>
              <a:ext uri="{FF2B5EF4-FFF2-40B4-BE49-F238E27FC236}">
                <a16:creationId xmlns:a16="http://schemas.microsoft.com/office/drawing/2014/main" id="{3622D0B0-672A-4237-8F40-BA4290769BB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42017" y="1364083"/>
            <a:ext cx="6798082" cy="4129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3937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0D236C1-4202-4D73-9E13-05BC5A8B98BB}"/>
              </a:ext>
            </a:extLst>
          </p:cNvPr>
          <p:cNvSpPr>
            <a:spLocks noGrp="1"/>
          </p:cNvSpPr>
          <p:nvPr>
            <p:ph type="title"/>
          </p:nvPr>
        </p:nvSpPr>
        <p:spPr>
          <a:xfrm>
            <a:off x="492370" y="516835"/>
            <a:ext cx="3084844" cy="2103875"/>
          </a:xfrm>
        </p:spPr>
        <p:txBody>
          <a:bodyPr>
            <a:normAutofit/>
          </a:bodyPr>
          <a:lstStyle/>
          <a:p>
            <a:r>
              <a:rPr lang="en-US" sz="3600">
                <a:solidFill>
                  <a:srgbClr val="FFFFFF"/>
                </a:solidFill>
              </a:rPr>
              <a:t>Visualization 3</a:t>
            </a:r>
          </a:p>
        </p:txBody>
      </p:sp>
      <p:sp>
        <p:nvSpPr>
          <p:cNvPr id="3" name="Content Placeholder 2">
            <a:extLst>
              <a:ext uri="{FF2B5EF4-FFF2-40B4-BE49-F238E27FC236}">
                <a16:creationId xmlns:a16="http://schemas.microsoft.com/office/drawing/2014/main" id="{23CBA163-EDF8-4728-B67A-7315C7CB589B}"/>
              </a:ext>
            </a:extLst>
          </p:cNvPr>
          <p:cNvSpPr>
            <a:spLocks noGrp="1"/>
          </p:cNvSpPr>
          <p:nvPr>
            <p:ph idx="1"/>
          </p:nvPr>
        </p:nvSpPr>
        <p:spPr>
          <a:xfrm>
            <a:off x="492371" y="2653800"/>
            <a:ext cx="3084844" cy="3335519"/>
          </a:xfrm>
        </p:spPr>
        <p:txBody>
          <a:bodyPr>
            <a:normAutofit/>
          </a:bodyPr>
          <a:lstStyle/>
          <a:p>
            <a:r>
              <a:rPr lang="en-US" sz="1500" dirty="0">
                <a:solidFill>
                  <a:srgbClr val="FFFFFF"/>
                </a:solidFill>
              </a:rPr>
              <a:t>Red: “National UR”</a:t>
            </a:r>
          </a:p>
          <a:p>
            <a:r>
              <a:rPr lang="en-US" sz="1500" dirty="0">
                <a:solidFill>
                  <a:srgbClr val="FFFFFF"/>
                </a:solidFill>
              </a:rPr>
              <a:t>Blue: “RDGP(Trillions of $)”</a:t>
            </a:r>
          </a:p>
        </p:txBody>
      </p:sp>
      <p:sp>
        <p:nvSpPr>
          <p:cNvPr id="75" name="Rectangle 74">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146" name="Picture 2">
            <a:extLst>
              <a:ext uri="{FF2B5EF4-FFF2-40B4-BE49-F238E27FC236}">
                <a16:creationId xmlns:a16="http://schemas.microsoft.com/office/drawing/2014/main" id="{5C6D4B8B-F15F-41A5-AC86-8B5E294F8B7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42017" y="1146170"/>
            <a:ext cx="6798082" cy="4565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3121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230A27-1553-42F8-99D7-829868E13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72232D-B4D6-429F-B3D1-2D9891B85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720CBA-3EC0-4F4B-9EB9-9A4C5CB82E1E}"/>
              </a:ext>
            </a:extLst>
          </p:cNvPr>
          <p:cNvSpPr>
            <a:spLocks noGrp="1"/>
          </p:cNvSpPr>
          <p:nvPr>
            <p:ph type="title"/>
          </p:nvPr>
        </p:nvSpPr>
        <p:spPr>
          <a:xfrm>
            <a:off x="965030" y="963997"/>
            <a:ext cx="3254691" cy="4938361"/>
          </a:xfrm>
        </p:spPr>
        <p:txBody>
          <a:bodyPr anchor="ctr">
            <a:normAutofit/>
          </a:bodyPr>
          <a:lstStyle/>
          <a:p>
            <a:pPr algn="r"/>
            <a:r>
              <a:rPr lang="en-US" sz="4400"/>
              <a:t>Summary Files</a:t>
            </a:r>
          </a:p>
        </p:txBody>
      </p:sp>
      <p:cxnSp>
        <p:nvCxnSpPr>
          <p:cNvPr id="12" name="Straight Connector 11">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25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FE3498B-C45F-4D52-A616-7E468BB19CA5}"/>
              </a:ext>
            </a:extLst>
          </p:cNvPr>
          <p:cNvSpPr>
            <a:spLocks noGrp="1"/>
          </p:cNvSpPr>
          <p:nvPr>
            <p:ph idx="1"/>
          </p:nvPr>
        </p:nvSpPr>
        <p:spPr>
          <a:xfrm>
            <a:off x="5134882" y="963507"/>
            <a:ext cx="6135097" cy="4938851"/>
          </a:xfrm>
        </p:spPr>
        <p:txBody>
          <a:bodyPr anchor="ctr">
            <a:normAutofit/>
          </a:bodyPr>
          <a:lstStyle/>
          <a:p>
            <a:r>
              <a:rPr lang="en-US" sz="1800" dirty="0"/>
              <a:t>1. Data frame from insight 3 exported to a new excel file</a:t>
            </a:r>
          </a:p>
          <a:p>
            <a:r>
              <a:rPr lang="en-US" sz="1800" dirty="0"/>
              <a:t>2. Contains only the columns used in Insight 1 from “ExcessDeaths.xlsx” for each state</a:t>
            </a:r>
          </a:p>
          <a:p>
            <a:r>
              <a:rPr lang="en-US" sz="1800" dirty="0"/>
              <a:t>- “Lower Estimate for All Causes”</a:t>
            </a:r>
          </a:p>
          <a:p>
            <a:r>
              <a:rPr lang="en-US" sz="1800" dirty="0"/>
              <a:t>- “Higher Estimate for All Causes”</a:t>
            </a:r>
          </a:p>
          <a:p>
            <a:r>
              <a:rPr lang="en-US" sz="1800" dirty="0"/>
              <a:t>- “Lower Estimate for Except COVID”</a:t>
            </a:r>
          </a:p>
          <a:p>
            <a:r>
              <a:rPr lang="en-US" sz="1800" dirty="0"/>
              <a:t>- “Higher Estimate for Except COVID”</a:t>
            </a:r>
          </a:p>
          <a:p>
            <a:r>
              <a:rPr lang="en-US" sz="1800" dirty="0"/>
              <a:t>- “Lower Estimate for Excess COVID”</a:t>
            </a:r>
          </a:p>
          <a:p>
            <a:r>
              <a:rPr lang="en-US" sz="1800" dirty="0"/>
              <a:t>- “Higher Estimate for Excess COVID”</a:t>
            </a:r>
          </a:p>
        </p:txBody>
      </p:sp>
    </p:spTree>
    <p:extLst>
      <p:ext uri="{BB962C8B-B14F-4D97-AF65-F5344CB8AC3E}">
        <p14:creationId xmlns:p14="http://schemas.microsoft.com/office/powerpoint/2010/main" val="3579237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D2834-B160-49E0-8236-F4EF1E0F337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F2A4DDE-07D9-4ED6-830E-4CF5D7DB1380}"/>
              </a:ext>
            </a:extLst>
          </p:cNvPr>
          <p:cNvSpPr>
            <a:spLocks noGrp="1"/>
          </p:cNvSpPr>
          <p:nvPr>
            <p:ph idx="1"/>
          </p:nvPr>
        </p:nvSpPr>
        <p:spPr/>
        <p:txBody>
          <a:bodyPr/>
          <a:lstStyle/>
          <a:p>
            <a:r>
              <a:rPr lang="en-US" dirty="0"/>
              <a:t>*In conclusion, because the death rate, infection rate, and hospitalization rate of COVID-19 has remained static, I can conclude that the virus has not mutated. In addition, due to the proportion of number of tests administered per positive case each day, I can say that the U.S. federal and local governments are doing an adequate job in responding to the pandemic. However, because the death rate is being largely under reported and the number of cases are continuing to exponentially rise, I suggest that state governments do more to enforce the wearing of masks and social distancing as both are still much needed. In conjunction with these precautions, local governments also need to begin reopening the economy, as COVID-19 has resulted in the largest decrease in productivity (RGDP) in almost the last 75 years with more than 10% of the civilian work force unemployed for the last 7 months.</a:t>
            </a:r>
          </a:p>
        </p:txBody>
      </p:sp>
    </p:spTree>
    <p:extLst>
      <p:ext uri="{BB962C8B-B14F-4D97-AF65-F5344CB8AC3E}">
        <p14:creationId xmlns:p14="http://schemas.microsoft.com/office/powerpoint/2010/main" val="494616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C852-797E-4CF4-91E5-1D572B8E4ACC}"/>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4F31F86C-5DC5-49BC-90CC-E93BDF5B8D61}"/>
              </a:ext>
            </a:extLst>
          </p:cNvPr>
          <p:cNvSpPr>
            <a:spLocks noGrp="1"/>
          </p:cNvSpPr>
          <p:nvPr>
            <p:ph idx="1"/>
          </p:nvPr>
        </p:nvSpPr>
        <p:spPr/>
        <p:txBody>
          <a:bodyPr>
            <a:normAutofit fontScale="92500" lnSpcReduction="20000"/>
          </a:bodyPr>
          <a:lstStyle/>
          <a:p>
            <a:r>
              <a:rPr lang="en-US" dirty="0"/>
              <a:t>Downloaded Dataset Sources:</a:t>
            </a:r>
          </a:p>
          <a:p>
            <a:r>
              <a:rPr lang="en-US" dirty="0"/>
              <a:t>1. </a:t>
            </a:r>
            <a:r>
              <a:rPr lang="en-US" dirty="0">
                <a:hlinkClick r:id="rId2"/>
              </a:rPr>
              <a:t>https://data.cdc.gov/NCHS/Excess-Deaths-Associated-with-COVID-19/xkkf-xrst</a:t>
            </a:r>
            <a:endParaRPr lang="en-US" dirty="0"/>
          </a:p>
          <a:p>
            <a:r>
              <a:rPr lang="en-US" dirty="0"/>
              <a:t>2. </a:t>
            </a:r>
            <a:r>
              <a:rPr lang="en-US" dirty="0">
                <a:hlinkClick r:id="rId3"/>
              </a:rPr>
              <a:t>https://www.bea.gov/data/gdp/gdp-state</a:t>
            </a:r>
            <a:endParaRPr lang="en-US" dirty="0"/>
          </a:p>
          <a:p>
            <a:r>
              <a:rPr lang="en-US" dirty="0"/>
              <a:t>3. </a:t>
            </a:r>
            <a:r>
              <a:rPr lang="en-US" dirty="0">
                <a:hlinkClick r:id="rId4"/>
              </a:rPr>
              <a:t>https://fred.stlouisfed.org/series/UNRATE</a:t>
            </a:r>
            <a:endParaRPr lang="en-US" dirty="0"/>
          </a:p>
          <a:p>
            <a:r>
              <a:rPr lang="en-US" dirty="0"/>
              <a:t>4. </a:t>
            </a:r>
            <a:r>
              <a:rPr lang="en-US" dirty="0">
                <a:hlinkClick r:id="rId5"/>
              </a:rPr>
              <a:t>https://fred.stlouisfed.org/series/GDPC1</a:t>
            </a:r>
            <a:endParaRPr lang="en-US" dirty="0"/>
          </a:p>
          <a:p>
            <a:r>
              <a:rPr lang="en-US" dirty="0"/>
              <a:t>Web Collected Sources: </a:t>
            </a:r>
          </a:p>
          <a:p>
            <a:r>
              <a:rPr lang="en-US" dirty="0"/>
              <a:t>1. </a:t>
            </a:r>
            <a:r>
              <a:rPr lang="en-US" dirty="0">
                <a:hlinkClick r:id="rId6"/>
              </a:rPr>
              <a:t>https://covidtracking.com/data/national</a:t>
            </a:r>
            <a:r>
              <a:rPr lang="en-US" dirty="0"/>
              <a:t> ,API: </a:t>
            </a:r>
            <a:r>
              <a:rPr lang="en-US" dirty="0">
                <a:hlinkClick r:id="rId7"/>
              </a:rPr>
              <a:t>https://api.covidtracking.com/v1/us/daily.json</a:t>
            </a:r>
            <a:endParaRPr lang="en-US" dirty="0"/>
          </a:p>
          <a:p>
            <a:r>
              <a:rPr lang="en-US" dirty="0"/>
              <a:t>2. Source: </a:t>
            </a:r>
            <a:r>
              <a:rPr lang="en-US" dirty="0">
                <a:hlinkClick r:id="rId8"/>
              </a:rPr>
              <a:t>https://www.ncsl.org/research/labor-and-employment/state-unemployment-update.aspx</a:t>
            </a:r>
            <a:endParaRPr lang="en-US" dirty="0"/>
          </a:p>
          <a:p>
            <a:r>
              <a:rPr lang="en-US" dirty="0"/>
              <a:t>Additional Source:</a:t>
            </a:r>
          </a:p>
          <a:p>
            <a:r>
              <a:rPr lang="en-US" dirty="0">
                <a:hlinkClick r:id="rId9"/>
              </a:rPr>
              <a:t>https://www.thetimesusa.com/2020/04/05/a-state-by-state-overview-of-the-coronavirus-lockdown/</a:t>
            </a:r>
            <a:endParaRPr lang="en-US" dirty="0"/>
          </a:p>
          <a:p>
            <a:endParaRPr lang="en-US" dirty="0"/>
          </a:p>
        </p:txBody>
      </p:sp>
    </p:spTree>
    <p:extLst>
      <p:ext uri="{BB962C8B-B14F-4D97-AF65-F5344CB8AC3E}">
        <p14:creationId xmlns:p14="http://schemas.microsoft.com/office/powerpoint/2010/main" val="1975582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6C8514-2AA8-412C-8D01-A6DB199AFBDF}"/>
              </a:ext>
            </a:extLst>
          </p:cNvPr>
          <p:cNvSpPr>
            <a:spLocks noGrp="1"/>
          </p:cNvSpPr>
          <p:nvPr>
            <p:ph type="title"/>
          </p:nvPr>
        </p:nvSpPr>
        <p:spPr>
          <a:xfrm>
            <a:off x="4974771" y="634946"/>
            <a:ext cx="6574972" cy="1450757"/>
          </a:xfrm>
        </p:spPr>
        <p:txBody>
          <a:bodyPr>
            <a:normAutofit/>
          </a:bodyPr>
          <a:lstStyle/>
          <a:p>
            <a:r>
              <a:rPr lang="en-US" dirty="0"/>
              <a:t>Question of Interest</a:t>
            </a:r>
          </a:p>
        </p:txBody>
      </p:sp>
      <p:pic>
        <p:nvPicPr>
          <p:cNvPr id="2050" name="Picture 2" descr="Image result for question mark icon">
            <a:extLst>
              <a:ext uri="{FF2B5EF4-FFF2-40B4-BE49-F238E27FC236}">
                <a16:creationId xmlns:a16="http://schemas.microsoft.com/office/drawing/2014/main" id="{A922D5E4-0B3D-47E6-B1D0-A50D207EE1E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999" y="1000611"/>
            <a:ext cx="4001315" cy="4593346"/>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Connector 72">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22BA5B0-D7D6-4DB3-AFF1-3DA4A987877F}"/>
              </a:ext>
            </a:extLst>
          </p:cNvPr>
          <p:cNvSpPr>
            <a:spLocks noGrp="1"/>
          </p:cNvSpPr>
          <p:nvPr>
            <p:ph idx="1"/>
          </p:nvPr>
        </p:nvSpPr>
        <p:spPr>
          <a:xfrm>
            <a:off x="4974769" y="2198914"/>
            <a:ext cx="6574973" cy="3670180"/>
          </a:xfrm>
        </p:spPr>
        <p:txBody>
          <a:bodyPr>
            <a:normAutofit/>
          </a:bodyPr>
          <a:lstStyle/>
          <a:p>
            <a:pPr marL="0" indent="0">
              <a:buNone/>
            </a:pPr>
            <a:r>
              <a:rPr lang="en-US" sz="2400" dirty="0"/>
              <a:t>*COVID-19 continues to impact lives worldwide</a:t>
            </a:r>
          </a:p>
          <a:p>
            <a:pPr marL="0" indent="0">
              <a:buNone/>
            </a:pPr>
            <a:r>
              <a:rPr lang="en-US" sz="2400" dirty="0"/>
              <a:t>*The country remains divided on whether is it advisable to return to normal life and fully reopen the economy or whether the threat of virus to the U.S. population outweighs the economic fallout</a:t>
            </a:r>
          </a:p>
          <a:p>
            <a:pPr marL="0" indent="0">
              <a:buNone/>
            </a:pPr>
            <a:endParaRPr lang="en-US" b="0" i="0" dirty="0">
              <a:effectLst/>
            </a:endParaRPr>
          </a:p>
        </p:txBody>
      </p:sp>
      <p:sp>
        <p:nvSpPr>
          <p:cNvPr id="75" name="Rectangle 74">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Rectangle 76">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19219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5230A27-1553-42F8-99D7-829868E13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772232D-B4D6-429F-B3D1-2D9891B85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7036E1-4715-4076-9E0B-57247882FF03}"/>
              </a:ext>
            </a:extLst>
          </p:cNvPr>
          <p:cNvSpPr>
            <a:spLocks noGrp="1"/>
          </p:cNvSpPr>
          <p:nvPr>
            <p:ph type="title"/>
          </p:nvPr>
        </p:nvSpPr>
        <p:spPr>
          <a:xfrm>
            <a:off x="965030" y="963997"/>
            <a:ext cx="3254691" cy="4938361"/>
          </a:xfrm>
        </p:spPr>
        <p:txBody>
          <a:bodyPr anchor="ctr">
            <a:normAutofit/>
          </a:bodyPr>
          <a:lstStyle/>
          <a:p>
            <a:pPr algn="r"/>
            <a:r>
              <a:rPr lang="en-US" sz="4400"/>
              <a:t>Goals</a:t>
            </a:r>
          </a:p>
        </p:txBody>
      </p:sp>
      <p:cxnSp>
        <p:nvCxnSpPr>
          <p:cNvPr id="30" name="Straight Connector 29">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25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62E5B28-25DA-457E-8154-D3B4B5D7C2C4}"/>
              </a:ext>
            </a:extLst>
          </p:cNvPr>
          <p:cNvSpPr>
            <a:spLocks noGrp="1"/>
          </p:cNvSpPr>
          <p:nvPr>
            <p:ph idx="1"/>
          </p:nvPr>
        </p:nvSpPr>
        <p:spPr>
          <a:xfrm>
            <a:off x="5134882" y="963507"/>
            <a:ext cx="6135097" cy="4938851"/>
          </a:xfrm>
        </p:spPr>
        <p:txBody>
          <a:bodyPr anchor="ctr">
            <a:normAutofit/>
          </a:bodyPr>
          <a:lstStyle/>
          <a:p>
            <a:pPr marL="0" indent="0">
              <a:buNone/>
            </a:pPr>
            <a:r>
              <a:rPr lang="en-US" sz="1800" dirty="0"/>
              <a:t>1. Analyze trends in COVID-19 statistics (positive cases, deaths,</a:t>
            </a:r>
            <a:r>
              <a:rPr lang="en-US" sz="1800" b="0" i="0" dirty="0">
                <a:effectLst/>
                <a:latin typeface="Helvetica Neue"/>
              </a:rPr>
              <a:t> </a:t>
            </a:r>
            <a:r>
              <a:rPr lang="en-US" sz="1800" b="0" i="0" dirty="0">
                <a:effectLst/>
              </a:rPr>
              <a:t>hospitalizations, and administered tests over the last 7 months)</a:t>
            </a:r>
          </a:p>
          <a:p>
            <a:pPr marL="0" indent="0">
              <a:buNone/>
            </a:pPr>
            <a:r>
              <a:rPr lang="en-US" sz="1800" dirty="0"/>
              <a:t>2. Determine the effectiveness of the U.S. government’s efforts to respond to the virus</a:t>
            </a:r>
          </a:p>
          <a:p>
            <a:pPr marL="0" indent="0">
              <a:buNone/>
            </a:pPr>
            <a:r>
              <a:rPr lang="en-US" sz="1800" dirty="0"/>
              <a:t>3. C</a:t>
            </a:r>
            <a:r>
              <a:rPr lang="en-US" sz="1800" b="0" i="0" dirty="0">
                <a:effectLst/>
              </a:rPr>
              <a:t>ompare the state and national real GDP(adjusted for inflation rates)  and unemployment rates before and after the arrival of </a:t>
            </a:r>
            <a:r>
              <a:rPr lang="en-US" sz="1800" b="0" i="0">
                <a:effectLst/>
              </a:rPr>
              <a:t>COVID-19 in the </a:t>
            </a:r>
            <a:r>
              <a:rPr lang="en-US" sz="1800" b="0" i="0" dirty="0">
                <a:effectLst/>
              </a:rPr>
              <a:t>United States</a:t>
            </a:r>
          </a:p>
          <a:p>
            <a:pPr marL="0" indent="0">
              <a:buNone/>
            </a:pPr>
            <a:r>
              <a:rPr lang="en-US" sz="1800" dirty="0"/>
              <a:t>4. Gain better perspective on how the current U.S. economy </a:t>
            </a:r>
            <a:r>
              <a:rPr lang="en-US" sz="1800" b="0" i="0" dirty="0">
                <a:effectLst/>
              </a:rPr>
              <a:t>compares to other periods of economic hardship over the past 50-100 years(historical data)</a:t>
            </a:r>
            <a:endParaRPr lang="en-US" sz="1800" dirty="0"/>
          </a:p>
          <a:p>
            <a:pPr marL="0" indent="0">
              <a:buNone/>
            </a:pPr>
            <a:r>
              <a:rPr lang="en-US" sz="1800" dirty="0"/>
              <a:t>* Real GDP and unemployment rate are </a:t>
            </a:r>
            <a:r>
              <a:rPr lang="en-US" sz="1800" b="0" i="0" dirty="0">
                <a:effectLst/>
              </a:rPr>
              <a:t>two of the most important economic indicators</a:t>
            </a:r>
            <a:endParaRPr lang="en-US" sz="1800" dirty="0"/>
          </a:p>
        </p:txBody>
      </p:sp>
    </p:spTree>
    <p:extLst>
      <p:ext uri="{BB962C8B-B14F-4D97-AF65-F5344CB8AC3E}">
        <p14:creationId xmlns:p14="http://schemas.microsoft.com/office/powerpoint/2010/main" val="3463404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07F77-D8E6-470E-ABC7-1B62DDAD3A08}"/>
              </a:ext>
            </a:extLst>
          </p:cNvPr>
          <p:cNvSpPr>
            <a:spLocks noGrp="1"/>
          </p:cNvSpPr>
          <p:nvPr>
            <p:ph type="title"/>
          </p:nvPr>
        </p:nvSpPr>
        <p:spPr/>
        <p:txBody>
          <a:bodyPr/>
          <a:lstStyle/>
          <a:p>
            <a:r>
              <a:rPr lang="en-US" dirty="0"/>
              <a:t>Downloaded Datasets</a:t>
            </a:r>
          </a:p>
        </p:txBody>
      </p:sp>
      <p:sp>
        <p:nvSpPr>
          <p:cNvPr id="3" name="Content Placeholder 2">
            <a:extLst>
              <a:ext uri="{FF2B5EF4-FFF2-40B4-BE49-F238E27FC236}">
                <a16:creationId xmlns:a16="http://schemas.microsoft.com/office/drawing/2014/main" id="{B8DEA9E0-8641-4D95-8F95-E807C65B3AAB}"/>
              </a:ext>
            </a:extLst>
          </p:cNvPr>
          <p:cNvSpPr>
            <a:spLocks noGrp="1"/>
          </p:cNvSpPr>
          <p:nvPr>
            <p:ph idx="1"/>
          </p:nvPr>
        </p:nvSpPr>
        <p:spPr/>
        <p:txBody>
          <a:bodyPr>
            <a:normAutofit fontScale="25000" lnSpcReduction="20000"/>
          </a:bodyPr>
          <a:lstStyle/>
          <a:p>
            <a:r>
              <a:rPr lang="en-US" sz="5100" dirty="0"/>
              <a:t>Dataset 1: “Excess_Deaths_Associated_with_COVID-19.csv”</a:t>
            </a:r>
          </a:p>
          <a:p>
            <a:pPr lvl="1"/>
            <a:r>
              <a:rPr lang="en-US" sz="5100" dirty="0"/>
              <a:t>Downloaded from the official CDC website</a:t>
            </a:r>
          </a:p>
          <a:p>
            <a:pPr lvl="1"/>
            <a:r>
              <a:rPr lang="en-US" sz="5100" dirty="0"/>
              <a:t>Provides a lower and higher estimate for deaths related to COVID-19 that are not part of the official recorded U.S. death toll for each state(All Causes vs. Except COVID-19)</a:t>
            </a:r>
          </a:p>
          <a:p>
            <a:pPr lvl="1"/>
            <a:r>
              <a:rPr lang="en-US" sz="5100" dirty="0"/>
              <a:t>Wanted to obtain a more accurate death toll to better understand the lethality of the virus</a:t>
            </a:r>
          </a:p>
          <a:p>
            <a:pPr marL="0" indent="0">
              <a:buNone/>
            </a:pPr>
            <a:r>
              <a:rPr lang="en-US" sz="5100" dirty="0"/>
              <a:t>Dataset 2: “qgdpstate1020_0.xlsx”</a:t>
            </a:r>
          </a:p>
          <a:p>
            <a:pPr lvl="1"/>
            <a:r>
              <a:rPr lang="en-US" sz="5100" dirty="0"/>
              <a:t>Downloaded from the “U.S. Bureau of Economic Analysis” website</a:t>
            </a:r>
          </a:p>
          <a:p>
            <a:pPr lvl="1"/>
            <a:r>
              <a:rPr lang="en-US" sz="5100" dirty="0"/>
              <a:t>Provides the percent decrease in state RGDP during each quarter from 2019 Q1 to 2020 Q2</a:t>
            </a:r>
          </a:p>
          <a:p>
            <a:pPr lvl="1"/>
            <a:r>
              <a:rPr lang="en-US" sz="5100" dirty="0"/>
              <a:t>Compares the timing of pandemic to the decrease in each state’s overall productivity </a:t>
            </a:r>
          </a:p>
          <a:p>
            <a:r>
              <a:rPr lang="en-US" sz="5100" dirty="0"/>
              <a:t>Dataset 3: “UNRATE.csv”</a:t>
            </a:r>
          </a:p>
          <a:p>
            <a:pPr lvl="1"/>
            <a:r>
              <a:rPr lang="en-US" sz="5100" dirty="0"/>
              <a:t>Downloaded from the “Federal Reserve of St. Louis” website</a:t>
            </a:r>
          </a:p>
          <a:p>
            <a:pPr lvl="1"/>
            <a:r>
              <a:rPr lang="en-US" sz="5100" dirty="0"/>
              <a:t>Provides the national unemployment rate each month since 1948</a:t>
            </a:r>
          </a:p>
          <a:p>
            <a:pPr lvl="1"/>
            <a:r>
              <a:rPr lang="en-US" sz="5100" dirty="0"/>
              <a:t>Able to gain better perspective on how the national unemployment rate during COVID </a:t>
            </a:r>
            <a:r>
              <a:rPr lang="en-US" sz="5100" b="0" i="0" dirty="0">
                <a:solidFill>
                  <a:srgbClr val="000000"/>
                </a:solidFill>
                <a:effectLst/>
              </a:rPr>
              <a:t>compares to other periods of economic hardship over the past 75 years</a:t>
            </a:r>
          </a:p>
          <a:p>
            <a:r>
              <a:rPr lang="en-US" sz="5100" dirty="0"/>
              <a:t>Dataset 4: “GDPC1.csv”</a:t>
            </a:r>
          </a:p>
          <a:p>
            <a:pPr lvl="1"/>
            <a:r>
              <a:rPr lang="en-US" sz="5100" dirty="0"/>
              <a:t>Downloaded from the “Federal Reserve of St. Louis” website</a:t>
            </a:r>
          </a:p>
          <a:p>
            <a:pPr lvl="1"/>
            <a:r>
              <a:rPr lang="en-US" sz="5100" dirty="0"/>
              <a:t>Provides the national RGDP(billions of 2012 U.S. dollars) each quarter since 1947</a:t>
            </a:r>
          </a:p>
          <a:p>
            <a:pPr lvl="1"/>
            <a:r>
              <a:rPr lang="en-US" sz="5100" dirty="0"/>
              <a:t>Able to gain better perspective on how the national RGDP during COVID </a:t>
            </a:r>
            <a:r>
              <a:rPr lang="en-US" sz="5100" b="0" i="0" dirty="0">
                <a:solidFill>
                  <a:srgbClr val="000000"/>
                </a:solidFill>
                <a:effectLst/>
              </a:rPr>
              <a:t>compares to other periods of economic hardship over the past 75 years</a:t>
            </a:r>
            <a:endParaRPr lang="en-US" sz="5100" dirty="0"/>
          </a:p>
          <a:p>
            <a:endParaRPr lang="en-US" sz="5100" dirty="0"/>
          </a:p>
          <a:p>
            <a:endParaRPr lang="en-US" dirty="0"/>
          </a:p>
          <a:p>
            <a:endParaRPr lang="en-US" dirty="0"/>
          </a:p>
        </p:txBody>
      </p:sp>
    </p:spTree>
    <p:extLst>
      <p:ext uri="{BB962C8B-B14F-4D97-AF65-F5344CB8AC3E}">
        <p14:creationId xmlns:p14="http://schemas.microsoft.com/office/powerpoint/2010/main" val="1532187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8081F9-19A5-4134-884B-14E972907333}"/>
              </a:ext>
            </a:extLst>
          </p:cNvPr>
          <p:cNvSpPr>
            <a:spLocks noGrp="1"/>
          </p:cNvSpPr>
          <p:nvPr>
            <p:ph type="title"/>
          </p:nvPr>
        </p:nvSpPr>
        <p:spPr>
          <a:xfrm>
            <a:off x="990932" y="286603"/>
            <a:ext cx="6750987" cy="1450757"/>
          </a:xfrm>
        </p:spPr>
        <p:txBody>
          <a:bodyPr>
            <a:normAutofit/>
          </a:bodyPr>
          <a:lstStyle/>
          <a:p>
            <a:r>
              <a:rPr lang="en-US" dirty="0">
                <a:solidFill>
                  <a:schemeClr val="accent2"/>
                </a:solidFill>
              </a:rPr>
              <a:t>Web Collected Datasets</a:t>
            </a:r>
          </a:p>
        </p:txBody>
      </p:sp>
      <p:sp>
        <p:nvSpPr>
          <p:cNvPr id="3" name="Content Placeholder 2">
            <a:extLst>
              <a:ext uri="{FF2B5EF4-FFF2-40B4-BE49-F238E27FC236}">
                <a16:creationId xmlns:a16="http://schemas.microsoft.com/office/drawing/2014/main" id="{6258A1B8-1889-4DEB-901D-1706BAFC8F5F}"/>
              </a:ext>
            </a:extLst>
          </p:cNvPr>
          <p:cNvSpPr>
            <a:spLocks noGrp="1"/>
          </p:cNvSpPr>
          <p:nvPr>
            <p:ph idx="1"/>
          </p:nvPr>
        </p:nvSpPr>
        <p:spPr>
          <a:xfrm>
            <a:off x="1044204" y="2023962"/>
            <a:ext cx="6697715" cy="3845131"/>
          </a:xfrm>
        </p:spPr>
        <p:txBody>
          <a:bodyPr>
            <a:normAutofit/>
          </a:bodyPr>
          <a:lstStyle/>
          <a:p>
            <a:r>
              <a:rPr lang="en-US" dirty="0"/>
              <a:t>Dataset 5: “NationalStats.xlsx” (Cleaned name)</a:t>
            </a:r>
          </a:p>
          <a:p>
            <a:pPr lvl="1"/>
            <a:r>
              <a:rPr lang="en-US" sz="2000" dirty="0"/>
              <a:t>Scraped using an API from the “COVID-19 Tracking Project”</a:t>
            </a:r>
          </a:p>
          <a:p>
            <a:pPr lvl="1"/>
            <a:r>
              <a:rPr lang="en-US" sz="2000" dirty="0"/>
              <a:t>Provides all relevant recorded statistics related to COVID-19 as of 11/08/2020</a:t>
            </a:r>
          </a:p>
          <a:p>
            <a:pPr lvl="1"/>
            <a:endParaRPr lang="en-US" sz="2000" dirty="0"/>
          </a:p>
          <a:p>
            <a:r>
              <a:rPr lang="en-US" dirty="0"/>
              <a:t>Dataset 6: “StateUR%LF.xlsx” (Cleaned name)</a:t>
            </a:r>
          </a:p>
          <a:p>
            <a:pPr lvl="1"/>
            <a:r>
              <a:rPr lang="en-US" sz="2000" dirty="0"/>
              <a:t>Scraped the HTML source code of the “National Conference of State Legislatures” website using </a:t>
            </a:r>
            <a:r>
              <a:rPr lang="en-US" sz="2000" dirty="0" err="1"/>
              <a:t>BeautifulSoup</a:t>
            </a:r>
            <a:r>
              <a:rPr lang="en-US" sz="2000" dirty="0"/>
              <a:t> from bs4</a:t>
            </a:r>
          </a:p>
          <a:p>
            <a:pPr lvl="1"/>
            <a:r>
              <a:rPr lang="en-US" sz="2000" dirty="0"/>
              <a:t>Provides the 2020 monthly state unemployment rates</a:t>
            </a:r>
          </a:p>
          <a:p>
            <a:pPr lvl="1"/>
            <a:r>
              <a:rPr lang="en-US" sz="2000" dirty="0"/>
              <a:t>Wanted to look at both national and state unemployment rates during the pandemic</a:t>
            </a:r>
          </a:p>
          <a:p>
            <a:pPr lvl="1"/>
            <a:endParaRPr lang="en-US" dirty="0"/>
          </a:p>
          <a:p>
            <a:pPr lvl="1"/>
            <a:endParaRPr lang="en-US" dirty="0"/>
          </a:p>
          <a:p>
            <a:pPr lvl="1"/>
            <a:endParaRPr lang="en-US" dirty="0"/>
          </a:p>
          <a:p>
            <a:pPr lvl="1"/>
            <a:endParaRPr lang="en-US" dirty="0"/>
          </a:p>
          <a:p>
            <a:endParaRPr lang="en-US" dirty="0"/>
          </a:p>
        </p:txBody>
      </p:sp>
      <p:sp>
        <p:nvSpPr>
          <p:cNvPr id="10" name="Rectangle 9">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91660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D2C2B-7269-4F3D-AB49-7581D32C97E2}"/>
              </a:ext>
            </a:extLst>
          </p:cNvPr>
          <p:cNvSpPr>
            <a:spLocks noGrp="1"/>
          </p:cNvSpPr>
          <p:nvPr>
            <p:ph type="title"/>
          </p:nvPr>
        </p:nvSpPr>
        <p:spPr/>
        <p:txBody>
          <a:bodyPr/>
          <a:lstStyle/>
          <a:p>
            <a:r>
              <a:rPr lang="en-US" dirty="0"/>
              <a:t>Cleaning Process</a:t>
            </a:r>
          </a:p>
        </p:txBody>
      </p:sp>
      <p:sp>
        <p:nvSpPr>
          <p:cNvPr id="3" name="Content Placeholder 2">
            <a:extLst>
              <a:ext uri="{FF2B5EF4-FFF2-40B4-BE49-F238E27FC236}">
                <a16:creationId xmlns:a16="http://schemas.microsoft.com/office/drawing/2014/main" id="{C2A72B76-9585-404D-B919-A545998B8EF5}"/>
              </a:ext>
            </a:extLst>
          </p:cNvPr>
          <p:cNvSpPr>
            <a:spLocks noGrp="1"/>
          </p:cNvSpPr>
          <p:nvPr>
            <p:ph sz="half" idx="1"/>
          </p:nvPr>
        </p:nvSpPr>
        <p:spPr/>
        <p:txBody>
          <a:bodyPr>
            <a:normAutofit lnSpcReduction="10000"/>
          </a:bodyPr>
          <a:lstStyle/>
          <a:p>
            <a:r>
              <a:rPr lang="en-US" dirty="0"/>
              <a:t>Main Modules Utilized:</a:t>
            </a:r>
          </a:p>
          <a:p>
            <a:r>
              <a:rPr lang="en-US" dirty="0"/>
              <a:t>1. Pandas</a:t>
            </a:r>
          </a:p>
          <a:p>
            <a:r>
              <a:rPr lang="en-US" dirty="0"/>
              <a:t>-Converted and exported data to new excel files</a:t>
            </a:r>
          </a:p>
          <a:p>
            <a:r>
              <a:rPr lang="en-US" dirty="0"/>
              <a:t>-Uniformized data(float), accounted for empty cells</a:t>
            </a:r>
          </a:p>
          <a:p>
            <a:r>
              <a:rPr lang="en-US" dirty="0"/>
              <a:t>2. </a:t>
            </a:r>
            <a:r>
              <a:rPr lang="en-US" dirty="0" err="1"/>
              <a:t>Numpy</a:t>
            </a:r>
            <a:endParaRPr lang="en-US" dirty="0"/>
          </a:p>
          <a:p>
            <a:r>
              <a:rPr lang="en-US" dirty="0"/>
              <a:t>- Accounted for </a:t>
            </a:r>
            <a:r>
              <a:rPr lang="en-US" dirty="0" err="1"/>
              <a:t>NaN</a:t>
            </a:r>
            <a:r>
              <a:rPr lang="en-US" dirty="0"/>
              <a:t> values</a:t>
            </a:r>
          </a:p>
          <a:p>
            <a:r>
              <a:rPr lang="en-US" dirty="0"/>
              <a:t>3. Requests</a:t>
            </a:r>
          </a:p>
          <a:p>
            <a:r>
              <a:rPr lang="en-US" dirty="0"/>
              <a:t>-API, HTML source code</a:t>
            </a:r>
          </a:p>
          <a:p>
            <a:endParaRPr lang="en-US" dirty="0"/>
          </a:p>
        </p:txBody>
      </p:sp>
      <p:sp>
        <p:nvSpPr>
          <p:cNvPr id="4" name="Content Placeholder 3">
            <a:extLst>
              <a:ext uri="{FF2B5EF4-FFF2-40B4-BE49-F238E27FC236}">
                <a16:creationId xmlns:a16="http://schemas.microsoft.com/office/drawing/2014/main" id="{1A2F3B93-CE25-4F18-9DE4-F67F0E89E2E3}"/>
              </a:ext>
            </a:extLst>
          </p:cNvPr>
          <p:cNvSpPr>
            <a:spLocks noGrp="1"/>
          </p:cNvSpPr>
          <p:nvPr>
            <p:ph sz="half" idx="2"/>
          </p:nvPr>
        </p:nvSpPr>
        <p:spPr/>
        <p:txBody>
          <a:bodyPr>
            <a:normAutofit lnSpcReduction="10000"/>
          </a:bodyPr>
          <a:lstStyle/>
          <a:p>
            <a:r>
              <a:rPr lang="en-US" dirty="0"/>
              <a:t>4. Re</a:t>
            </a:r>
          </a:p>
          <a:p>
            <a:r>
              <a:rPr lang="en-US" dirty="0"/>
              <a:t>-Specifically parsed strings of data</a:t>
            </a:r>
          </a:p>
          <a:p>
            <a:r>
              <a:rPr lang="en-US" dirty="0"/>
              <a:t>5. Json</a:t>
            </a:r>
          </a:p>
          <a:p>
            <a:r>
              <a:rPr lang="en-US" dirty="0"/>
              <a:t>-Converted API request object into json format</a:t>
            </a:r>
          </a:p>
          <a:p>
            <a:r>
              <a:rPr lang="en-US" dirty="0"/>
              <a:t>6. </a:t>
            </a:r>
            <a:r>
              <a:rPr lang="en-US" dirty="0" err="1"/>
              <a:t>BeautifulSoup</a:t>
            </a:r>
            <a:r>
              <a:rPr lang="en-US" dirty="0"/>
              <a:t> from bs4</a:t>
            </a:r>
          </a:p>
          <a:p>
            <a:r>
              <a:rPr lang="en-US" dirty="0"/>
              <a:t>-Scraped the HTML source code</a:t>
            </a:r>
          </a:p>
          <a:p>
            <a:r>
              <a:rPr lang="en-US" dirty="0"/>
              <a:t>7. Pretty Print</a:t>
            </a:r>
          </a:p>
          <a:p>
            <a:r>
              <a:rPr lang="en-US" dirty="0"/>
              <a:t>-Allowed for better organization of return statements</a:t>
            </a:r>
          </a:p>
          <a:p>
            <a:endParaRPr lang="en-US" dirty="0"/>
          </a:p>
        </p:txBody>
      </p:sp>
    </p:spTree>
    <p:extLst>
      <p:ext uri="{BB962C8B-B14F-4D97-AF65-F5344CB8AC3E}">
        <p14:creationId xmlns:p14="http://schemas.microsoft.com/office/powerpoint/2010/main" val="3844076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8930B-9140-46D7-A1C0-4ED69C65ACEB}"/>
              </a:ext>
            </a:extLst>
          </p:cNvPr>
          <p:cNvSpPr>
            <a:spLocks noGrp="1"/>
          </p:cNvSpPr>
          <p:nvPr>
            <p:ph type="title"/>
          </p:nvPr>
        </p:nvSpPr>
        <p:spPr/>
        <p:txBody>
          <a:bodyPr/>
          <a:lstStyle/>
          <a:p>
            <a:r>
              <a:rPr lang="en-US" dirty="0"/>
              <a:t>Inconsistencies</a:t>
            </a:r>
          </a:p>
        </p:txBody>
      </p:sp>
      <p:sp>
        <p:nvSpPr>
          <p:cNvPr id="3" name="Content Placeholder 2">
            <a:extLst>
              <a:ext uri="{FF2B5EF4-FFF2-40B4-BE49-F238E27FC236}">
                <a16:creationId xmlns:a16="http://schemas.microsoft.com/office/drawing/2014/main" id="{8476C19B-749E-42E2-BDAD-45294FDDC63B}"/>
              </a:ext>
            </a:extLst>
          </p:cNvPr>
          <p:cNvSpPr>
            <a:spLocks noGrp="1"/>
          </p:cNvSpPr>
          <p:nvPr>
            <p:ph idx="1"/>
          </p:nvPr>
        </p:nvSpPr>
        <p:spPr/>
        <p:txBody>
          <a:bodyPr>
            <a:normAutofit fontScale="92500" lnSpcReduction="10000"/>
          </a:bodyPr>
          <a:lstStyle/>
          <a:p>
            <a:r>
              <a:rPr lang="en-US" dirty="0"/>
              <a:t>*Replaced all </a:t>
            </a:r>
            <a:r>
              <a:rPr lang="en-US" dirty="0" err="1"/>
              <a:t>NaN</a:t>
            </a:r>
            <a:r>
              <a:rPr lang="en-US" dirty="0"/>
              <a:t> values and empty cells with “N/A”</a:t>
            </a:r>
          </a:p>
          <a:p>
            <a:r>
              <a:rPr lang="en-US" dirty="0"/>
              <a:t>*Converted all elements to floats before exporting to excel file(.</a:t>
            </a:r>
            <a:r>
              <a:rPr lang="en-US" dirty="0" err="1"/>
              <a:t>astype</a:t>
            </a:r>
            <a:r>
              <a:rPr lang="en-US" dirty="0"/>
              <a:t>(float))</a:t>
            </a:r>
          </a:p>
          <a:p>
            <a:r>
              <a:rPr lang="en-US" dirty="0"/>
              <a:t>*Removed all commas(.replace())</a:t>
            </a:r>
          </a:p>
          <a:p>
            <a:pPr algn="l">
              <a:buFont typeface="+mj-lt"/>
              <a:buAutoNum type="arabicPeriod"/>
            </a:pPr>
            <a:r>
              <a:rPr lang="en-US" dirty="0"/>
              <a:t> Dataset 5 contained a large outlier on 2020-02-27. From 2020-02-26 to 2020-02-27 </a:t>
            </a:r>
            <a:r>
              <a:rPr lang="en-US" b="0" i="0" dirty="0">
                <a:solidFill>
                  <a:srgbClr val="000000"/>
                </a:solidFill>
                <a:effectLst/>
              </a:rPr>
              <a:t>the total number of tests increased from 16 to 6462. In addition, in the same period, the number of deaths when up by 2 from 0 even though there were no positive tests or many tests at all up until this date. I removed all days prior to 2020-02-27.</a:t>
            </a:r>
          </a:p>
          <a:p>
            <a:pPr algn="l">
              <a:buFont typeface="+mj-lt"/>
              <a:buAutoNum type="arabicPeriod"/>
            </a:pPr>
            <a:r>
              <a:rPr lang="en-US" dirty="0">
                <a:solidFill>
                  <a:srgbClr val="000000"/>
                </a:solidFill>
              </a:rPr>
              <a:t> In dataset 6,</a:t>
            </a:r>
            <a:r>
              <a:rPr lang="en-US" b="0" i="0" dirty="0">
                <a:solidFill>
                  <a:srgbClr val="000000"/>
                </a:solidFill>
                <a:effectLst/>
              </a:rPr>
              <a:t> the unemployment rate for Alaska in February had a different set of </a:t>
            </a:r>
            <a:r>
              <a:rPr lang="en-US" b="0" i="0" dirty="0" err="1">
                <a:solidFill>
                  <a:srgbClr val="000000"/>
                </a:solidFill>
                <a:effectLst/>
              </a:rPr>
              <a:t>subtags</a:t>
            </a:r>
            <a:r>
              <a:rPr lang="en-US" b="0" i="0" dirty="0">
                <a:solidFill>
                  <a:srgbClr val="000000"/>
                </a:solidFill>
                <a:effectLst/>
              </a:rPr>
              <a:t> than the rest of the table. I handled this by checking for a different pattern using </a:t>
            </a:r>
            <a:r>
              <a:rPr lang="en-US" b="0" i="0" dirty="0" err="1">
                <a:solidFill>
                  <a:srgbClr val="000000"/>
                </a:solidFill>
                <a:effectLst/>
              </a:rPr>
              <a:t>re.search</a:t>
            </a:r>
            <a:r>
              <a:rPr lang="en-US" b="0" i="0" dirty="0">
                <a:solidFill>
                  <a:srgbClr val="000000"/>
                </a:solidFill>
                <a:effectLst/>
              </a:rPr>
              <a:t>() and .group(), and then appended the value at the proper index for list of stats for Alaska.</a:t>
            </a:r>
          </a:p>
          <a:p>
            <a:pPr algn="l">
              <a:buFont typeface="+mj-lt"/>
              <a:buAutoNum type="arabicPeriod"/>
            </a:pPr>
            <a:r>
              <a:rPr lang="en-US" b="0" i="0" dirty="0">
                <a:solidFill>
                  <a:srgbClr val="000000"/>
                </a:solidFill>
                <a:effectLst/>
              </a:rPr>
              <a:t> For my second downloaded dataset, the original formatting of the headers of the xlsx file caused each header of the loaded data frame to be unnamed. I handled this by reassigning each header to a new name and deleted the beginning rows that caused the formatting issue.</a:t>
            </a:r>
          </a:p>
          <a:p>
            <a:endParaRPr lang="en-US" dirty="0"/>
          </a:p>
        </p:txBody>
      </p:sp>
    </p:spTree>
    <p:extLst>
      <p:ext uri="{BB962C8B-B14F-4D97-AF65-F5344CB8AC3E}">
        <p14:creationId xmlns:p14="http://schemas.microsoft.com/office/powerpoint/2010/main" val="2321236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43AFC8-D8D0-4784-B08C-6324FA88E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54B1A56-8AFB-4D4F-8D98-1E832D6FFE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6F6BFB-843A-4BEC-8EE2-8786437D9E88}"/>
              </a:ext>
            </a:extLst>
          </p:cNvPr>
          <p:cNvSpPr>
            <a:spLocks noGrp="1"/>
          </p:cNvSpPr>
          <p:nvPr>
            <p:ph type="title"/>
          </p:nvPr>
        </p:nvSpPr>
        <p:spPr>
          <a:xfrm>
            <a:off x="1901163" y="1111753"/>
            <a:ext cx="3720353" cy="4634494"/>
          </a:xfrm>
          <a:ln w="25400" cap="sq">
            <a:noFill/>
            <a:miter lim="800000"/>
          </a:ln>
        </p:spPr>
        <p:txBody>
          <a:bodyPr anchor="ctr">
            <a:normAutofit/>
          </a:bodyPr>
          <a:lstStyle/>
          <a:p>
            <a:pPr algn="ctr"/>
            <a:r>
              <a:rPr lang="en-US" sz="3200" dirty="0">
                <a:solidFill>
                  <a:srgbClr val="FFFFFF"/>
                </a:solidFill>
              </a:rPr>
              <a:t>Insights</a:t>
            </a:r>
          </a:p>
        </p:txBody>
      </p:sp>
      <p:sp>
        <p:nvSpPr>
          <p:cNvPr id="12" name="Rectangle 11">
            <a:extLst>
              <a:ext uri="{FF2B5EF4-FFF2-40B4-BE49-F238E27FC236}">
                <a16:creationId xmlns:a16="http://schemas.microsoft.com/office/drawing/2014/main" id="{F8E828FC-05B4-4BA4-92D3-3DF79D42D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4C12117-07FA-4969-8BF9-A0D8AE0EE33B}"/>
              </a:ext>
            </a:extLst>
          </p:cNvPr>
          <p:cNvSpPr>
            <a:spLocks noGrp="1"/>
          </p:cNvSpPr>
          <p:nvPr>
            <p:ph idx="1"/>
          </p:nvPr>
        </p:nvSpPr>
        <p:spPr>
          <a:xfrm>
            <a:off x="6622735" y="1997578"/>
            <a:ext cx="5057396" cy="4628275"/>
          </a:xfrm>
        </p:spPr>
        <p:txBody>
          <a:bodyPr anchor="ctr">
            <a:noAutofit/>
          </a:bodyPr>
          <a:lstStyle/>
          <a:p>
            <a:r>
              <a:rPr lang="en-US" sz="1400" dirty="0">
                <a:solidFill>
                  <a:schemeClr val="tx1">
                    <a:lumMod val="85000"/>
                    <a:lumOff val="15000"/>
                  </a:schemeClr>
                </a:solidFill>
              </a:rPr>
              <a:t>1. {</a:t>
            </a:r>
            <a:r>
              <a:rPr kumimoji="0" lang="en-US" altLang="en-US" sz="1400" b="0" i="0" u="none" strike="noStrike" cap="none" normalizeH="0" baseline="0" dirty="0">
                <a:ln>
                  <a:noFill/>
                </a:ln>
                <a:solidFill>
                  <a:schemeClr val="tx1">
                    <a:lumMod val="85000"/>
                    <a:lumOff val="15000"/>
                  </a:schemeClr>
                </a:solidFill>
                <a:effectLst/>
                <a:ea typeface="Courier New" panose="02070309020205020404" pitchFamily="49" charset="0"/>
              </a:rPr>
              <a:t>229238: (402127, 433614), '2.35%': ('4.05%', '4.35%')}</a:t>
            </a:r>
            <a:r>
              <a:rPr kumimoji="0" lang="en-US" altLang="en-US" sz="1400" b="0" i="0" u="none" strike="noStrike" cap="none" normalizeH="0" baseline="0" dirty="0">
                <a:ln>
                  <a:noFill/>
                </a:ln>
                <a:solidFill>
                  <a:schemeClr val="tx1">
                    <a:lumMod val="85000"/>
                    <a:lumOff val="15000"/>
                  </a:schemeClr>
                </a:solidFill>
                <a:effectLst/>
              </a:rPr>
              <a:t> </a:t>
            </a:r>
            <a:endParaRPr lang="en-US" sz="1400" dirty="0">
              <a:solidFill>
                <a:schemeClr val="tx1">
                  <a:lumMod val="85000"/>
                  <a:lumOff val="15000"/>
                </a:schemeClr>
              </a:solidFill>
            </a:endParaRPr>
          </a:p>
          <a:p>
            <a:r>
              <a:rPr lang="en-US" sz="1400" dirty="0">
                <a:solidFill>
                  <a:schemeClr val="tx1">
                    <a:lumMod val="85000"/>
                    <a:lumOff val="15000"/>
                  </a:schemeClr>
                </a:solidFill>
              </a:rPr>
              <a:t>-Keys represents the values for the national recorded death toll and death rates</a:t>
            </a:r>
          </a:p>
          <a:p>
            <a:r>
              <a:rPr lang="en-US" sz="1400" dirty="0">
                <a:solidFill>
                  <a:schemeClr val="tx1">
                    <a:lumMod val="85000"/>
                    <a:lumOff val="15000"/>
                  </a:schemeClr>
                </a:solidFill>
              </a:rPr>
              <a:t>-Values represent the lower and higher estimates for the actual national death toll and death rates</a:t>
            </a:r>
          </a:p>
          <a:p>
            <a:r>
              <a:rPr lang="en-US" sz="1400" dirty="0">
                <a:solidFill>
                  <a:schemeClr val="tx1">
                    <a:lumMod val="85000"/>
                    <a:lumOff val="15000"/>
                  </a:schemeClr>
                </a:solidFill>
              </a:rPr>
              <a:t>2. [(</a:t>
            </a:r>
            <a:r>
              <a:rPr kumimoji="0" lang="en-US" altLang="en-US" sz="1400" b="0" i="0" u="none" strike="noStrike" cap="none" normalizeH="0" baseline="0" dirty="0">
                <a:ln>
                  <a:noFill/>
                </a:ln>
                <a:solidFill>
                  <a:schemeClr val="tx1">
                    <a:lumMod val="85000"/>
                    <a:lumOff val="15000"/>
                  </a:schemeClr>
                </a:solidFill>
                <a:effectLst/>
                <a:ea typeface="Courier New" panose="02070309020205020404" pitchFamily="49" charset="0"/>
              </a:rPr>
              <a:t>‘42.99%', '47.13%'), ('1.74%', '2.051%’)]</a:t>
            </a:r>
          </a:p>
          <a:p>
            <a:r>
              <a:rPr lang="en-US" sz="1400" dirty="0">
                <a:solidFill>
                  <a:schemeClr val="tx1">
                    <a:lumMod val="85000"/>
                    <a:lumOff val="15000"/>
                  </a:schemeClr>
                </a:solidFill>
              </a:rPr>
              <a:t>-1</a:t>
            </a:r>
            <a:r>
              <a:rPr lang="en-US" sz="1400" baseline="30000" dirty="0">
                <a:solidFill>
                  <a:schemeClr val="tx1">
                    <a:lumMod val="85000"/>
                    <a:lumOff val="15000"/>
                  </a:schemeClr>
                </a:solidFill>
              </a:rPr>
              <a:t>st</a:t>
            </a:r>
            <a:r>
              <a:rPr lang="en-US" sz="1400" dirty="0">
                <a:solidFill>
                  <a:schemeClr val="tx1">
                    <a:lumMod val="85000"/>
                    <a:lumOff val="15000"/>
                  </a:schemeClr>
                </a:solidFill>
              </a:rPr>
              <a:t> tuple represents the lower and upper range for the percent error for any given recorded national total number of deaths released by the U.S. government</a:t>
            </a:r>
          </a:p>
          <a:p>
            <a:r>
              <a:rPr lang="en-US" sz="1400" dirty="0">
                <a:solidFill>
                  <a:schemeClr val="tx1">
                    <a:lumMod val="85000"/>
                    <a:lumOff val="15000"/>
                  </a:schemeClr>
                </a:solidFill>
              </a:rPr>
              <a:t>-2</a:t>
            </a:r>
            <a:r>
              <a:rPr lang="en-US" sz="1400" baseline="30000" dirty="0">
                <a:solidFill>
                  <a:schemeClr val="tx1">
                    <a:lumMod val="85000"/>
                    <a:lumOff val="15000"/>
                  </a:schemeClr>
                </a:solidFill>
              </a:rPr>
              <a:t>nd</a:t>
            </a:r>
            <a:r>
              <a:rPr lang="en-US" sz="1400" dirty="0">
                <a:solidFill>
                  <a:schemeClr val="tx1">
                    <a:lumMod val="85000"/>
                    <a:lumOff val="15000"/>
                  </a:schemeClr>
                </a:solidFill>
              </a:rPr>
              <a:t>  tuple represents the lower and upper range for the percent error for any given recorded national total number of positive cases released by the U.S. government</a:t>
            </a:r>
          </a:p>
          <a:p>
            <a:r>
              <a:rPr lang="en-US" sz="1400" dirty="0">
                <a:solidFill>
                  <a:schemeClr val="tx1">
                    <a:lumMod val="85000"/>
                    <a:lumOff val="15000"/>
                  </a:schemeClr>
                </a:solidFill>
              </a:rPr>
              <a:t>3. Returns a pandas data frame</a:t>
            </a:r>
          </a:p>
          <a:p>
            <a:r>
              <a:rPr lang="en-US" sz="1400" dirty="0">
                <a:solidFill>
                  <a:schemeClr val="tx1">
                    <a:lumMod val="85000"/>
                    <a:lumOff val="15000"/>
                  </a:schemeClr>
                </a:solidFill>
              </a:rPr>
              <a:t>-3</a:t>
            </a:r>
            <a:r>
              <a:rPr lang="en-US" sz="1400" baseline="30000" dirty="0">
                <a:solidFill>
                  <a:schemeClr val="tx1">
                    <a:lumMod val="85000"/>
                    <a:lumOff val="15000"/>
                  </a:schemeClr>
                </a:solidFill>
              </a:rPr>
              <a:t>rd</a:t>
            </a:r>
            <a:r>
              <a:rPr lang="en-US" sz="1400" dirty="0">
                <a:solidFill>
                  <a:schemeClr val="tx1">
                    <a:lumMod val="85000"/>
                    <a:lumOff val="15000"/>
                  </a:schemeClr>
                </a:solidFill>
              </a:rPr>
              <a:t> column (“Test per Positive Case”) holds a float representing the proportion of number of tests per positive case for each day</a:t>
            </a:r>
          </a:p>
          <a:p>
            <a:r>
              <a:rPr lang="en-US" sz="1400" dirty="0">
                <a:solidFill>
                  <a:schemeClr val="tx1">
                    <a:lumMod val="85000"/>
                    <a:lumOff val="15000"/>
                  </a:schemeClr>
                </a:solidFill>
              </a:rPr>
              <a:t>4. {</a:t>
            </a:r>
            <a:r>
              <a:rPr kumimoji="0" lang="en-US" altLang="en-US" sz="1400" b="0" i="0" u="none" strike="noStrike" cap="none" normalizeH="0" baseline="0" dirty="0">
                <a:ln>
                  <a:noFill/>
                </a:ln>
                <a:solidFill>
                  <a:schemeClr val="tx1">
                    <a:lumMod val="85000"/>
                    <a:lumOff val="15000"/>
                  </a:schemeClr>
                </a:solidFill>
                <a:effectLst/>
                <a:ea typeface="Courier New" panose="02070309020205020404" pitchFamily="49" charset="0"/>
              </a:rPr>
              <a:t>'2020-04-01': ('$1708.34B', '31.31%’)}</a:t>
            </a:r>
            <a:r>
              <a:rPr kumimoji="0" lang="en-US" altLang="en-US" sz="1400" b="0" i="0" u="none" strike="noStrike" cap="none" normalizeH="0" baseline="0" dirty="0">
                <a:ln>
                  <a:noFill/>
                </a:ln>
                <a:solidFill>
                  <a:schemeClr val="tx1">
                    <a:lumMod val="85000"/>
                    <a:lumOff val="15000"/>
                  </a:schemeClr>
                </a:solidFill>
                <a:effectLst/>
              </a:rPr>
              <a:t> </a:t>
            </a:r>
          </a:p>
          <a:p>
            <a:r>
              <a:rPr lang="en-US" sz="1400" dirty="0">
                <a:solidFill>
                  <a:schemeClr val="tx1">
                    <a:lumMod val="85000"/>
                    <a:lumOff val="15000"/>
                  </a:schemeClr>
                </a:solidFill>
              </a:rPr>
              <a:t>-Represents the largest numeric/% decrease in national RGDP from one quarter to the next since 1947</a:t>
            </a:r>
          </a:p>
          <a:p>
            <a:r>
              <a:rPr lang="en-US" sz="1400" dirty="0">
                <a:solidFill>
                  <a:schemeClr val="tx1">
                    <a:lumMod val="85000"/>
                    <a:lumOff val="15000"/>
                  </a:schemeClr>
                </a:solidFill>
              </a:rPr>
              <a:t>5. </a:t>
            </a:r>
            <a:r>
              <a:rPr kumimoji="0" lang="en-US" altLang="en-US" sz="1400" b="0" i="0" u="none" strike="noStrike" cap="none" normalizeH="0" baseline="0" dirty="0">
                <a:ln>
                  <a:noFill/>
                </a:ln>
                <a:solidFill>
                  <a:schemeClr val="tx1">
                    <a:lumMod val="85000"/>
                    <a:lumOff val="15000"/>
                  </a:schemeClr>
                </a:solidFill>
                <a:effectLst/>
                <a:ea typeface="Courier New" panose="02070309020205020404" pitchFamily="49" charset="0"/>
              </a:rPr>
              <a:t>{'2020-04-01': 14.7, '2020-05-01': 13.3, '2020-06-01': 11.1}</a:t>
            </a:r>
            <a:r>
              <a:rPr kumimoji="0" lang="en-US" altLang="en-US" sz="1400" b="0" i="0" u="none" strike="noStrike" cap="none" normalizeH="0" baseline="0" dirty="0">
                <a:ln>
                  <a:noFill/>
                </a:ln>
                <a:solidFill>
                  <a:schemeClr val="tx1">
                    <a:lumMod val="85000"/>
                    <a:lumOff val="15000"/>
                  </a:schemeClr>
                </a:solidFill>
                <a:effectLst/>
              </a:rPr>
              <a:t> </a:t>
            </a:r>
          </a:p>
          <a:p>
            <a:r>
              <a:rPr lang="en-US" altLang="en-US" sz="1400" dirty="0">
                <a:solidFill>
                  <a:schemeClr val="tx1">
                    <a:lumMod val="85000"/>
                    <a:lumOff val="15000"/>
                  </a:schemeClr>
                </a:solidFill>
              </a:rPr>
              <a:t>-Represents </a:t>
            </a:r>
            <a:r>
              <a:rPr lang="en-US" sz="1400" b="0" i="0" dirty="0">
                <a:solidFill>
                  <a:schemeClr val="tx1">
                    <a:lumMod val="85000"/>
                    <a:lumOff val="15000"/>
                  </a:schemeClr>
                </a:solidFill>
                <a:effectLst/>
              </a:rPr>
              <a:t>the top 3 months with the highest national unemployment since 1948(keys) and the corresponding unemployment rates(values)</a:t>
            </a:r>
            <a:endParaRPr kumimoji="0" lang="en-US" altLang="en-US" sz="1400" b="0" i="0" u="none" strike="noStrike" cap="none" normalizeH="0" baseline="0" dirty="0">
              <a:ln>
                <a:noFill/>
              </a:ln>
              <a:solidFill>
                <a:schemeClr val="tx1">
                  <a:lumMod val="85000"/>
                  <a:lumOff val="15000"/>
                </a:schemeClr>
              </a:solidFill>
              <a:effectLst/>
            </a:endParaRPr>
          </a:p>
          <a:p>
            <a:endParaRPr lang="en-US" sz="1400" dirty="0">
              <a:solidFill>
                <a:schemeClr val="tx1">
                  <a:lumMod val="85000"/>
                  <a:lumOff val="15000"/>
                </a:schemeClr>
              </a:solidFill>
            </a:endParaRPr>
          </a:p>
          <a:p>
            <a:endParaRPr lang="en-US" sz="1400" dirty="0">
              <a:solidFill>
                <a:schemeClr val="tx1">
                  <a:lumMod val="85000"/>
                  <a:lumOff val="15000"/>
                </a:schemeClr>
              </a:solidFill>
            </a:endParaRPr>
          </a:p>
          <a:p>
            <a:pPr marL="0" indent="0">
              <a:buNone/>
            </a:pPr>
            <a:endParaRPr lang="en-US" sz="1400" dirty="0">
              <a:solidFill>
                <a:schemeClr val="tx1">
                  <a:lumMod val="85000"/>
                  <a:lumOff val="15000"/>
                </a:schemeClr>
              </a:solidFill>
            </a:endParaRPr>
          </a:p>
          <a:p>
            <a:endParaRPr lang="en-US" sz="1400" dirty="0">
              <a:solidFill>
                <a:schemeClr val="tx1">
                  <a:lumMod val="85000"/>
                  <a:lumOff val="15000"/>
                </a:schemeClr>
              </a:solidFill>
            </a:endParaRPr>
          </a:p>
          <a:p>
            <a:endParaRPr lang="en-US" sz="1400" dirty="0">
              <a:solidFill>
                <a:schemeClr val="tx1">
                  <a:lumMod val="85000"/>
                  <a:lumOff val="15000"/>
                </a:schemeClr>
              </a:solidFill>
            </a:endParaRPr>
          </a:p>
        </p:txBody>
      </p:sp>
    </p:spTree>
    <p:extLst>
      <p:ext uri="{BB962C8B-B14F-4D97-AF65-F5344CB8AC3E}">
        <p14:creationId xmlns:p14="http://schemas.microsoft.com/office/powerpoint/2010/main" val="2340809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236CF59-9716-451F-A0C0-97E7C13BCBC4}"/>
              </a:ext>
            </a:extLst>
          </p:cNvPr>
          <p:cNvSpPr>
            <a:spLocks noGrp="1"/>
          </p:cNvSpPr>
          <p:nvPr>
            <p:ph type="title"/>
          </p:nvPr>
        </p:nvSpPr>
        <p:spPr>
          <a:xfrm>
            <a:off x="492370" y="516835"/>
            <a:ext cx="3084844" cy="2103875"/>
          </a:xfrm>
        </p:spPr>
        <p:txBody>
          <a:bodyPr>
            <a:normAutofit/>
          </a:bodyPr>
          <a:lstStyle/>
          <a:p>
            <a:r>
              <a:rPr lang="en-US" sz="3600">
                <a:solidFill>
                  <a:srgbClr val="FFFFFF"/>
                </a:solidFill>
              </a:rPr>
              <a:t>Visualization 1</a:t>
            </a:r>
          </a:p>
        </p:txBody>
      </p:sp>
      <p:sp>
        <p:nvSpPr>
          <p:cNvPr id="3" name="Content Placeholder 2">
            <a:extLst>
              <a:ext uri="{FF2B5EF4-FFF2-40B4-BE49-F238E27FC236}">
                <a16:creationId xmlns:a16="http://schemas.microsoft.com/office/drawing/2014/main" id="{FFF8F2B1-5A13-49CD-85C8-679A8CB4637B}"/>
              </a:ext>
            </a:extLst>
          </p:cNvPr>
          <p:cNvSpPr>
            <a:spLocks noGrp="1"/>
          </p:cNvSpPr>
          <p:nvPr>
            <p:ph idx="1"/>
          </p:nvPr>
        </p:nvSpPr>
        <p:spPr>
          <a:xfrm>
            <a:off x="492371" y="2653800"/>
            <a:ext cx="3084844" cy="3335519"/>
          </a:xfrm>
        </p:spPr>
        <p:txBody>
          <a:bodyPr>
            <a:normAutofit/>
          </a:bodyPr>
          <a:lstStyle/>
          <a:p>
            <a:r>
              <a:rPr lang="en-US" sz="1500">
                <a:solidFill>
                  <a:srgbClr val="FFFFFF"/>
                </a:solidFill>
              </a:rPr>
              <a:t>Blue: “# of Positive Cases per Day”</a:t>
            </a:r>
          </a:p>
          <a:p>
            <a:r>
              <a:rPr lang="en-US" sz="1500">
                <a:solidFill>
                  <a:srgbClr val="FFFFFF"/>
                </a:solidFill>
              </a:rPr>
              <a:t>Red: “# of Deaths per Day”</a:t>
            </a:r>
          </a:p>
          <a:p>
            <a:r>
              <a:rPr lang="en-US" sz="1500">
                <a:solidFill>
                  <a:srgbClr val="FFFFFF"/>
                </a:solidFill>
              </a:rPr>
              <a:t>Green: “# of Hospitalizations per Day”</a:t>
            </a:r>
          </a:p>
        </p:txBody>
      </p:sp>
      <p:sp>
        <p:nvSpPr>
          <p:cNvPr id="75" name="Rectangle 74">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098" name="Picture 2">
            <a:extLst>
              <a:ext uri="{FF2B5EF4-FFF2-40B4-BE49-F238E27FC236}">
                <a16:creationId xmlns:a16="http://schemas.microsoft.com/office/drawing/2014/main" id="{FC847B96-F32B-49FF-BDB9-2F48E42ED33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048" r="1722" b="2"/>
          <a:stretch/>
        </p:blipFill>
        <p:spPr bwMode="auto">
          <a:xfrm>
            <a:off x="4742017" y="640080"/>
            <a:ext cx="6798082"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633241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67</TotalTime>
  <Words>1494</Words>
  <Application>Microsoft Office PowerPoint</Application>
  <PresentationFormat>Widescreen</PresentationFormat>
  <Paragraphs>114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Helvetica Neue</vt:lpstr>
      <vt:lpstr>Calibri</vt:lpstr>
      <vt:lpstr>Calibri Light</vt:lpstr>
      <vt:lpstr>Retrospect</vt:lpstr>
      <vt:lpstr>Impact of COVID-19 on the U.S. Economy</vt:lpstr>
      <vt:lpstr>Question of Interest</vt:lpstr>
      <vt:lpstr>Goals</vt:lpstr>
      <vt:lpstr>Downloaded Datasets</vt:lpstr>
      <vt:lpstr>Web Collected Datasets</vt:lpstr>
      <vt:lpstr>Cleaning Process</vt:lpstr>
      <vt:lpstr>Inconsistencies</vt:lpstr>
      <vt:lpstr>Insights</vt:lpstr>
      <vt:lpstr>Visualization 1</vt:lpstr>
      <vt:lpstr>Visualization 2</vt:lpstr>
      <vt:lpstr>Visualization 3</vt:lpstr>
      <vt:lpstr>Summary Files</vt:lpstr>
      <vt:lpstr>Conclusion</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COVID-19 on the U.S. Economy</dc:title>
  <dc:creator>Will Kim</dc:creator>
  <cp:lastModifiedBy>Will Kim</cp:lastModifiedBy>
  <cp:revision>9</cp:revision>
  <dcterms:created xsi:type="dcterms:W3CDTF">2020-11-17T05:40:10Z</dcterms:created>
  <dcterms:modified xsi:type="dcterms:W3CDTF">2020-11-17T07:08:41Z</dcterms:modified>
</cp:coreProperties>
</file>