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65" r:id="rId6"/>
    <p:sldId id="260" r:id="rId7"/>
    <p:sldId id="261" r:id="rId8"/>
    <p:sldId id="262" r:id="rId9"/>
    <p:sldId id="263" r:id="rId10"/>
    <p:sldId id="264" r:id="rId11"/>
    <p:sldId id="272" r:id="rId12"/>
    <p:sldId id="273" r:id="rId13"/>
    <p:sldId id="274" r:id="rId14"/>
    <p:sldId id="275"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CN" altLang="en-US" dirty="0"/>
              <a:t>单击图标添加图片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CN" altLang="en-US" dirty="0"/>
              <a:t>单击此处编辑母版标题样式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CN" altLang="en-US" dirty="0"/>
              <a:t>单击此处编辑母版标题样式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CN" altLang="en-US" dirty="0"/>
              <a:t>单击此处编辑母版标题样式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CN" altLang="en-US" dirty="0"/>
              <a:t>单击此处编辑母版标题样式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endParaRPr lang="zh-CN" altLang="en-US" dirty="0"/>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endParaRPr lang="zh-CN" altLang="en-US" dirty="0"/>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endParaRPr lang="zh-CN" altLang="en-US" dirty="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CN" altLang="en-US" dirty="0"/>
              <a:t>单击此处编辑母版标题样式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dirty="0"/>
              <a:t>单击图标添加图片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endParaRPr lang="zh-CN" altLang="en-US" dirty="0"/>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dirty="0"/>
              <a:t>单击图标添加图片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endParaRPr lang="zh-CN" altLang="en-US" dirty="0"/>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dirty="0"/>
              <a:t>单击图标添加图片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endParaRPr lang="zh-CN" altLang="en-US" dirty="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Content Placeholder 3"/>
          <p:cNvSpPr>
            <a:spLocks noGrp="1"/>
          </p:cNvSpPr>
          <p:nvPr>
            <p:ph sz="half" idx="2"/>
          </p:nvPr>
        </p:nvSpPr>
        <p:spPr>
          <a:xfrm>
            <a:off x="1141410" y="3073397"/>
            <a:ext cx="4878391" cy="2717801"/>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Content Placeholder 5"/>
          <p:cNvSpPr>
            <a:spLocks noGrp="1"/>
          </p:cNvSpPr>
          <p:nvPr>
            <p:ph sz="quarter" idx="4"/>
          </p:nvPr>
        </p:nvSpPr>
        <p:spPr>
          <a:xfrm>
            <a:off x="6172200" y="3073397"/>
            <a:ext cx="4875210" cy="2717801"/>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CN" altLang="en-US" dirty="0"/>
              <a:t>单击此处编辑母版标题样式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a:t>单击图标添加图片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8">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8.e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99895" y="1151890"/>
            <a:ext cx="8791575" cy="969645"/>
          </a:xfrm>
        </p:spPr>
        <p:txBody>
          <a:bodyPr/>
          <a:lstStyle/>
          <a:p>
            <a:r>
              <a:rPr lang="zh-CN" altLang="en-US"/>
              <a:t>目标问题</a:t>
            </a:r>
            <a:endParaRPr lang="zh-CN" altLang="en-US"/>
          </a:p>
        </p:txBody>
      </p:sp>
      <p:sp>
        <p:nvSpPr>
          <p:cNvPr id="3" name="副标题 2"/>
          <p:cNvSpPr>
            <a:spLocks noGrp="1"/>
          </p:cNvSpPr>
          <p:nvPr>
            <p:ph type="subTitle" idx="1"/>
          </p:nvPr>
        </p:nvSpPr>
        <p:spPr>
          <a:xfrm>
            <a:off x="1876425" y="3387090"/>
            <a:ext cx="8791575" cy="1870710"/>
          </a:xfrm>
        </p:spPr>
        <p:txBody>
          <a:bodyPr>
            <a:noAutofit/>
          </a:bodyPr>
          <a:lstStyle/>
          <a:p>
            <a:r>
              <a:rPr lang="zh-CN" altLang="en-US" sz="3200"/>
              <a:t>通过DNAC对网络中的设备进行管理，获取设备列表，获取设备的模块等详细信息， 并获取设备之间的PATH TRACE信息。由此可以很方便的检测到网络中出现的问题， 并快速定位故障点。</a:t>
            </a:r>
            <a:endParaRPr lang="zh-CN" altLang="en-US" sz="320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1141095" y="978535"/>
            <a:ext cx="9906000" cy="5067300"/>
          </a:xfrm>
        </p:spPr>
        <p:txBody>
          <a:bodyPr/>
          <a:p>
            <a:r>
              <a:rPr lang="zh-CN" altLang="en-US"/>
              <a:t>实现不足：</a:t>
            </a:r>
            <a:endParaRPr lang="zh-CN" altLang="en-US"/>
          </a:p>
          <a:p>
            <a:r>
              <a:rPr lang="zh-CN" altLang="en-US"/>
              <a:t>由于FLow_analysis api获取不相邻设备之间path信息时间过长， 如下图</a:t>
            </a:r>
            <a:endParaRPr lang="zh-CN" altLang="en-US"/>
          </a:p>
          <a:p>
            <a:endParaRPr lang="zh-CN" altLang="en-US"/>
          </a:p>
        </p:txBody>
      </p:sp>
      <p:pic>
        <p:nvPicPr>
          <p:cNvPr id="7" name="图片 4"/>
          <p:cNvPicPr>
            <a:picLocks noChangeAspect="1"/>
          </p:cNvPicPr>
          <p:nvPr/>
        </p:nvPicPr>
        <p:blipFill>
          <a:blip r:embed="rId1"/>
          <a:stretch>
            <a:fillRect/>
          </a:stretch>
        </p:blipFill>
        <p:spPr>
          <a:xfrm>
            <a:off x="1449705" y="2196465"/>
            <a:ext cx="5305425" cy="384937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1141095" y="885825"/>
            <a:ext cx="9906000" cy="5082540"/>
          </a:xfrm>
        </p:spPr>
        <p:txBody>
          <a:bodyPr/>
          <a:p>
            <a:r>
              <a:rPr lang="zh-CN" altLang="en-US"/>
              <a:t>获取相邻设备如思科沙盒1.2.6版本中的10.10.22.66， 1010.22.98</a:t>
            </a:r>
            <a:endParaRPr lang="zh-CN" altLang="en-US"/>
          </a:p>
          <a:p>
            <a:endParaRPr lang="zh-CN" altLang="en-US"/>
          </a:p>
        </p:txBody>
      </p:sp>
      <p:pic>
        <p:nvPicPr>
          <p:cNvPr id="9" name="图片 6"/>
          <p:cNvPicPr>
            <a:picLocks noChangeAspect="1"/>
          </p:cNvPicPr>
          <p:nvPr/>
        </p:nvPicPr>
        <p:blipFill>
          <a:blip r:embed="rId1"/>
          <a:srcRect r="-31665"/>
          <a:stretch>
            <a:fillRect/>
          </a:stretch>
        </p:blipFill>
        <p:spPr>
          <a:xfrm>
            <a:off x="1345565" y="2358390"/>
            <a:ext cx="8584565" cy="268351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1141095" y="1179195"/>
            <a:ext cx="9906000" cy="4665980"/>
          </a:xfrm>
        </p:spPr>
        <p:txBody>
          <a:bodyPr/>
          <a:p>
            <a:r>
              <a:rPr lang="zh-CN" altLang="en-US"/>
              <a:t>所需的时间很短， 但获取不到内容， 如下图</a:t>
            </a:r>
            <a:endParaRPr lang="zh-CN" altLang="en-US"/>
          </a:p>
          <a:p>
            <a:endParaRPr lang="zh-CN" altLang="en-US"/>
          </a:p>
        </p:txBody>
      </p:sp>
      <p:pic>
        <p:nvPicPr>
          <p:cNvPr id="8" name="图片 5"/>
          <p:cNvPicPr>
            <a:picLocks noChangeAspect="1"/>
          </p:cNvPicPr>
          <p:nvPr/>
        </p:nvPicPr>
        <p:blipFill>
          <a:blip r:embed="rId1"/>
          <a:stretch>
            <a:fillRect/>
          </a:stretch>
        </p:blipFill>
        <p:spPr>
          <a:xfrm>
            <a:off x="1496060" y="2457450"/>
            <a:ext cx="5397500" cy="3387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1141095" y="1117600"/>
            <a:ext cx="9906000" cy="4681220"/>
          </a:xfrm>
        </p:spPr>
        <p:txBody>
          <a:bodyPr/>
          <a:p>
            <a:r>
              <a:rPr lang="zh-CN" altLang="en-US"/>
              <a:t>故在Path trace的信息的显示上面， 采用了思科Path trace lab里面关于在线沙盒1.2.6里设备10.10.22.98和10.10.98.114的Path信息。</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1141095" y="777875"/>
            <a:ext cx="9906000" cy="5020945"/>
          </a:xfrm>
        </p:spPr>
        <p:txBody>
          <a:bodyPr/>
          <a:p>
            <a:endParaRPr lang="zh-CN" altLang="en-US"/>
          </a:p>
        </p:txBody>
      </p:sp>
      <p:pic>
        <p:nvPicPr>
          <p:cNvPr id="4" name="图片 3"/>
          <p:cNvPicPr>
            <a:picLocks noChangeAspect="1"/>
          </p:cNvPicPr>
          <p:nvPr/>
        </p:nvPicPr>
        <p:blipFill>
          <a:blip r:embed="rId1"/>
          <a:stretch>
            <a:fillRect/>
          </a:stretch>
        </p:blipFill>
        <p:spPr>
          <a:xfrm>
            <a:off x="1514475" y="785495"/>
            <a:ext cx="9163050" cy="52863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141095" y="1250950"/>
            <a:ext cx="9906000" cy="838835"/>
          </a:xfrm>
        </p:spPr>
        <p:txBody>
          <a:bodyPr/>
          <a:p>
            <a:r>
              <a:rPr lang="zh-CN" altLang="en-US"/>
              <a:t>作品功能逻辑</a:t>
            </a:r>
            <a:endParaRPr lang="zh-CN" altLang="en-US"/>
          </a:p>
        </p:txBody>
      </p:sp>
      <p:sp>
        <p:nvSpPr>
          <p:cNvPr id="3" name="文本占位符 2"/>
          <p:cNvSpPr>
            <a:spLocks noGrp="1"/>
          </p:cNvSpPr>
          <p:nvPr>
            <p:ph type="body" idx="1"/>
          </p:nvPr>
        </p:nvSpPr>
        <p:spPr>
          <a:xfrm>
            <a:off x="1141095" y="2242185"/>
            <a:ext cx="9906000" cy="3556635"/>
          </a:xfrm>
        </p:spPr>
        <p:txBody>
          <a:bodyPr/>
          <a:p>
            <a:r>
              <a:rPr lang="zh-CN" altLang="en-US"/>
              <a:t>1：程序登陆界面</a:t>
            </a:r>
            <a:endParaRPr lang="zh-CN" altLang="en-US"/>
          </a:p>
          <a:p>
            <a:endParaRPr lang="zh-CN" altLang="en-US"/>
          </a:p>
          <a:p>
            <a:endParaRPr lang="zh-CN" altLang="en-US"/>
          </a:p>
        </p:txBody>
      </p:sp>
      <p:pic>
        <p:nvPicPr>
          <p:cNvPr id="4" name="图片 7"/>
          <p:cNvPicPr>
            <a:picLocks noChangeAspect="1"/>
          </p:cNvPicPr>
          <p:nvPr/>
        </p:nvPicPr>
        <p:blipFill>
          <a:blip r:embed="rId1"/>
          <a:stretch>
            <a:fillRect/>
          </a:stretch>
        </p:blipFill>
        <p:spPr>
          <a:xfrm>
            <a:off x="2510155" y="2767330"/>
            <a:ext cx="3014980" cy="314642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1141095" y="900430"/>
            <a:ext cx="9906000" cy="4898390"/>
          </a:xfrm>
        </p:spPr>
        <p:txBody>
          <a:bodyPr/>
          <a:p>
            <a:r>
              <a:rPr lang="en-US" altLang="zh-CN"/>
              <a:t>2：输入想要操作的DNAC URL， 以及用户名密码</a:t>
            </a:r>
            <a:endParaRPr lang="en-US" altLang="zh-CN"/>
          </a:p>
          <a:p>
            <a:endParaRPr lang="en-US" altLang="zh-CN"/>
          </a:p>
        </p:txBody>
      </p:sp>
      <p:pic>
        <p:nvPicPr>
          <p:cNvPr id="4" name="图片 2"/>
          <p:cNvPicPr>
            <a:picLocks noChangeAspect="1"/>
          </p:cNvPicPr>
          <p:nvPr/>
        </p:nvPicPr>
        <p:blipFill>
          <a:blip r:embed="rId1"/>
          <a:stretch>
            <a:fillRect/>
          </a:stretch>
        </p:blipFill>
        <p:spPr>
          <a:xfrm>
            <a:off x="2188845" y="2072640"/>
            <a:ext cx="3233420" cy="3140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1141095" y="993775"/>
            <a:ext cx="9906000" cy="4943475"/>
          </a:xfrm>
        </p:spPr>
        <p:txBody>
          <a:bodyPr/>
          <a:p>
            <a:r>
              <a:rPr lang="en-US" altLang="zh-CN"/>
              <a:t>3</a:t>
            </a:r>
            <a:r>
              <a:rPr lang="zh-CN" altLang="en-US"/>
              <a:t>： 弹出网页内容， 包括设备信息， 以及设备所属模块信息。</a:t>
            </a:r>
            <a:endParaRPr lang="zh-CN" altLang="en-US"/>
          </a:p>
          <a:p>
            <a:endParaRPr lang="zh-CN" altLang="en-US"/>
          </a:p>
        </p:txBody>
      </p:sp>
      <p:pic>
        <p:nvPicPr>
          <p:cNvPr id="2" name="图片 -2147482617"/>
          <p:cNvPicPr>
            <a:picLocks noChangeAspect="1"/>
          </p:cNvPicPr>
          <p:nvPr/>
        </p:nvPicPr>
        <p:blipFill>
          <a:blip r:embed="rId1"/>
          <a:stretch>
            <a:fillRect/>
          </a:stretch>
        </p:blipFill>
        <p:spPr>
          <a:xfrm>
            <a:off x="2201545" y="1943735"/>
            <a:ext cx="6073140" cy="281495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1141095" y="900430"/>
            <a:ext cx="9906000" cy="4898390"/>
          </a:xfrm>
        </p:spPr>
        <p:txBody>
          <a:bodyPr/>
          <a:p>
            <a:r>
              <a:rPr lang="en-US" altLang="zh-CN"/>
              <a:t>4： 获取到DNAC中所有的设备， 并选择源IP和目的IP</a:t>
            </a:r>
            <a:endParaRPr lang="en-US" altLang="zh-CN"/>
          </a:p>
          <a:p>
            <a:endParaRPr lang="en-US" altLang="zh-CN"/>
          </a:p>
        </p:txBody>
      </p:sp>
      <p:pic>
        <p:nvPicPr>
          <p:cNvPr id="2" name="图片 3"/>
          <p:cNvPicPr>
            <a:picLocks noChangeAspect="1"/>
          </p:cNvPicPr>
          <p:nvPr/>
        </p:nvPicPr>
        <p:blipFill>
          <a:blip r:embed="rId1"/>
          <a:stretch>
            <a:fillRect/>
          </a:stretch>
        </p:blipFill>
        <p:spPr>
          <a:xfrm>
            <a:off x="2263775" y="1989455"/>
            <a:ext cx="3101975" cy="34220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1141095" y="900430"/>
            <a:ext cx="9906000" cy="4898390"/>
          </a:xfrm>
        </p:spPr>
        <p:txBody>
          <a:bodyPr/>
          <a:p>
            <a:r>
              <a:rPr lang="en-US" altLang="zh-CN"/>
              <a:t>5：  输入源IP和目的IP 之后， 会获得源IP和目的IP的详细信息， 以及与其连接的设备信息， flow analysis本应该获取到两个IP之间每一跳的信息， 但由于flow analysis的请求， 一直超时， 故</a:t>
            </a:r>
            <a:r>
              <a:rPr lang="zh-CN" altLang="en-US"/>
              <a:t>这里采用</a:t>
            </a:r>
            <a:r>
              <a:rPr lang="en-US" altLang="zh-CN"/>
              <a:t>CISCO 1.2.6</a:t>
            </a:r>
            <a:r>
              <a:rPr lang="zh-CN" altLang="en-US"/>
              <a:t>版本中， </a:t>
            </a:r>
            <a:r>
              <a:rPr lang="en-US" altLang="zh-CN"/>
              <a:t>‘10.10.22.98’</a:t>
            </a:r>
            <a:r>
              <a:rPr lang="zh-CN" altLang="en-US"/>
              <a:t>，和</a:t>
            </a:r>
            <a:r>
              <a:rPr lang="en-US" altLang="zh-CN"/>
              <a:t>’10.10.22.114‘</a:t>
            </a:r>
            <a:r>
              <a:rPr lang="zh-CN" altLang="en-US"/>
              <a:t>之间的路径信息</a:t>
            </a:r>
            <a:r>
              <a:rPr lang="en-US" altLang="zh-CN"/>
              <a:t>。</a:t>
            </a:r>
            <a:endParaRPr lang="en-US" altLang="zh-CN"/>
          </a:p>
          <a:p>
            <a:endParaRPr lang="en-US" altLang="zh-CN"/>
          </a:p>
          <a:p>
            <a:endParaRPr lang="en-US" altLang="zh-CN"/>
          </a:p>
          <a:p>
            <a:endParaRPr lang="en-US" altLang="zh-CN"/>
          </a:p>
        </p:txBody>
      </p:sp>
      <p:pic>
        <p:nvPicPr>
          <p:cNvPr id="2" name="图片 -2147482615"/>
          <p:cNvPicPr>
            <a:picLocks noChangeAspect="1"/>
          </p:cNvPicPr>
          <p:nvPr/>
        </p:nvPicPr>
        <p:blipFill>
          <a:blip r:embed="rId1"/>
          <a:stretch>
            <a:fillRect/>
          </a:stretch>
        </p:blipFill>
        <p:spPr>
          <a:xfrm>
            <a:off x="2093595" y="2640330"/>
            <a:ext cx="5902325" cy="327660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876425" y="635000"/>
            <a:ext cx="8791575" cy="5735320"/>
          </a:xfrm>
        </p:spPr>
        <p:txBody>
          <a:bodyPr/>
          <a:p>
            <a:endParaRPr lang="zh-CN" altLang="en-US"/>
          </a:p>
        </p:txBody>
      </p:sp>
      <p:graphicFrame>
        <p:nvGraphicFramePr>
          <p:cNvPr id="2" name="对象 -2147482624"/>
          <p:cNvGraphicFramePr/>
          <p:nvPr/>
        </p:nvGraphicFramePr>
        <p:xfrm>
          <a:off x="2366010" y="804545"/>
          <a:ext cx="6780530" cy="5109845"/>
        </p:xfrm>
        <a:graphic>
          <a:graphicData uri="http://schemas.openxmlformats.org/presentationml/2006/ole">
            <mc:AlternateContent xmlns:mc="http://schemas.openxmlformats.org/markup-compatibility/2006">
              <mc:Choice xmlns:v="urn:schemas-microsoft-com:vml" Requires="v">
                <p:oleObj spid="_x0000_s3076" name="" r:id="rId1" imgW="5431790" imgH="4300220" progId="Visio.Drawing.15">
                  <p:embed/>
                </p:oleObj>
              </mc:Choice>
              <mc:Fallback>
                <p:oleObj name="" r:id="rId1" imgW="5431790" imgH="4300220" progId="Visio.Drawing.15">
                  <p:embed/>
                  <p:pic>
                    <p:nvPicPr>
                      <p:cNvPr id="0" name="图片 3075"/>
                      <p:cNvPicPr/>
                      <p:nvPr/>
                    </p:nvPicPr>
                    <p:blipFill>
                      <a:blip r:embed="rId2"/>
                      <a:stretch>
                        <a:fillRect/>
                      </a:stretch>
                    </p:blipFill>
                    <p:spPr>
                      <a:xfrm>
                        <a:off x="2366010" y="804545"/>
                        <a:ext cx="6780530" cy="5109845"/>
                      </a:xfrm>
                      <a:prstGeom prst="rect">
                        <a:avLst/>
                      </a:prstGeom>
                      <a:noFill/>
                      <a:ln w="38100">
                        <a:noFill/>
                        <a:miter/>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1141095" y="313690"/>
            <a:ext cx="9906000" cy="6118860"/>
          </a:xfrm>
        </p:spPr>
        <p:txBody>
          <a:bodyPr>
            <a:normAutofit fontScale="80000"/>
          </a:bodyPr>
          <a:p>
            <a:pPr fontAlgn="auto">
              <a:lnSpc>
                <a:spcPct val="150000"/>
              </a:lnSpc>
            </a:pPr>
            <a:r>
              <a:rPr lang="zh-CN" altLang="en-US"/>
              <a:t>2：通过以下REST API实现与DNAC的交互：</a:t>
            </a:r>
            <a:endParaRPr lang="zh-CN" altLang="en-US"/>
          </a:p>
          <a:p>
            <a:pPr fontAlgn="auto">
              <a:lnSpc>
                <a:spcPct val="150000"/>
              </a:lnSpc>
            </a:pPr>
            <a:r>
              <a:rPr lang="zh-CN" altLang="en-US"/>
              <a:t>- `https://{}/api/system/v1/auth/token` Get token to login dnac later</a:t>
            </a:r>
            <a:endParaRPr lang="zh-CN" altLang="en-US"/>
          </a:p>
          <a:p>
            <a:pPr fontAlgn="auto">
              <a:lnSpc>
                <a:spcPct val="150000"/>
              </a:lnSpc>
            </a:pPr>
            <a:r>
              <a:rPr lang="zh-CN" altLang="en-US"/>
              <a:t>- `https://{}/api/system/v1/network-device/count`</a:t>
            </a:r>
            <a:endParaRPr lang="zh-CN" altLang="en-US"/>
          </a:p>
          <a:p>
            <a:pPr fontAlgn="auto">
              <a:lnSpc>
                <a:spcPct val="150000"/>
              </a:lnSpc>
            </a:pPr>
            <a:r>
              <a:rPr lang="zh-CN" altLang="en-US"/>
              <a:t>- `https://{}/api/system/v1/api/v1/host/count`</a:t>
            </a:r>
            <a:endParaRPr lang="zh-CN" altLang="en-US"/>
          </a:p>
          <a:p>
            <a:pPr fontAlgn="auto">
              <a:lnSpc>
                <a:spcPct val="150000"/>
              </a:lnSpc>
            </a:pPr>
            <a:r>
              <a:rPr lang="zh-CN" altLang="en-US"/>
              <a:t>- `https://{}/api/system/v1/api/v1/network-device/module</a:t>
            </a:r>
            <a:endParaRPr lang="zh-CN" altLang="en-US"/>
          </a:p>
          <a:p>
            <a:pPr fontAlgn="auto">
              <a:lnSpc>
                <a:spcPct val="150000"/>
              </a:lnSpc>
            </a:pPr>
            <a:r>
              <a:rPr lang="zh-CN" altLang="en-US"/>
              <a:t>- `https://{}/api/system/v1/api/v1/network-device/module/count</a:t>
            </a:r>
            <a:endParaRPr lang="zh-CN" altLang="en-US"/>
          </a:p>
          <a:p>
            <a:pPr fontAlgn="auto">
              <a:lnSpc>
                <a:spcPct val="150000"/>
              </a:lnSpc>
            </a:pPr>
            <a:r>
              <a:rPr lang="zh-CN" altLang="en-US"/>
              <a:t>- `https://{}/api/v1/network-device` Gets the list of network devices sorted </a:t>
            </a:r>
            <a:endParaRPr lang="zh-CN" altLang="en-US"/>
          </a:p>
          <a:p>
            <a:pPr fontAlgn="auto">
              <a:lnSpc>
                <a:spcPct val="150000"/>
              </a:lnSpc>
            </a:pPr>
            <a:r>
              <a:rPr lang="zh-CN" altLang="en-US"/>
              <a:t>- `https://{}/api/v1//host` use the host API to get the name of a host, the ID of the VLAN that the host uses, the IP address of the host, the MAC address of the host, the IP address of the network device to which host is connected, and more.</a:t>
            </a:r>
            <a:endParaRPr lang="zh-CN" altLang="en-US"/>
          </a:p>
          <a:p>
            <a:pPr fontAlgn="auto">
              <a:lnSpc>
                <a:spcPct val="150000"/>
              </a:lnSpc>
            </a:pPr>
            <a:r>
              <a:rPr lang="zh-CN" altLang="en-US"/>
              <a:t>- `https://{}/api/v1/flow-analysis` The path trace endpoint API to trace a path between two IP addresses. The function will wait for analysis to complete, and return the results</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1141095" y="808990"/>
            <a:ext cx="9906000" cy="5313680"/>
          </a:xfrm>
        </p:spPr>
        <p:txBody>
          <a:bodyPr/>
          <a:p>
            <a:r>
              <a:rPr lang="zh-CN" altLang="en-US"/>
              <a:t>1: 代码总体结构如下</a:t>
            </a:r>
            <a:endParaRPr lang="zh-CN" altLang="en-US"/>
          </a:p>
          <a:p>
            <a:endParaRPr lang="zh-CN" altLang="en-US"/>
          </a:p>
        </p:txBody>
      </p:sp>
      <p:pic>
        <p:nvPicPr>
          <p:cNvPr id="6" name="图片 3"/>
          <p:cNvPicPr>
            <a:picLocks noChangeAspect="1"/>
          </p:cNvPicPr>
          <p:nvPr/>
        </p:nvPicPr>
        <p:blipFill>
          <a:blip r:embed="rId1"/>
          <a:stretch>
            <a:fillRect/>
          </a:stretch>
        </p:blipFill>
        <p:spPr>
          <a:xfrm>
            <a:off x="1929765" y="1280160"/>
            <a:ext cx="3109595" cy="5349875"/>
          </a:xfrm>
          <a:prstGeom prst="rect">
            <a:avLst/>
          </a:prstGeom>
          <a:noFill/>
          <a:ln>
            <a:noFill/>
          </a:ln>
        </p:spPr>
      </p:pic>
    </p:spTree>
  </p:cSld>
  <p:clrMapOvr>
    <a:masterClrMapping/>
  </p:clrMapOvr>
</p:sld>
</file>

<file path=ppt/tags/tag1.xml><?xml version="1.0" encoding="utf-8"?>
<p:tagLst xmlns:p="http://schemas.openxmlformats.org/presentationml/2006/main">
  <p:tag name="KSO_WM_SLIDE_MODEL_TYPE" val="cover"/>
</p:tagLst>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电路">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1376</Words>
  <Application>WPS 演示</Application>
  <PresentationFormat>宽屏</PresentationFormat>
  <Paragraphs>49</Paragraphs>
  <Slides>14</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25" baseType="lpstr">
      <vt:lpstr>Arial</vt:lpstr>
      <vt:lpstr>宋体</vt:lpstr>
      <vt:lpstr>Wingdings</vt:lpstr>
      <vt:lpstr>Trebuchet MS</vt:lpstr>
      <vt:lpstr>Tw Cen MT</vt:lpstr>
      <vt:lpstr>Segoe Print</vt:lpstr>
      <vt:lpstr>微软雅黑</vt:lpstr>
      <vt:lpstr>Arial Unicode MS</vt:lpstr>
      <vt:lpstr>Calibri</vt:lpstr>
      <vt:lpstr>电路</vt:lpstr>
      <vt:lpstr>Visio.Drawing.15</vt:lpstr>
      <vt:lpstr>目标问题</vt:lpstr>
      <vt:lpstr>作品功能逻辑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阔</dc:creator>
  <cp:lastModifiedBy>快乐的回忆</cp:lastModifiedBy>
  <cp:revision>5</cp:revision>
  <dcterms:created xsi:type="dcterms:W3CDTF">2019-08-26T05:16:00Z</dcterms:created>
  <dcterms:modified xsi:type="dcterms:W3CDTF">2019-08-27T14:18:03Z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