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016a7ded4_4_67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e016a7ded4_4_67:notes"/>
          <p:cNvSpPr/>
          <p:nvPr>
            <p:ph idx="2" type="sldImg"/>
          </p:nvPr>
        </p:nvSpPr>
        <p:spPr>
          <a:xfrm>
            <a:off x="91462" y="685800"/>
            <a:ext cx="667507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016a7ded4_0_81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e016a7ded4_0_81:notes"/>
          <p:cNvSpPr/>
          <p:nvPr>
            <p:ph idx="2" type="sldImg"/>
          </p:nvPr>
        </p:nvSpPr>
        <p:spPr>
          <a:xfrm>
            <a:off x="91462" y="685800"/>
            <a:ext cx="6675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668fde85f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668fde85f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668fde85f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668fde85f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668fde85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668fde85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668fde85f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668fde85f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668fde85f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668fde85f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668fde85f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668fde85f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668fde85f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668fde85f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016a7ded4_4_307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e016a7ded4_4_307:notes"/>
          <p:cNvSpPr/>
          <p:nvPr>
            <p:ph idx="2" type="sldImg"/>
          </p:nvPr>
        </p:nvSpPr>
        <p:spPr>
          <a:xfrm>
            <a:off x="91462" y="685800"/>
            <a:ext cx="667507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c01f6c57e_4_0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dc01f6c57e_4_0:notes"/>
          <p:cNvSpPr/>
          <p:nvPr>
            <p:ph idx="2" type="sldImg"/>
          </p:nvPr>
        </p:nvSpPr>
        <p:spPr>
          <a:xfrm>
            <a:off x="91462" y="685800"/>
            <a:ext cx="6675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016a7ded4_4_73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e016a7ded4_4_73:notes"/>
          <p:cNvSpPr/>
          <p:nvPr>
            <p:ph idx="2" type="sldImg"/>
          </p:nvPr>
        </p:nvSpPr>
        <p:spPr>
          <a:xfrm>
            <a:off x="91462" y="685800"/>
            <a:ext cx="667507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668fde85f_0_0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e668fde85f_0_0:notes"/>
          <p:cNvSpPr/>
          <p:nvPr>
            <p:ph idx="2" type="sldImg"/>
          </p:nvPr>
        </p:nvSpPr>
        <p:spPr>
          <a:xfrm>
            <a:off x="91462" y="685800"/>
            <a:ext cx="6675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668fde85f_0_362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e668fde85f_0_362:notes"/>
          <p:cNvSpPr/>
          <p:nvPr>
            <p:ph idx="2" type="sldImg"/>
          </p:nvPr>
        </p:nvSpPr>
        <p:spPr>
          <a:xfrm>
            <a:off x="91462" y="685800"/>
            <a:ext cx="6675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668fde85f_0_19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e668fde85f_0_19:notes"/>
          <p:cNvSpPr/>
          <p:nvPr>
            <p:ph idx="2" type="sldImg"/>
          </p:nvPr>
        </p:nvSpPr>
        <p:spPr>
          <a:xfrm>
            <a:off x="91462" y="685800"/>
            <a:ext cx="6675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016a7ded4_4_92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e016a7ded4_4_92:notes"/>
          <p:cNvSpPr/>
          <p:nvPr>
            <p:ph idx="2" type="sldImg"/>
          </p:nvPr>
        </p:nvSpPr>
        <p:spPr>
          <a:xfrm>
            <a:off x="91462" y="685800"/>
            <a:ext cx="667507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668fde85f_0_291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e668fde85f_0_291:notes"/>
          <p:cNvSpPr/>
          <p:nvPr>
            <p:ph idx="2" type="sldImg"/>
          </p:nvPr>
        </p:nvSpPr>
        <p:spPr>
          <a:xfrm>
            <a:off x="91462" y="685800"/>
            <a:ext cx="6675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668fde85f_0_337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e668fde85f_0_337:notes"/>
          <p:cNvSpPr/>
          <p:nvPr>
            <p:ph idx="2" type="sldImg"/>
          </p:nvPr>
        </p:nvSpPr>
        <p:spPr>
          <a:xfrm>
            <a:off x="91462" y="685800"/>
            <a:ext cx="6675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539750" y="3682603"/>
            <a:ext cx="8061325" cy="2857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539750" y="4244578"/>
            <a:ext cx="80613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cxnSp>
        <p:nvCxnSpPr>
          <p:cNvPr id="61" name="Google Shape;61;p14"/>
          <p:cNvCxnSpPr/>
          <p:nvPr/>
        </p:nvCxnSpPr>
        <p:spPr>
          <a:xfrm>
            <a:off x="539750" y="4601766"/>
            <a:ext cx="80613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U_Logo_lang_RGB_rot_PPT-1"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40488" y="404813"/>
            <a:ext cx="162044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_130227_PPT_Bild-Aussicht"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14500"/>
            <a:ext cx="6453188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39750" y="1288256"/>
            <a:ext cx="8061325" cy="2857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539750" y="1762125"/>
            <a:ext cx="8061325" cy="2731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539750" y="4779169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539750" y="4918472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Seite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539750" y="4779169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539750" y="4918472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Seite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539750" y="4779169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539750" y="4918472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Seite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539750" y="1288256"/>
            <a:ext cx="8061325" cy="2857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539750" y="1762125"/>
            <a:ext cx="3954463" cy="2731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7857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4646613" y="1762125"/>
            <a:ext cx="3954462" cy="2731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7857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539750" y="4779169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539750" y="4918472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Seite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7" name="Google Shape;87;p19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8" name="Google Shape;88;p19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539750" y="4779169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539750" y="4918472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Seite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539750" y="1288256"/>
            <a:ext cx="8061325" cy="2857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1" type="ftr"/>
          </p:nvPr>
        </p:nvSpPr>
        <p:spPr>
          <a:xfrm>
            <a:off x="539750" y="4779169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539750" y="4918472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Seite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6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99" name="Google Shape;99;p21"/>
          <p:cNvSpPr txBox="1"/>
          <p:nvPr>
            <p:ph idx="11" type="ftr"/>
          </p:nvPr>
        </p:nvSpPr>
        <p:spPr>
          <a:xfrm>
            <a:off x="539750" y="4779169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539750" y="4918472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Seite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6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539750" y="4779169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539750" y="4918472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Seite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539750" y="1288256"/>
            <a:ext cx="8061325" cy="2857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 rot="5400000">
            <a:off x="3204766" y="-902891"/>
            <a:ext cx="2731294" cy="8061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539750" y="4779169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539750" y="4918472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Seite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title"/>
          </p:nvPr>
        </p:nvSpPr>
        <p:spPr>
          <a:xfrm rot="5400000">
            <a:off x="5991225" y="1883569"/>
            <a:ext cx="3205163" cy="20145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" type="body"/>
          </p:nvPr>
        </p:nvSpPr>
        <p:spPr>
          <a:xfrm rot="5400000">
            <a:off x="1884363" y="-56356"/>
            <a:ext cx="3205163" cy="589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1" type="ftr"/>
          </p:nvPr>
        </p:nvSpPr>
        <p:spPr>
          <a:xfrm>
            <a:off x="539750" y="4779169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2" type="sldNum"/>
          </p:nvPr>
        </p:nvSpPr>
        <p:spPr>
          <a:xfrm>
            <a:off x="539750" y="4918472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Seite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39750" y="1288256"/>
            <a:ext cx="8061325" cy="2857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9750" y="1762125"/>
            <a:ext cx="8061325" cy="2731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TU_Logo_lang_RGB_rot_PPT-2"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32650" y="404813"/>
            <a:ext cx="102631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39750" y="4779169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539750" y="4918472"/>
            <a:ext cx="6624638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Seite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232650" y="4708922"/>
            <a:ext cx="1366838" cy="32385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Dezentrales Logo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130227_PPT_Bild-Aussicht_Streifen"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13"/>
            <a:ext cx="5212556" cy="571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ctrTitle"/>
          </p:nvPr>
        </p:nvSpPr>
        <p:spPr>
          <a:xfrm>
            <a:off x="539750" y="3699434"/>
            <a:ext cx="80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Access Control in GraphQL APIs</a:t>
            </a:r>
            <a:endParaRPr/>
          </a:p>
        </p:txBody>
      </p:sp>
      <p:sp>
        <p:nvSpPr>
          <p:cNvPr id="122" name="Google Shape;122;p25"/>
          <p:cNvSpPr txBox="1"/>
          <p:nvPr>
            <p:ph idx="1" type="subTitle"/>
          </p:nvPr>
        </p:nvSpPr>
        <p:spPr>
          <a:xfrm>
            <a:off x="539750" y="4264798"/>
            <a:ext cx="8061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4: Wilke Klausing, Huy Viet Nguyen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/>
          <p:nvPr/>
        </p:nvSpPr>
        <p:spPr>
          <a:xfrm>
            <a:off x="7164288" y="4677984"/>
            <a:ext cx="1584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4"/>
          <p:cNvSpPr txBox="1"/>
          <p:nvPr>
            <p:ph type="title"/>
          </p:nvPr>
        </p:nvSpPr>
        <p:spPr>
          <a:xfrm>
            <a:off x="541350" y="2752822"/>
            <a:ext cx="806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Showcase</a:t>
            </a:r>
            <a:endParaRPr sz="3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539750" y="1288256"/>
            <a:ext cx="8061300" cy="36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Benchmark</a:t>
            </a:r>
            <a:endParaRPr/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539750" y="1762125"/>
            <a:ext cx="8061300" cy="27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5"/>
          <p:cNvSpPr/>
          <p:nvPr/>
        </p:nvSpPr>
        <p:spPr>
          <a:xfrm>
            <a:off x="7164288" y="4677984"/>
            <a:ext cx="1584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539750" y="1762125"/>
            <a:ext cx="80613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800">
                <a:solidFill>
                  <a:srgbClr val="434343"/>
                </a:solidFill>
              </a:rPr>
              <a:t>Two GCloud VMs used</a:t>
            </a:r>
            <a:r>
              <a:rPr lang="en-GB" sz="1800">
                <a:solidFill>
                  <a:srgbClr val="434343"/>
                </a:solidFill>
              </a:rPr>
              <a:t>: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-GB" sz="1800">
                <a:solidFill>
                  <a:srgbClr val="434343"/>
                </a:solidFill>
              </a:rPr>
              <a:t>Location: Germany, US</a:t>
            </a:r>
            <a:endParaRPr sz="1800">
              <a:solidFill>
                <a:srgbClr val="434343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-GB" sz="1800">
                <a:solidFill>
                  <a:srgbClr val="434343"/>
                </a:solidFill>
              </a:rPr>
              <a:t>Type: e2-medium (2 vCPUs, 4 GB memory)</a:t>
            </a:r>
            <a:endParaRPr sz="6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Benchmark test</a:t>
            </a:r>
            <a:r>
              <a:rPr lang="en-GB" sz="1800">
                <a:solidFill>
                  <a:srgbClr val="595959"/>
                </a:solidFill>
              </a:rPr>
              <a:t>: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1000 Requests to the Apollo Server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Response with and without AC Plugin are identical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type="title"/>
          </p:nvPr>
        </p:nvSpPr>
        <p:spPr>
          <a:xfrm>
            <a:off x="539750" y="1288256"/>
            <a:ext cx="8061300" cy="36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Benchmark</a:t>
            </a:r>
            <a:endParaRPr/>
          </a:p>
        </p:txBody>
      </p:sp>
      <p:sp>
        <p:nvSpPr>
          <p:cNvPr id="292" name="Google Shape;292;p36"/>
          <p:cNvSpPr txBox="1"/>
          <p:nvPr>
            <p:ph idx="1" type="body"/>
          </p:nvPr>
        </p:nvSpPr>
        <p:spPr>
          <a:xfrm>
            <a:off x="539750" y="1762125"/>
            <a:ext cx="8061300" cy="27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7164288" y="4677984"/>
            <a:ext cx="1584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539750" y="1762125"/>
            <a:ext cx="42324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800">
                <a:solidFill>
                  <a:srgbClr val="434343"/>
                </a:solidFill>
              </a:rPr>
              <a:t>Test 1: BURJ (101943 key/values)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 sz="1800">
                <a:solidFill>
                  <a:srgbClr val="434343"/>
                </a:solidFill>
              </a:rPr>
              <a:t>Test 2: GRANDE (833 key/values)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 sz="1800">
                <a:solidFill>
                  <a:srgbClr val="434343"/>
                </a:solidFill>
              </a:rPr>
              <a:t>Test 3: TALL (473 key/values)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295" name="Google Shape;2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513" y="1483425"/>
            <a:ext cx="30575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539750" y="1288256"/>
            <a:ext cx="8061300" cy="36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Benchmark</a:t>
            </a:r>
            <a:endParaRPr/>
          </a:p>
        </p:txBody>
      </p:sp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539750" y="1762125"/>
            <a:ext cx="8061300" cy="27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7"/>
          <p:cNvSpPr/>
          <p:nvPr/>
        </p:nvSpPr>
        <p:spPr>
          <a:xfrm>
            <a:off x="7164288" y="4677984"/>
            <a:ext cx="1584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12" y="2097300"/>
            <a:ext cx="4181650" cy="25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838" y="2097300"/>
            <a:ext cx="4181649" cy="258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12" y="2097300"/>
            <a:ext cx="4181650" cy="25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838" y="2097300"/>
            <a:ext cx="4181649" cy="258067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8"/>
          <p:cNvSpPr txBox="1"/>
          <p:nvPr>
            <p:ph type="title"/>
          </p:nvPr>
        </p:nvSpPr>
        <p:spPr>
          <a:xfrm>
            <a:off x="539750" y="1288256"/>
            <a:ext cx="8061300" cy="36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Benchmark</a:t>
            </a:r>
            <a:endParaRPr/>
          </a:p>
        </p:txBody>
      </p:sp>
      <p:sp>
        <p:nvSpPr>
          <p:cNvPr id="312" name="Google Shape;312;p38"/>
          <p:cNvSpPr txBox="1"/>
          <p:nvPr>
            <p:ph idx="1" type="body"/>
          </p:nvPr>
        </p:nvSpPr>
        <p:spPr>
          <a:xfrm>
            <a:off x="539750" y="1762125"/>
            <a:ext cx="8061300" cy="27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"/>
          <p:cNvSpPr/>
          <p:nvPr/>
        </p:nvSpPr>
        <p:spPr>
          <a:xfrm>
            <a:off x="7164288" y="4677984"/>
            <a:ext cx="1584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500" y="2051138"/>
            <a:ext cx="4256450" cy="262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3075" y="2051125"/>
            <a:ext cx="4256446" cy="26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/>
          <p:nvPr>
            <p:ph type="title"/>
          </p:nvPr>
        </p:nvSpPr>
        <p:spPr>
          <a:xfrm>
            <a:off x="539750" y="1288256"/>
            <a:ext cx="8061300" cy="36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Benchmark</a:t>
            </a: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7164288" y="4677984"/>
            <a:ext cx="1584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00" y="2051138"/>
            <a:ext cx="4256450" cy="262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075" y="2051125"/>
            <a:ext cx="4256446" cy="26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125" y="2051125"/>
            <a:ext cx="4255200" cy="26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3700" y="2050562"/>
            <a:ext cx="4255200" cy="26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/>
          <p:nvPr>
            <p:ph type="title"/>
          </p:nvPr>
        </p:nvSpPr>
        <p:spPr>
          <a:xfrm>
            <a:off x="539750" y="1288256"/>
            <a:ext cx="8061300" cy="36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31" name="Google Shape;331;p40"/>
          <p:cNvSpPr txBox="1"/>
          <p:nvPr>
            <p:ph idx="1" type="body"/>
          </p:nvPr>
        </p:nvSpPr>
        <p:spPr>
          <a:xfrm>
            <a:off x="539750" y="1762125"/>
            <a:ext cx="8061300" cy="27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0"/>
          <p:cNvSpPr/>
          <p:nvPr/>
        </p:nvSpPr>
        <p:spPr>
          <a:xfrm>
            <a:off x="7164288" y="4677984"/>
            <a:ext cx="1584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0"/>
          <p:cNvSpPr txBox="1"/>
          <p:nvPr>
            <p:ph idx="1" type="body"/>
          </p:nvPr>
        </p:nvSpPr>
        <p:spPr>
          <a:xfrm>
            <a:off x="539750" y="1762125"/>
            <a:ext cx="80613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800">
                <a:solidFill>
                  <a:srgbClr val="434343"/>
                </a:solidFill>
              </a:rPr>
              <a:t>Results of Germany VMs are more unstable:</a:t>
            </a:r>
            <a:endParaRPr sz="1800">
              <a:solidFill>
                <a:srgbClr val="434343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-GB" sz="1800">
                <a:solidFill>
                  <a:srgbClr val="434343"/>
                </a:solidFill>
              </a:rPr>
              <a:t>Test1: 16,78% (86,67ms)</a:t>
            </a:r>
            <a:endParaRPr sz="1800">
              <a:solidFill>
                <a:srgbClr val="434343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-GB" sz="1800">
                <a:solidFill>
                  <a:srgbClr val="434343"/>
                </a:solidFill>
              </a:rPr>
              <a:t>Test2: 8,87% (0,2876ms)</a:t>
            </a:r>
            <a:endParaRPr sz="1800">
              <a:solidFill>
                <a:srgbClr val="434343"/>
              </a:solidFill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-GB" sz="1800">
                <a:solidFill>
                  <a:srgbClr val="434343"/>
                </a:solidFill>
              </a:rPr>
              <a:t>Test3: 4,74% (0,0973ms)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 sz="1800">
                <a:solidFill>
                  <a:srgbClr val="434343"/>
                </a:solidFill>
              </a:rPr>
              <a:t>Results of US VMs show following overhead:</a:t>
            </a:r>
            <a:endParaRPr sz="1800">
              <a:solidFill>
                <a:srgbClr val="434343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-GB" sz="1800">
                <a:solidFill>
                  <a:srgbClr val="434343"/>
                </a:solidFill>
              </a:rPr>
              <a:t>Test1: 6,18% (31,64ms)</a:t>
            </a:r>
            <a:endParaRPr sz="1800">
              <a:solidFill>
                <a:srgbClr val="434343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-GB" sz="1800">
                <a:solidFill>
                  <a:srgbClr val="434343"/>
                </a:solidFill>
              </a:rPr>
              <a:t>Test2: 6,34% (14,02ms)</a:t>
            </a:r>
            <a:endParaRPr sz="1800">
              <a:solidFill>
                <a:srgbClr val="434343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-GB" sz="1800">
                <a:solidFill>
                  <a:srgbClr val="434343"/>
                </a:solidFill>
              </a:rPr>
              <a:t>Test3: 5,20% (0,1046ms)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type="title"/>
          </p:nvPr>
        </p:nvSpPr>
        <p:spPr>
          <a:xfrm>
            <a:off x="539750" y="1288256"/>
            <a:ext cx="8061300" cy="36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39" name="Google Shape;339;p41"/>
          <p:cNvSpPr txBox="1"/>
          <p:nvPr>
            <p:ph idx="1" type="body"/>
          </p:nvPr>
        </p:nvSpPr>
        <p:spPr>
          <a:xfrm>
            <a:off x="539750" y="1762125"/>
            <a:ext cx="8061300" cy="27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1"/>
          <p:cNvSpPr/>
          <p:nvPr/>
        </p:nvSpPr>
        <p:spPr>
          <a:xfrm>
            <a:off x="7164288" y="4677984"/>
            <a:ext cx="1584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1"/>
          <p:cNvSpPr txBox="1"/>
          <p:nvPr>
            <p:ph idx="1" type="body"/>
          </p:nvPr>
        </p:nvSpPr>
        <p:spPr>
          <a:xfrm>
            <a:off x="539750" y="1762125"/>
            <a:ext cx="80613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800">
                <a:solidFill>
                  <a:srgbClr val="434343"/>
                </a:solidFill>
              </a:rPr>
              <a:t>Overhead of 5-10% seems plausible, needs further testing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 sz="1800">
                <a:solidFill>
                  <a:srgbClr val="434343"/>
                </a:solidFill>
              </a:rPr>
              <a:t>Goals accomplished:</a:t>
            </a:r>
            <a:endParaRPr sz="1800">
              <a:solidFill>
                <a:srgbClr val="434343"/>
              </a:solidFill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Flexible: Configuration files</a:t>
            </a:r>
            <a:endParaRPr sz="1800">
              <a:solidFill>
                <a:srgbClr val="595959"/>
              </a:solidFill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Reuseable: Plugin can be added to any Apollo Server</a:t>
            </a:r>
            <a:endParaRPr sz="1800">
              <a:solidFill>
                <a:srgbClr val="595959"/>
              </a:solidFill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Developer Friendly: Configuration written in standard formats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/>
          <p:nvPr/>
        </p:nvSpPr>
        <p:spPr>
          <a:xfrm>
            <a:off x="424011" y="1839516"/>
            <a:ext cx="8050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for your attention.</a:t>
            </a:r>
            <a:endParaRPr/>
          </a:p>
        </p:txBody>
      </p:sp>
      <p:sp>
        <p:nvSpPr>
          <p:cNvPr id="347" name="Google Shape;347;p42"/>
          <p:cNvSpPr/>
          <p:nvPr/>
        </p:nvSpPr>
        <p:spPr>
          <a:xfrm>
            <a:off x="7236296" y="4623978"/>
            <a:ext cx="1584176" cy="4320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/>
          <p:nvPr/>
        </p:nvSpPr>
        <p:spPr>
          <a:xfrm>
            <a:off x="7164288" y="4677984"/>
            <a:ext cx="1584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6"/>
          <p:cNvSpPr txBox="1"/>
          <p:nvPr>
            <p:ph type="title"/>
          </p:nvPr>
        </p:nvSpPr>
        <p:spPr>
          <a:xfrm>
            <a:off x="539750" y="1305086"/>
            <a:ext cx="80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</a:t>
            </a:r>
            <a:endParaRPr/>
          </a:p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539750" y="1762125"/>
            <a:ext cx="80613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-GB" sz="1600">
                <a:solidFill>
                  <a:srgbClr val="434343"/>
                </a:solidFill>
              </a:rPr>
              <a:t>Recap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-GB" sz="1600">
                <a:solidFill>
                  <a:srgbClr val="434343"/>
                </a:solidFill>
              </a:rPr>
              <a:t>Plugin Logic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-GB" sz="1600">
                <a:solidFill>
                  <a:srgbClr val="434343"/>
                </a:solidFill>
              </a:rPr>
              <a:t>Purpose Tree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-GB" sz="1600">
                <a:solidFill>
                  <a:srgbClr val="434343"/>
                </a:solidFill>
              </a:rPr>
              <a:t>Rule Creation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-GB" sz="1600">
                <a:solidFill>
                  <a:srgbClr val="434343"/>
                </a:solidFill>
              </a:rPr>
              <a:t>Showcase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-GB" sz="1600">
                <a:solidFill>
                  <a:srgbClr val="434343"/>
                </a:solidFill>
              </a:rPr>
              <a:t>Benchmarks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-GB" sz="1600">
                <a:solidFill>
                  <a:srgbClr val="434343"/>
                </a:solidFill>
              </a:rPr>
              <a:t>Conclusion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/>
          <p:nvPr/>
        </p:nvSpPr>
        <p:spPr>
          <a:xfrm>
            <a:off x="7164288" y="4677984"/>
            <a:ext cx="1584176" cy="3780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7"/>
          <p:cNvSpPr txBox="1"/>
          <p:nvPr>
            <p:ph type="title"/>
          </p:nvPr>
        </p:nvSpPr>
        <p:spPr>
          <a:xfrm>
            <a:off x="539750" y="1305086"/>
            <a:ext cx="80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</a:t>
            </a:r>
            <a:r>
              <a:rPr lang="en-GB"/>
              <a:t>Recap: Task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539750" y="1762125"/>
            <a:ext cx="80613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</a:rPr>
              <a:t>Create a re-usable component for at least one widely used framework/stack for developing GraphQL Web APIs allowing developers to easily add access control to their APIs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/>
          <p:nvPr/>
        </p:nvSpPr>
        <p:spPr>
          <a:xfrm>
            <a:off x="7164288" y="4677984"/>
            <a:ext cx="1584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8"/>
          <p:cNvSpPr txBox="1"/>
          <p:nvPr>
            <p:ph type="title"/>
          </p:nvPr>
        </p:nvSpPr>
        <p:spPr>
          <a:xfrm>
            <a:off x="539750" y="1305086"/>
            <a:ext cx="80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</a:t>
            </a:r>
            <a:r>
              <a:rPr lang="en-GB"/>
              <a:t>Recap: Planning</a:t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539750" y="1762125"/>
            <a:ext cx="80613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Access Control Plugin for Apollo Server with following characteristics:</a:t>
            </a:r>
            <a:endParaRPr sz="18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800">
                <a:solidFill>
                  <a:srgbClr val="434343"/>
                </a:solidFill>
              </a:rPr>
              <a:t>Configuration: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-GB" sz="1800">
                <a:solidFill>
                  <a:srgbClr val="434343"/>
                </a:solidFill>
              </a:rPr>
              <a:t>No database, only two configuration files:</a:t>
            </a:r>
            <a:endParaRPr sz="1800">
              <a:solidFill>
                <a:srgbClr val="434343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-GB" sz="1800">
                <a:solidFill>
                  <a:srgbClr val="434343"/>
                </a:solidFill>
              </a:rPr>
              <a:t>Purpose tree as configuration file</a:t>
            </a:r>
            <a:endParaRPr sz="1800">
              <a:solidFill>
                <a:srgbClr val="434343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-GB" sz="1800">
                <a:solidFill>
                  <a:srgbClr val="434343"/>
                </a:solidFill>
              </a:rPr>
              <a:t>Rules as configuration file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/>
          <p:nvPr/>
        </p:nvSpPr>
        <p:spPr>
          <a:xfrm>
            <a:off x="7164288" y="4677984"/>
            <a:ext cx="1584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9"/>
          <p:cNvSpPr txBox="1"/>
          <p:nvPr>
            <p:ph type="title"/>
          </p:nvPr>
        </p:nvSpPr>
        <p:spPr>
          <a:xfrm>
            <a:off x="539750" y="1305086"/>
            <a:ext cx="80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Recap: Planning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539750" y="1762125"/>
            <a:ext cx="80613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800">
                <a:solidFill>
                  <a:srgbClr val="434343"/>
                </a:solidFill>
              </a:rPr>
              <a:t>Access Control Models: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-GB" sz="1800">
                <a:solidFill>
                  <a:srgbClr val="434343"/>
                </a:solidFill>
              </a:rPr>
              <a:t>Purpose-based Access Control</a:t>
            </a:r>
            <a:endParaRPr sz="1800">
              <a:solidFill>
                <a:srgbClr val="434343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-GB" sz="1800">
                <a:solidFill>
                  <a:srgbClr val="434343"/>
                </a:solidFill>
              </a:rPr>
              <a:t>Attribute-based Access Control</a:t>
            </a:r>
            <a:endParaRPr sz="6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Goal: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Flexible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Reuseable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GB" sz="1800">
                <a:solidFill>
                  <a:srgbClr val="595959"/>
                </a:solidFill>
              </a:rPr>
              <a:t>Developer Friendly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830325" y="1999500"/>
            <a:ext cx="2027400" cy="206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/>
          <p:nvPr/>
        </p:nvSpPr>
        <p:spPr>
          <a:xfrm>
            <a:off x="7164288" y="4677984"/>
            <a:ext cx="1584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539750" y="1305086"/>
            <a:ext cx="80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</a:t>
            </a:r>
            <a:r>
              <a:rPr lang="en-GB"/>
              <a:t>Plugin Logic</a:t>
            </a:r>
            <a:endParaRPr/>
          </a:p>
        </p:txBody>
      </p:sp>
      <p:sp>
        <p:nvSpPr>
          <p:cNvPr id="158" name="Google Shape;158;p30"/>
          <p:cNvSpPr/>
          <p:nvPr/>
        </p:nvSpPr>
        <p:spPr>
          <a:xfrm>
            <a:off x="4152900" y="1999500"/>
            <a:ext cx="2027400" cy="2064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 txBox="1"/>
          <p:nvPr/>
        </p:nvSpPr>
        <p:spPr>
          <a:xfrm>
            <a:off x="4497300" y="4063500"/>
            <a:ext cx="133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Apollo Server Plugin</a:t>
            </a:r>
            <a:endParaRPr sz="1000"/>
          </a:p>
        </p:txBody>
      </p:sp>
      <p:sp>
        <p:nvSpPr>
          <p:cNvPr id="160" name="Google Shape;160;p30"/>
          <p:cNvSpPr/>
          <p:nvPr/>
        </p:nvSpPr>
        <p:spPr>
          <a:xfrm>
            <a:off x="7060375" y="1919100"/>
            <a:ext cx="545100" cy="72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 txBox="1"/>
          <p:nvPr/>
        </p:nvSpPr>
        <p:spPr>
          <a:xfrm>
            <a:off x="6734500" y="2672125"/>
            <a:ext cx="11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C1130"/>
                </a:solidFill>
              </a:rPr>
              <a:t>purpose.yml</a:t>
            </a:r>
            <a:endParaRPr sz="1000">
              <a:solidFill>
                <a:srgbClr val="4C1130"/>
              </a:solidFill>
            </a:endParaRPr>
          </a:p>
        </p:txBody>
      </p:sp>
      <p:sp>
        <p:nvSpPr>
          <p:cNvPr id="162" name="Google Shape;162;p30"/>
          <p:cNvSpPr/>
          <p:nvPr/>
        </p:nvSpPr>
        <p:spPr>
          <a:xfrm>
            <a:off x="7060375" y="3170350"/>
            <a:ext cx="545100" cy="72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 txBox="1"/>
          <p:nvPr/>
        </p:nvSpPr>
        <p:spPr>
          <a:xfrm>
            <a:off x="6734500" y="3916250"/>
            <a:ext cx="11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73763"/>
                </a:solidFill>
              </a:rPr>
              <a:t>rules</a:t>
            </a:r>
            <a:r>
              <a:rPr lang="en-GB" sz="1000">
                <a:solidFill>
                  <a:srgbClr val="073763"/>
                </a:solidFill>
              </a:rPr>
              <a:t>.json</a:t>
            </a:r>
            <a:endParaRPr sz="1000">
              <a:solidFill>
                <a:srgbClr val="073763"/>
              </a:solidFill>
            </a:endParaRPr>
          </a:p>
        </p:txBody>
      </p:sp>
      <p:sp>
        <p:nvSpPr>
          <p:cNvPr id="164" name="Google Shape;164;p30"/>
          <p:cNvSpPr/>
          <p:nvPr/>
        </p:nvSpPr>
        <p:spPr>
          <a:xfrm>
            <a:off x="7296925" y="1999500"/>
            <a:ext cx="72000" cy="720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7368925" y="2151900"/>
            <a:ext cx="72000" cy="720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7224925" y="2151900"/>
            <a:ext cx="72000" cy="720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7292050" y="2304300"/>
            <a:ext cx="72000" cy="720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7440925" y="2304300"/>
            <a:ext cx="72000" cy="720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7364050" y="2467313"/>
            <a:ext cx="72000" cy="720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7220050" y="2467313"/>
            <a:ext cx="72000" cy="720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30"/>
          <p:cNvCxnSpPr>
            <a:stCxn id="164" idx="4"/>
            <a:endCxn id="166" idx="0"/>
          </p:cNvCxnSpPr>
          <p:nvPr/>
        </p:nvCxnSpPr>
        <p:spPr>
          <a:xfrm flipH="1">
            <a:off x="7260925" y="2071500"/>
            <a:ext cx="72000" cy="804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30"/>
          <p:cNvCxnSpPr>
            <a:stCxn id="164" idx="4"/>
            <a:endCxn id="165" idx="0"/>
          </p:cNvCxnSpPr>
          <p:nvPr/>
        </p:nvCxnSpPr>
        <p:spPr>
          <a:xfrm>
            <a:off x="7332925" y="2071500"/>
            <a:ext cx="72000" cy="804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30"/>
          <p:cNvCxnSpPr>
            <a:stCxn id="165" idx="4"/>
            <a:endCxn id="167" idx="0"/>
          </p:cNvCxnSpPr>
          <p:nvPr/>
        </p:nvCxnSpPr>
        <p:spPr>
          <a:xfrm flipH="1">
            <a:off x="7328125" y="2223900"/>
            <a:ext cx="76800" cy="804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30"/>
          <p:cNvCxnSpPr>
            <a:stCxn id="165" idx="4"/>
            <a:endCxn id="168" idx="0"/>
          </p:cNvCxnSpPr>
          <p:nvPr/>
        </p:nvCxnSpPr>
        <p:spPr>
          <a:xfrm>
            <a:off x="7404925" y="2223900"/>
            <a:ext cx="72000" cy="804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30"/>
          <p:cNvCxnSpPr>
            <a:stCxn id="167" idx="4"/>
            <a:endCxn id="170" idx="0"/>
          </p:cNvCxnSpPr>
          <p:nvPr/>
        </p:nvCxnSpPr>
        <p:spPr>
          <a:xfrm flipH="1">
            <a:off x="7256050" y="2376300"/>
            <a:ext cx="72000" cy="909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30"/>
          <p:cNvCxnSpPr>
            <a:stCxn id="167" idx="4"/>
            <a:endCxn id="169" idx="0"/>
          </p:cNvCxnSpPr>
          <p:nvPr/>
        </p:nvCxnSpPr>
        <p:spPr>
          <a:xfrm>
            <a:off x="7328050" y="2376300"/>
            <a:ext cx="72000" cy="909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30"/>
          <p:cNvSpPr/>
          <p:nvPr/>
        </p:nvSpPr>
        <p:spPr>
          <a:xfrm>
            <a:off x="7148050" y="3286000"/>
            <a:ext cx="36000" cy="36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0"/>
          <p:cNvSpPr/>
          <p:nvPr/>
        </p:nvSpPr>
        <p:spPr>
          <a:xfrm>
            <a:off x="7148050" y="3362200"/>
            <a:ext cx="36000" cy="36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/>
          <p:nvPr/>
        </p:nvSpPr>
        <p:spPr>
          <a:xfrm>
            <a:off x="7148050" y="3438400"/>
            <a:ext cx="36000" cy="36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/>
          <p:nvPr/>
        </p:nvSpPr>
        <p:spPr>
          <a:xfrm>
            <a:off x="7148050" y="3514600"/>
            <a:ext cx="36000" cy="36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/>
          <p:nvPr/>
        </p:nvSpPr>
        <p:spPr>
          <a:xfrm>
            <a:off x="7148050" y="3590800"/>
            <a:ext cx="36000" cy="36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/>
          <p:nvPr/>
        </p:nvSpPr>
        <p:spPr>
          <a:xfrm>
            <a:off x="7148050" y="3667000"/>
            <a:ext cx="36000" cy="36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/>
          <p:nvPr/>
        </p:nvSpPr>
        <p:spPr>
          <a:xfrm>
            <a:off x="7148050" y="3743200"/>
            <a:ext cx="36000" cy="36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30"/>
          <p:cNvCxnSpPr/>
          <p:nvPr/>
        </p:nvCxnSpPr>
        <p:spPr>
          <a:xfrm>
            <a:off x="7235575" y="3304000"/>
            <a:ext cx="2667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30"/>
          <p:cNvCxnSpPr/>
          <p:nvPr/>
        </p:nvCxnSpPr>
        <p:spPr>
          <a:xfrm>
            <a:off x="7235575" y="3380200"/>
            <a:ext cx="2667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30"/>
          <p:cNvCxnSpPr/>
          <p:nvPr/>
        </p:nvCxnSpPr>
        <p:spPr>
          <a:xfrm>
            <a:off x="7235575" y="3456400"/>
            <a:ext cx="2667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30"/>
          <p:cNvCxnSpPr/>
          <p:nvPr/>
        </p:nvCxnSpPr>
        <p:spPr>
          <a:xfrm>
            <a:off x="7235575" y="3532600"/>
            <a:ext cx="2667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30"/>
          <p:cNvCxnSpPr/>
          <p:nvPr/>
        </p:nvCxnSpPr>
        <p:spPr>
          <a:xfrm>
            <a:off x="7235575" y="3608800"/>
            <a:ext cx="2667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30"/>
          <p:cNvCxnSpPr/>
          <p:nvPr/>
        </p:nvCxnSpPr>
        <p:spPr>
          <a:xfrm>
            <a:off x="7235575" y="3685000"/>
            <a:ext cx="2667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30"/>
          <p:cNvCxnSpPr/>
          <p:nvPr/>
        </p:nvCxnSpPr>
        <p:spPr>
          <a:xfrm>
            <a:off x="7235575" y="3761200"/>
            <a:ext cx="2667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30"/>
          <p:cNvSpPr/>
          <p:nvPr/>
        </p:nvSpPr>
        <p:spPr>
          <a:xfrm>
            <a:off x="4305325" y="2328050"/>
            <a:ext cx="1721100" cy="31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Initialize Plugin</a:t>
            </a:r>
            <a:endParaRPr sz="1200"/>
          </a:p>
        </p:txBody>
      </p:sp>
      <p:cxnSp>
        <p:nvCxnSpPr>
          <p:cNvPr id="192" name="Google Shape;192;p30"/>
          <p:cNvCxnSpPr>
            <a:stCxn id="160" idx="1"/>
            <a:endCxn id="191" idx="3"/>
          </p:cNvCxnSpPr>
          <p:nvPr/>
        </p:nvCxnSpPr>
        <p:spPr>
          <a:xfrm flipH="1">
            <a:off x="6026575" y="2282400"/>
            <a:ext cx="1033800" cy="203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30"/>
          <p:cNvCxnSpPr>
            <a:stCxn id="162" idx="1"/>
            <a:endCxn id="191" idx="3"/>
          </p:cNvCxnSpPr>
          <p:nvPr/>
        </p:nvCxnSpPr>
        <p:spPr>
          <a:xfrm rot="10800000">
            <a:off x="6026575" y="2486050"/>
            <a:ext cx="1033800" cy="10476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30"/>
          <p:cNvSpPr/>
          <p:nvPr/>
        </p:nvSpPr>
        <p:spPr>
          <a:xfrm>
            <a:off x="4305325" y="2851800"/>
            <a:ext cx="1721100" cy="31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Request Verification</a:t>
            </a:r>
            <a:endParaRPr sz="1200"/>
          </a:p>
        </p:txBody>
      </p:sp>
      <p:sp>
        <p:nvSpPr>
          <p:cNvPr id="195" name="Google Shape;195;p30"/>
          <p:cNvSpPr/>
          <p:nvPr/>
        </p:nvSpPr>
        <p:spPr>
          <a:xfrm>
            <a:off x="4305300" y="3375550"/>
            <a:ext cx="1721100" cy="31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Response Verification</a:t>
            </a:r>
            <a:endParaRPr sz="1200"/>
          </a:p>
        </p:txBody>
      </p:sp>
      <p:sp>
        <p:nvSpPr>
          <p:cNvPr id="196" name="Google Shape;196;p30"/>
          <p:cNvSpPr txBox="1"/>
          <p:nvPr/>
        </p:nvSpPr>
        <p:spPr>
          <a:xfrm>
            <a:off x="707475" y="4063500"/>
            <a:ext cx="227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Apollo</a:t>
            </a:r>
            <a:r>
              <a:rPr lang="en-GB" sz="1000"/>
              <a:t> Server Request </a:t>
            </a:r>
            <a:r>
              <a:rPr lang="en-GB" sz="1000"/>
              <a:t>Lifecycle Events</a:t>
            </a:r>
            <a:endParaRPr sz="1000"/>
          </a:p>
        </p:txBody>
      </p:sp>
      <p:sp>
        <p:nvSpPr>
          <p:cNvPr id="197" name="Google Shape;197;p30"/>
          <p:cNvSpPr/>
          <p:nvPr/>
        </p:nvSpPr>
        <p:spPr>
          <a:xfrm>
            <a:off x="983475" y="2345225"/>
            <a:ext cx="1721100" cy="316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serverWillStart</a:t>
            </a:r>
            <a:endParaRPr sz="1200"/>
          </a:p>
        </p:txBody>
      </p:sp>
      <p:sp>
        <p:nvSpPr>
          <p:cNvPr id="198" name="Google Shape;198;p30"/>
          <p:cNvSpPr/>
          <p:nvPr/>
        </p:nvSpPr>
        <p:spPr>
          <a:xfrm>
            <a:off x="983475" y="2851750"/>
            <a:ext cx="1721100" cy="316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requestDidStart</a:t>
            </a:r>
            <a:endParaRPr sz="1200"/>
          </a:p>
        </p:txBody>
      </p:sp>
      <p:sp>
        <p:nvSpPr>
          <p:cNvPr id="199" name="Google Shape;199;p30"/>
          <p:cNvSpPr/>
          <p:nvPr/>
        </p:nvSpPr>
        <p:spPr>
          <a:xfrm>
            <a:off x="983475" y="3375550"/>
            <a:ext cx="1721100" cy="316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responseWillSend</a:t>
            </a:r>
            <a:endParaRPr sz="1200"/>
          </a:p>
        </p:txBody>
      </p:sp>
      <p:cxnSp>
        <p:nvCxnSpPr>
          <p:cNvPr id="200" name="Google Shape;200;p30"/>
          <p:cNvCxnSpPr>
            <a:stCxn id="197" idx="3"/>
            <a:endCxn id="191" idx="1"/>
          </p:cNvCxnSpPr>
          <p:nvPr/>
        </p:nvCxnSpPr>
        <p:spPr>
          <a:xfrm flipH="1" rot="10800000">
            <a:off x="2704575" y="2486225"/>
            <a:ext cx="16008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30"/>
          <p:cNvCxnSpPr>
            <a:stCxn id="198" idx="3"/>
            <a:endCxn id="194" idx="1"/>
          </p:cNvCxnSpPr>
          <p:nvPr/>
        </p:nvCxnSpPr>
        <p:spPr>
          <a:xfrm>
            <a:off x="2704575" y="3009850"/>
            <a:ext cx="16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30"/>
          <p:cNvCxnSpPr>
            <a:stCxn id="199" idx="3"/>
            <a:endCxn id="195" idx="1"/>
          </p:cNvCxnSpPr>
          <p:nvPr/>
        </p:nvCxnSpPr>
        <p:spPr>
          <a:xfrm>
            <a:off x="2704575" y="3533650"/>
            <a:ext cx="16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539750" y="1305086"/>
            <a:ext cx="80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2.1. Purpose Tree</a:t>
            </a:r>
            <a:endParaRPr/>
          </a:p>
        </p:txBody>
      </p:sp>
      <p:sp>
        <p:nvSpPr>
          <p:cNvPr id="208" name="Google Shape;208;p31"/>
          <p:cNvSpPr/>
          <p:nvPr/>
        </p:nvSpPr>
        <p:spPr>
          <a:xfrm>
            <a:off x="7164288" y="4677984"/>
            <a:ext cx="1512168" cy="3780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1009216" y="2414400"/>
            <a:ext cx="785400" cy="104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 txBox="1"/>
          <p:nvPr/>
        </p:nvSpPr>
        <p:spPr>
          <a:xfrm>
            <a:off x="539750" y="3499233"/>
            <a:ext cx="171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C1130"/>
                </a:solidFill>
              </a:rPr>
              <a:t>purpose.yml</a:t>
            </a:r>
            <a:endParaRPr sz="1000">
              <a:solidFill>
                <a:srgbClr val="4C1130"/>
              </a:solidFill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1349998" y="2530227"/>
            <a:ext cx="103800" cy="103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1"/>
          <p:cNvSpPr/>
          <p:nvPr/>
        </p:nvSpPr>
        <p:spPr>
          <a:xfrm>
            <a:off x="1453723" y="2749779"/>
            <a:ext cx="103800" cy="103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/>
          <p:nvPr/>
        </p:nvSpPr>
        <p:spPr>
          <a:xfrm>
            <a:off x="1246272" y="2749779"/>
            <a:ext cx="103800" cy="103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/>
          <p:nvPr/>
        </p:nvSpPr>
        <p:spPr>
          <a:xfrm>
            <a:off x="1342975" y="2969332"/>
            <a:ext cx="103800" cy="103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1557449" y="2969332"/>
            <a:ext cx="103800" cy="103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/>
          <p:nvPr/>
        </p:nvSpPr>
        <p:spPr>
          <a:xfrm>
            <a:off x="1446700" y="3204173"/>
            <a:ext cx="103800" cy="103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1239249" y="3204173"/>
            <a:ext cx="103800" cy="103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31"/>
          <p:cNvCxnSpPr>
            <a:stCxn id="211" idx="4"/>
            <a:endCxn id="213" idx="0"/>
          </p:cNvCxnSpPr>
          <p:nvPr/>
        </p:nvCxnSpPr>
        <p:spPr>
          <a:xfrm flipH="1">
            <a:off x="1298098" y="2634027"/>
            <a:ext cx="103800" cy="1158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1"/>
          <p:cNvCxnSpPr>
            <a:stCxn id="211" idx="4"/>
            <a:endCxn id="212" idx="0"/>
          </p:cNvCxnSpPr>
          <p:nvPr/>
        </p:nvCxnSpPr>
        <p:spPr>
          <a:xfrm>
            <a:off x="1401898" y="2634027"/>
            <a:ext cx="103800" cy="1158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1"/>
          <p:cNvCxnSpPr>
            <a:stCxn id="212" idx="4"/>
            <a:endCxn id="214" idx="0"/>
          </p:cNvCxnSpPr>
          <p:nvPr/>
        </p:nvCxnSpPr>
        <p:spPr>
          <a:xfrm flipH="1">
            <a:off x="1394923" y="2853579"/>
            <a:ext cx="110700" cy="1158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1"/>
          <p:cNvCxnSpPr>
            <a:stCxn id="212" idx="4"/>
            <a:endCxn id="215" idx="0"/>
          </p:cNvCxnSpPr>
          <p:nvPr/>
        </p:nvCxnSpPr>
        <p:spPr>
          <a:xfrm>
            <a:off x="1505623" y="2853579"/>
            <a:ext cx="103800" cy="1158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1"/>
          <p:cNvCxnSpPr>
            <a:stCxn id="214" idx="4"/>
            <a:endCxn id="217" idx="0"/>
          </p:cNvCxnSpPr>
          <p:nvPr/>
        </p:nvCxnSpPr>
        <p:spPr>
          <a:xfrm flipH="1">
            <a:off x="1291075" y="3073132"/>
            <a:ext cx="103800" cy="1311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31"/>
          <p:cNvCxnSpPr>
            <a:stCxn id="214" idx="4"/>
            <a:endCxn id="216" idx="0"/>
          </p:cNvCxnSpPr>
          <p:nvPr/>
        </p:nvCxnSpPr>
        <p:spPr>
          <a:xfrm>
            <a:off x="1394875" y="3073132"/>
            <a:ext cx="103800" cy="1311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050" y="1355599"/>
            <a:ext cx="2767934" cy="31643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31"/>
          <p:cNvCxnSpPr>
            <a:stCxn id="209" idx="3"/>
          </p:cNvCxnSpPr>
          <p:nvPr/>
        </p:nvCxnSpPr>
        <p:spPr>
          <a:xfrm flipH="1" rot="10800000">
            <a:off x="1794616" y="1367850"/>
            <a:ext cx="1986900" cy="15699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1"/>
          <p:cNvCxnSpPr>
            <a:stCxn id="209" idx="3"/>
          </p:cNvCxnSpPr>
          <p:nvPr/>
        </p:nvCxnSpPr>
        <p:spPr>
          <a:xfrm>
            <a:off x="1794616" y="2937750"/>
            <a:ext cx="1996200" cy="15732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539750" y="1305086"/>
            <a:ext cx="80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2.2. Rule Creation (Header Rule)</a:t>
            </a:r>
            <a:endParaRPr/>
          </a:p>
        </p:txBody>
      </p:sp>
      <p:sp>
        <p:nvSpPr>
          <p:cNvPr id="232" name="Google Shape;232;p32"/>
          <p:cNvSpPr/>
          <p:nvPr/>
        </p:nvSpPr>
        <p:spPr>
          <a:xfrm>
            <a:off x="7164288" y="4677984"/>
            <a:ext cx="1512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2577777" y="2357250"/>
            <a:ext cx="785700" cy="104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2"/>
          <p:cNvSpPr txBox="1"/>
          <p:nvPr/>
        </p:nvSpPr>
        <p:spPr>
          <a:xfrm>
            <a:off x="2108238" y="3431983"/>
            <a:ext cx="171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73763"/>
                </a:solidFill>
              </a:rPr>
              <a:t>rules.json</a:t>
            </a:r>
            <a:endParaRPr sz="1000">
              <a:solidFill>
                <a:srgbClr val="073763"/>
              </a:solidFill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2704104" y="2523885"/>
            <a:ext cx="51900" cy="5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2"/>
          <p:cNvSpPr/>
          <p:nvPr/>
        </p:nvSpPr>
        <p:spPr>
          <a:xfrm>
            <a:off x="2704104" y="2633678"/>
            <a:ext cx="51900" cy="5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2704104" y="2743471"/>
            <a:ext cx="51900" cy="5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/>
          <p:nvPr/>
        </p:nvSpPr>
        <p:spPr>
          <a:xfrm>
            <a:off x="2704104" y="2853264"/>
            <a:ext cx="51900" cy="5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2704104" y="2963057"/>
            <a:ext cx="51900" cy="5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"/>
          <p:cNvSpPr/>
          <p:nvPr/>
        </p:nvSpPr>
        <p:spPr>
          <a:xfrm>
            <a:off x="2704104" y="3072850"/>
            <a:ext cx="51900" cy="5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2"/>
          <p:cNvSpPr/>
          <p:nvPr/>
        </p:nvSpPr>
        <p:spPr>
          <a:xfrm>
            <a:off x="2704104" y="3182643"/>
            <a:ext cx="51900" cy="5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32"/>
          <p:cNvCxnSpPr/>
          <p:nvPr/>
        </p:nvCxnSpPr>
        <p:spPr>
          <a:xfrm>
            <a:off x="2830216" y="2549820"/>
            <a:ext cx="3846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2"/>
          <p:cNvCxnSpPr/>
          <p:nvPr/>
        </p:nvCxnSpPr>
        <p:spPr>
          <a:xfrm>
            <a:off x="2830216" y="2659613"/>
            <a:ext cx="3846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2"/>
          <p:cNvCxnSpPr/>
          <p:nvPr/>
        </p:nvCxnSpPr>
        <p:spPr>
          <a:xfrm>
            <a:off x="2830216" y="2769406"/>
            <a:ext cx="3846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2"/>
          <p:cNvCxnSpPr/>
          <p:nvPr/>
        </p:nvCxnSpPr>
        <p:spPr>
          <a:xfrm>
            <a:off x="2830216" y="2879199"/>
            <a:ext cx="3846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2"/>
          <p:cNvCxnSpPr/>
          <p:nvPr/>
        </p:nvCxnSpPr>
        <p:spPr>
          <a:xfrm>
            <a:off x="2830216" y="2988992"/>
            <a:ext cx="3846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2"/>
          <p:cNvCxnSpPr/>
          <p:nvPr/>
        </p:nvCxnSpPr>
        <p:spPr>
          <a:xfrm>
            <a:off x="2830216" y="3098786"/>
            <a:ext cx="3846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2"/>
          <p:cNvCxnSpPr/>
          <p:nvPr/>
        </p:nvCxnSpPr>
        <p:spPr>
          <a:xfrm>
            <a:off x="2830216" y="3208579"/>
            <a:ext cx="3846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32"/>
          <p:cNvSpPr/>
          <p:nvPr/>
        </p:nvSpPr>
        <p:spPr>
          <a:xfrm>
            <a:off x="4454563" y="2082175"/>
            <a:ext cx="2581200" cy="19239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</a:rPr>
              <a:t>Header Rule Example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F3F3"/>
                </a:solidFill>
              </a:rPr>
              <a:t>{</a:t>
            </a:r>
            <a:endParaRPr sz="1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"field": "First_Name",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"category": "header",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"compare": "user-agent",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"operation": "contains",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"value": "Chrome",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"policy": "deny",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"error": "emptystring"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539750" y="1305086"/>
            <a:ext cx="80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2.2. Rule Creation (Purpose Rule)</a:t>
            </a:r>
            <a:endParaRPr/>
          </a:p>
        </p:txBody>
      </p:sp>
      <p:sp>
        <p:nvSpPr>
          <p:cNvPr id="255" name="Google Shape;255;p33"/>
          <p:cNvSpPr/>
          <p:nvPr/>
        </p:nvSpPr>
        <p:spPr>
          <a:xfrm>
            <a:off x="7164288" y="4677984"/>
            <a:ext cx="1512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2577777" y="2357250"/>
            <a:ext cx="785700" cy="104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3"/>
          <p:cNvSpPr txBox="1"/>
          <p:nvPr/>
        </p:nvSpPr>
        <p:spPr>
          <a:xfrm>
            <a:off x="2108238" y="3431983"/>
            <a:ext cx="171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73763"/>
                </a:solidFill>
              </a:rPr>
              <a:t>rules.json</a:t>
            </a:r>
            <a:endParaRPr sz="1000">
              <a:solidFill>
                <a:srgbClr val="073763"/>
              </a:solidFill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2704104" y="2523885"/>
            <a:ext cx="51900" cy="5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"/>
          <p:cNvSpPr/>
          <p:nvPr/>
        </p:nvSpPr>
        <p:spPr>
          <a:xfrm>
            <a:off x="2704104" y="2633678"/>
            <a:ext cx="51900" cy="5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3"/>
          <p:cNvSpPr/>
          <p:nvPr/>
        </p:nvSpPr>
        <p:spPr>
          <a:xfrm>
            <a:off x="2704104" y="2743471"/>
            <a:ext cx="51900" cy="5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/>
          <p:nvPr/>
        </p:nvSpPr>
        <p:spPr>
          <a:xfrm>
            <a:off x="2704104" y="2853264"/>
            <a:ext cx="51900" cy="5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3"/>
          <p:cNvSpPr/>
          <p:nvPr/>
        </p:nvSpPr>
        <p:spPr>
          <a:xfrm>
            <a:off x="2704104" y="2963057"/>
            <a:ext cx="51900" cy="5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3"/>
          <p:cNvSpPr/>
          <p:nvPr/>
        </p:nvSpPr>
        <p:spPr>
          <a:xfrm>
            <a:off x="2704104" y="3072850"/>
            <a:ext cx="51900" cy="5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3"/>
          <p:cNvSpPr/>
          <p:nvPr/>
        </p:nvSpPr>
        <p:spPr>
          <a:xfrm>
            <a:off x="2704104" y="3182643"/>
            <a:ext cx="51900" cy="5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p33"/>
          <p:cNvCxnSpPr/>
          <p:nvPr/>
        </p:nvCxnSpPr>
        <p:spPr>
          <a:xfrm>
            <a:off x="2830216" y="2549820"/>
            <a:ext cx="3846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3"/>
          <p:cNvCxnSpPr/>
          <p:nvPr/>
        </p:nvCxnSpPr>
        <p:spPr>
          <a:xfrm>
            <a:off x="2830216" y="2659613"/>
            <a:ext cx="3846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3"/>
          <p:cNvCxnSpPr/>
          <p:nvPr/>
        </p:nvCxnSpPr>
        <p:spPr>
          <a:xfrm>
            <a:off x="2830216" y="2769406"/>
            <a:ext cx="3846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3"/>
          <p:cNvCxnSpPr/>
          <p:nvPr/>
        </p:nvCxnSpPr>
        <p:spPr>
          <a:xfrm>
            <a:off x="2830216" y="2879199"/>
            <a:ext cx="3846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3"/>
          <p:cNvCxnSpPr/>
          <p:nvPr/>
        </p:nvCxnSpPr>
        <p:spPr>
          <a:xfrm>
            <a:off x="2830216" y="2988992"/>
            <a:ext cx="3846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3"/>
          <p:cNvCxnSpPr/>
          <p:nvPr/>
        </p:nvCxnSpPr>
        <p:spPr>
          <a:xfrm>
            <a:off x="2830216" y="3098786"/>
            <a:ext cx="3846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3"/>
          <p:cNvCxnSpPr/>
          <p:nvPr/>
        </p:nvCxnSpPr>
        <p:spPr>
          <a:xfrm>
            <a:off x="2830216" y="3208579"/>
            <a:ext cx="3846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3"/>
          <p:cNvSpPr/>
          <p:nvPr/>
        </p:nvSpPr>
        <p:spPr>
          <a:xfrm>
            <a:off x="4454563" y="2082175"/>
            <a:ext cx="2581200" cy="19239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</a:rPr>
              <a:t>Purpose Rule Example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F3F3"/>
                </a:solidFill>
              </a:rPr>
              <a:t>{</a:t>
            </a:r>
            <a:endParaRPr sz="1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"field": "TotalSteps",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"category": "purpose",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"purpose": "health",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"exception": </a:t>
            </a:r>
            <a:r>
              <a:rPr lang="en-GB" sz="9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"sleep analytics"</a:t>
            </a:r>
            <a:r>
              <a:rPr lang="en-GB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"policy": "allow",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"error": "delete"</a:t>
            </a:r>
            <a:endParaRPr sz="10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_PPT_Master_mitBild_V02_Aussicht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