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016a7ded4_4_6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016a7ded4_4_67:notes"/>
          <p:cNvSpPr/>
          <p:nvPr>
            <p:ph idx="2" type="sldImg"/>
          </p:nvPr>
        </p:nvSpPr>
        <p:spPr>
          <a:xfrm>
            <a:off x="91462" y="685800"/>
            <a:ext cx="667507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016a7ded4_0_10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e016a7ded4_0_108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016a7ded4_0_13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016a7ded4_0_133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016a7ded4_0_74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016a7ded4_0_74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16a7ded4_0_81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016a7ded4_0_81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016a7ded4_0_6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016a7ded4_0_68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f5c135b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f5c135b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f5c135bc4_0_14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df5c135bc4_0_14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016a7ded4_4_30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016a7ded4_4_307:notes"/>
          <p:cNvSpPr/>
          <p:nvPr>
            <p:ph idx="2" type="sldImg"/>
          </p:nvPr>
        </p:nvSpPr>
        <p:spPr>
          <a:xfrm>
            <a:off x="91462" y="685800"/>
            <a:ext cx="667507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01f6c57e_4_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c01f6c57e_4_0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16a7ded4_4_7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016a7ded4_4_73:notes"/>
          <p:cNvSpPr/>
          <p:nvPr>
            <p:ph idx="2" type="sldImg"/>
          </p:nvPr>
        </p:nvSpPr>
        <p:spPr>
          <a:xfrm>
            <a:off x="91462" y="685800"/>
            <a:ext cx="667507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16a7ded4_4_9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016a7ded4_4_92:notes"/>
          <p:cNvSpPr/>
          <p:nvPr>
            <p:ph idx="2" type="sldImg"/>
          </p:nvPr>
        </p:nvSpPr>
        <p:spPr>
          <a:xfrm>
            <a:off x="91462" y="685800"/>
            <a:ext cx="667507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016a7ded4_0_44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e016a7ded4_0_44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016a7ded4_0_5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016a7ded4_0_50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5c135b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5c135b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016a7ded4_0_6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016a7ded4_0_62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016a7ded4_0_99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016a7ded4_0_99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539750" y="3682603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539750" y="4244578"/>
            <a:ext cx="80613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cxnSp>
        <p:nvCxnSpPr>
          <p:cNvPr id="61" name="Google Shape;61;p14"/>
          <p:cNvCxnSpPr/>
          <p:nvPr/>
        </p:nvCxnSpPr>
        <p:spPr>
          <a:xfrm>
            <a:off x="539750" y="4601766"/>
            <a:ext cx="80613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U_Logo_lang_RGB_rot_PPT-1"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40488" y="404813"/>
            <a:ext cx="162044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_130227_PPT_Bild-Aussicht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14500"/>
            <a:ext cx="6453188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39750" y="1762125"/>
            <a:ext cx="8061325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39750" y="1762125"/>
            <a:ext cx="3954463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857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46613" y="1762125"/>
            <a:ext cx="3954462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857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7" name="Google Shape;87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 rot="5400000">
            <a:off x="3204766" y="-902891"/>
            <a:ext cx="2731294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 rot="5400000">
            <a:off x="5991225" y="1883569"/>
            <a:ext cx="3205163" cy="2014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 rot="5400000">
            <a:off x="1884363" y="-56356"/>
            <a:ext cx="3205163" cy="589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jp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9750" y="1762125"/>
            <a:ext cx="8061325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Logo_lang_RGB_rot_PPT-2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2650" y="404813"/>
            <a:ext cx="102631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32650" y="4708922"/>
            <a:ext cx="1366838" cy="32385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Dezentrales Logo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130227_PPT_Bild-Aussicht_Streifen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13"/>
            <a:ext cx="5212556" cy="57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ctrTitle"/>
          </p:nvPr>
        </p:nvSpPr>
        <p:spPr>
          <a:xfrm>
            <a:off x="539750" y="3699434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Access Control in GraphQL APIs</a:t>
            </a:r>
            <a:endParaRPr/>
          </a:p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539750" y="4264798"/>
            <a:ext cx="806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4: Wilke Klausing, Huy Viet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4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Thought Process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539750" y="1762125"/>
            <a:ext cx="80613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2. 	What are the most used JavaScript Frameworks?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GraphQL.js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Apollo Server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Express GraphQL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Thought Process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539750" y="1762125"/>
            <a:ext cx="80613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Game Changer: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b="25683" l="0" r="0" t="0"/>
          <a:stretch/>
        </p:blipFill>
        <p:spPr>
          <a:xfrm>
            <a:off x="658175" y="2303900"/>
            <a:ext cx="7824474" cy="28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Plugin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System Integration</a:t>
            </a:r>
            <a:r>
              <a:rPr lang="en-GB" sz="1800">
                <a:solidFill>
                  <a:srgbClr val="595959"/>
                </a:solidFill>
              </a:rPr>
              <a:t>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63" y="2112575"/>
            <a:ext cx="6208268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Plugin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Configuration</a:t>
            </a:r>
            <a:r>
              <a:rPr lang="en-GB" sz="1800">
                <a:solidFill>
                  <a:srgbClr val="595959"/>
                </a:solidFill>
              </a:rPr>
              <a:t>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No database, only two configuration files:</a:t>
            </a:r>
            <a:endParaRPr sz="1800">
              <a:solidFill>
                <a:srgbClr val="595959"/>
              </a:solidFill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Purpose tree as configuration file</a:t>
            </a:r>
            <a:endParaRPr sz="1800">
              <a:solidFill>
                <a:srgbClr val="595959"/>
              </a:solidFill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Rules as configuration file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Goal: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Flexible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Reuseable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Developer Friendly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Use-Case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863" y="1797900"/>
            <a:ext cx="5736276" cy="30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Use-Case</a:t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963" y="1822181"/>
            <a:ext cx="4748883" cy="318114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Use-Case: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Reasons</a:t>
            </a:r>
            <a:r>
              <a:rPr lang="en-GB" sz="1800">
                <a:solidFill>
                  <a:srgbClr val="595959"/>
                </a:solidFill>
              </a:rPr>
              <a:t> to share health data: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Avoid medication errors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Avoid duplicate testing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Genetic studies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Chronic disease registries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Substance abuse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Population health management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Larger scale analytics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Epidemiology/disease tracking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424011" y="1839516"/>
            <a:ext cx="805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attention.</a:t>
            </a:r>
            <a:endParaRPr/>
          </a:p>
        </p:txBody>
      </p:sp>
      <p:sp>
        <p:nvSpPr>
          <p:cNvPr id="238" name="Google Shape;238;p41"/>
          <p:cNvSpPr/>
          <p:nvPr/>
        </p:nvSpPr>
        <p:spPr>
          <a:xfrm>
            <a:off x="7236296" y="4623978"/>
            <a:ext cx="1584176" cy="432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Access Control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Access Control Models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GraphQL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GraphQL vs REST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Our Task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Validation Use-Case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7164288" y="4677984"/>
            <a:ext cx="1584176" cy="378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Control and monitor access of </a:t>
            </a:r>
            <a:r>
              <a:rPr lang="en-GB" sz="1800">
                <a:solidFill>
                  <a:srgbClr val="595959"/>
                </a:solidFill>
              </a:rPr>
              <a:t>resources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Allows or permits Read/Write/Delete operations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Subjects, Objects, and Access Rights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Implemented through different models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Models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539750" y="1762125"/>
            <a:ext cx="8061325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Mandatory Access Control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GB" sz="1800">
                <a:solidFill>
                  <a:srgbClr val="595959"/>
                </a:solidFill>
              </a:rPr>
              <a:t>Administration has authority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Discretionary Access Control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Creator has authority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Rule-Based Access Control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Grants access according to IF ELSE statements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Purpose-Based Access Control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Defines access to purposes</a:t>
            </a:r>
            <a:endParaRPr sz="2000"/>
          </a:p>
        </p:txBody>
      </p:sp>
      <p:sp>
        <p:nvSpPr>
          <p:cNvPr id="143" name="Google Shape;143;p28"/>
          <p:cNvSpPr/>
          <p:nvPr/>
        </p:nvSpPr>
        <p:spPr>
          <a:xfrm>
            <a:off x="7164288" y="4677984"/>
            <a:ext cx="1512168" cy="378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863" y="1163775"/>
            <a:ext cx="21050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GB" sz="1800">
                <a:solidFill>
                  <a:srgbClr val="595959"/>
                </a:solidFill>
              </a:rPr>
              <a:t>Query language and server-side runtime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Queries similar to JSON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Resolver for each requested field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75" y="3315888"/>
            <a:ext cx="70104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GraphQL vs REST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GB" sz="1800">
                <a:solidFill>
                  <a:srgbClr val="595959"/>
                </a:solidFill>
              </a:rPr>
              <a:t>REST uses several endpoints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Overfetching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Underfetching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task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Create a re-usable component for at least one widely used framework/stack for developing GraphQL Web APIs allowing developers to easily add access control to their APIs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Minimum requirement:</a:t>
            </a:r>
            <a:r>
              <a:rPr lang="en-GB" sz="1600"/>
              <a:t>  access-control on a field/parameter basis and at least one advanced access control scheme</a:t>
            </a:r>
            <a:endParaRPr sz="1600"/>
          </a:p>
        </p:txBody>
      </p:sp>
      <p:sp>
        <p:nvSpPr>
          <p:cNvPr id="166" name="Google Shape;166;p31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Component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Functionality: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Rule-Based Access Control (basic)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Purpose-Based Access Control (advanced)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more if we have enough time available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Thought Process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539750" y="1762125"/>
            <a:ext cx="29478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What languages 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does GraphQL 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support?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550" y="1762136"/>
            <a:ext cx="5103849" cy="269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_PPT_Master_mitBild_V02_Aussicht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