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173" r:id="rId2"/>
    <p:sldId id="1223" r:id="rId3"/>
    <p:sldId id="1226" r:id="rId4"/>
    <p:sldId id="1225" r:id="rId5"/>
    <p:sldId id="1227" r:id="rId6"/>
    <p:sldId id="1228" r:id="rId7"/>
    <p:sldId id="1229" r:id="rId8"/>
    <p:sldId id="1230" r:id="rId9"/>
    <p:sldId id="1231" r:id="rId10"/>
    <p:sldId id="1222" r:id="rId11"/>
  </p:sldIdLst>
  <p:sldSz cx="12192000" cy="6858000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21E4CE4-DB96-43F6-B5A0-C9F25814547E}">
          <p14:sldIdLst>
            <p14:sldId id="1173"/>
            <p14:sldId id="1223"/>
            <p14:sldId id="1226"/>
            <p14:sldId id="1225"/>
            <p14:sldId id="1227"/>
            <p14:sldId id="1228"/>
            <p14:sldId id="1229"/>
            <p14:sldId id="1230"/>
            <p14:sldId id="1231"/>
            <p14:sldId id="12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51" userDrawn="1">
          <p15:clr>
            <a:srgbClr val="A4A3A4"/>
          </p15:clr>
        </p15:guide>
        <p15:guide id="2" orient="horz" pos="1646" userDrawn="1">
          <p15:clr>
            <a:srgbClr val="A4A3A4"/>
          </p15:clr>
        </p15:guide>
        <p15:guide id="3" orient="horz" pos="3142" userDrawn="1">
          <p15:clr>
            <a:srgbClr val="A4A3A4"/>
          </p15:clr>
        </p15:guide>
        <p15:guide id="4" pos="2373" userDrawn="1">
          <p15:clr>
            <a:srgbClr val="A4A3A4"/>
          </p15:clr>
        </p15:guide>
        <p15:guide id="5" pos="7562" userDrawn="1">
          <p15:clr>
            <a:srgbClr val="A4A3A4"/>
          </p15:clr>
        </p15:guide>
        <p15:guide id="6" pos="175" userDrawn="1">
          <p15:clr>
            <a:srgbClr val="A4A3A4"/>
          </p15:clr>
        </p15:guide>
        <p15:guide id="7" orient="horz" pos="24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üller, Bastian" initials="MB" lastIdx="2" clrIdx="0"/>
  <p:cmAuthor id="1" name="F. Huber" initials="FH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25E"/>
    <a:srgbClr val="456A76"/>
    <a:srgbClr val="FFFF99"/>
    <a:srgbClr val="01B8AA"/>
    <a:srgbClr val="1A4C00"/>
    <a:srgbClr val="3399FF"/>
    <a:srgbClr val="CC99FF"/>
    <a:srgbClr val="6666FF"/>
    <a:srgbClr val="042BE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3817" autoAdjust="0"/>
  </p:normalViewPr>
  <p:slideViewPr>
    <p:cSldViewPr snapToGrid="0">
      <p:cViewPr varScale="1">
        <p:scale>
          <a:sx n="103" d="100"/>
          <a:sy n="103" d="100"/>
        </p:scale>
        <p:origin x="174" y="108"/>
      </p:cViewPr>
      <p:guideLst>
        <p:guide orient="horz" pos="2451"/>
        <p:guide orient="horz" pos="1646"/>
        <p:guide orient="horz" pos="3142"/>
        <p:guide pos="2373"/>
        <p:guide pos="7562"/>
        <p:guide pos="175"/>
        <p:guide orient="horz" pos="245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094" y="102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657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7" y="1"/>
            <a:ext cx="2944283" cy="49657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23F11D1E-962B-4F1C-AB1B-F760EEAB72BE}" type="datetimeFigureOut">
              <a:rPr lang="de-DE" smtClean="0"/>
              <a:pPr/>
              <a:t>14.02.2021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4283" cy="49657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7" y="9433107"/>
            <a:ext cx="2944283" cy="49657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E74EEDA-202C-4BB8-B5F8-59E68293088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245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657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7" y="1"/>
            <a:ext cx="2944283" cy="49657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8938226D-47F2-4C83-A95A-C595C97A41D0}" type="datetimeFigureOut">
              <a:rPr lang="de-DE" smtClean="0"/>
              <a:pPr/>
              <a:t>14.02.2021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4283" cy="49657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7" y="9433107"/>
            <a:ext cx="2944283" cy="49657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F4F3083C-74D8-4C91-B1AA-ADE43A07AE5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39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51200" y="2764067"/>
            <a:ext cx="9124901" cy="309563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851197" y="1428736"/>
            <a:ext cx="9124904" cy="1000132"/>
          </a:xfrm>
        </p:spPr>
        <p:txBody>
          <a:bodyPr/>
          <a:lstStyle>
            <a:lvl1pPr>
              <a:defRPr sz="2600"/>
            </a:lvl1pPr>
          </a:lstStyle>
          <a:p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851198" y="2615462"/>
            <a:ext cx="9124903" cy="36000"/>
          </a:xfrm>
          <a:prstGeom prst="rect">
            <a:avLst/>
          </a:prstGeom>
          <a:solidFill>
            <a:srgbClr val="FF3334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 dirty="0">
              <a:ln>
                <a:noFill/>
              </a:ln>
            </a:endParaRP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1206C43-2D53-442E-BBA8-CC97F2D7C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8259" y="6378574"/>
            <a:ext cx="8396032" cy="365125"/>
          </a:xfrm>
          <a:prstGeom prst="rect">
            <a:avLst/>
          </a:prstGeom>
        </p:spPr>
        <p:txBody>
          <a:bodyPr/>
          <a:lstStyle>
            <a:lvl1pPr algn="l">
              <a:defRPr sz="10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Logistik</a:t>
            </a:r>
            <a:r>
              <a:rPr lang="en-US" dirty="0"/>
              <a:t> – </a:t>
            </a:r>
            <a:r>
              <a:rPr lang="en-US" dirty="0" err="1"/>
              <a:t>Gestaltung</a:t>
            </a:r>
            <a:r>
              <a:rPr lang="en-US" dirty="0"/>
              <a:t> und Integration| Univ.-Prof. Dr.-Ing. Frank </a:t>
            </a:r>
            <a:r>
              <a:rPr lang="en-US" dirty="0" err="1"/>
              <a:t>Straube</a:t>
            </a:r>
            <a:r>
              <a:rPr lang="en-US" dirty="0"/>
              <a:t> | Digital Supply Chain Twin </a:t>
            </a:r>
            <a:r>
              <a:rPr lang="en-US" dirty="0" err="1"/>
              <a:t>im</a:t>
            </a:r>
            <a:r>
              <a:rPr lang="en-US" dirty="0"/>
              <a:t> Aircraft Maintenance| 18.12.2020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19599" y="0"/>
            <a:ext cx="11756501" cy="7200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6166276" y="3483117"/>
            <a:ext cx="5809825" cy="240982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>
            <a:lvl1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tabLst>
                <a:tab pos="266706" algn="l"/>
                <a:tab pos="631841" algn="l"/>
                <a:tab pos="981099" algn="l"/>
              </a:tabLst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tabLst>
                <a:tab pos="266706" algn="l"/>
                <a:tab pos="631841" algn="l"/>
                <a:tab pos="981099" algn="l"/>
              </a:tabLst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tabLst>
                <a:tab pos="266706" algn="l"/>
                <a:tab pos="631841" algn="l"/>
                <a:tab pos="981099" algn="l"/>
              </a:tabLst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tabLst>
                <a:tab pos="266706" algn="l"/>
                <a:tab pos="631841" algn="l"/>
                <a:tab pos="981099" algn="l"/>
              </a:tabLst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tabLst>
                <a:tab pos="266706" algn="l"/>
                <a:tab pos="631841" algn="l"/>
                <a:tab pos="981099" algn="l"/>
              </a:tabLst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19600" y="798512"/>
            <a:ext cx="11756500" cy="18000"/>
          </a:xfrm>
          <a:prstGeom prst="rect">
            <a:avLst/>
          </a:prstGeom>
          <a:solidFill>
            <a:srgbClr val="FF3334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 dirty="0">
              <a:ln>
                <a:noFill/>
              </a:ln>
            </a:endParaRP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26800" y="3481200"/>
            <a:ext cx="5809825" cy="240982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>
            <a:lvl1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tabLst>
                <a:tab pos="266706" algn="l"/>
                <a:tab pos="631841" algn="l"/>
                <a:tab pos="981099" algn="l"/>
              </a:tabLst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tabLst>
                <a:tab pos="266706" algn="l"/>
                <a:tab pos="631841" algn="l"/>
                <a:tab pos="981099" algn="l"/>
              </a:tabLst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tabLst>
                <a:tab pos="266706" algn="l"/>
                <a:tab pos="631841" algn="l"/>
                <a:tab pos="981099" algn="l"/>
              </a:tabLst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tabLst>
                <a:tab pos="266706" algn="l"/>
                <a:tab pos="631841" algn="l"/>
                <a:tab pos="981099" algn="l"/>
              </a:tabLst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tabLst>
                <a:tab pos="266706" algn="l"/>
                <a:tab pos="631841" algn="l"/>
                <a:tab pos="981099" algn="l"/>
              </a:tabLst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AEEFDE4F-52B1-4EC3-A358-7CA3E3ADF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8259" y="6378574"/>
            <a:ext cx="8396032" cy="365125"/>
          </a:xfrm>
          <a:prstGeom prst="rect">
            <a:avLst/>
          </a:prstGeom>
        </p:spPr>
        <p:txBody>
          <a:bodyPr/>
          <a:lstStyle>
            <a:lvl1pPr algn="l">
              <a:defRPr sz="10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Logistik</a:t>
            </a:r>
            <a:r>
              <a:rPr lang="en-US" dirty="0"/>
              <a:t> – </a:t>
            </a:r>
            <a:r>
              <a:rPr lang="en-US" dirty="0" err="1"/>
              <a:t>Gestaltung</a:t>
            </a:r>
            <a:r>
              <a:rPr lang="en-US" dirty="0"/>
              <a:t> und Integration| Univ.-Prof. Dr.-Ing. Frank </a:t>
            </a:r>
            <a:r>
              <a:rPr lang="en-US" dirty="0" err="1"/>
              <a:t>Straube</a:t>
            </a:r>
            <a:r>
              <a:rPr lang="en-US" dirty="0"/>
              <a:t> | Digital Supply Chain Twin </a:t>
            </a:r>
            <a:r>
              <a:rPr lang="en-US" dirty="0" err="1"/>
              <a:t>im</a:t>
            </a:r>
            <a:r>
              <a:rPr lang="en-US" dirty="0"/>
              <a:t> Aircraft Maintenance| 18.12.2020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19599" y="0"/>
            <a:ext cx="11756501" cy="7200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6166276" y="1005031"/>
            <a:ext cx="5809825" cy="240982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>
            <a:lvl1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tabLst>
                <a:tab pos="266706" algn="l"/>
                <a:tab pos="631841" algn="l"/>
                <a:tab pos="981099" algn="l"/>
              </a:tabLst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tabLst>
                <a:tab pos="266706" algn="l"/>
                <a:tab pos="631841" algn="l"/>
                <a:tab pos="981099" algn="l"/>
              </a:tabLst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tabLst>
                <a:tab pos="266706" algn="l"/>
                <a:tab pos="631841" algn="l"/>
                <a:tab pos="981099" algn="l"/>
              </a:tabLst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tabLst>
                <a:tab pos="266706" algn="l"/>
                <a:tab pos="631841" algn="l"/>
                <a:tab pos="981099" algn="l"/>
              </a:tabLst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tabLst>
                <a:tab pos="266706" algn="l"/>
                <a:tab pos="631841" algn="l"/>
                <a:tab pos="981099" algn="l"/>
              </a:tabLst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19600" y="798511"/>
            <a:ext cx="11756500" cy="18000"/>
          </a:xfrm>
          <a:prstGeom prst="rect">
            <a:avLst/>
          </a:prstGeom>
          <a:solidFill>
            <a:srgbClr val="FF3334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 dirty="0">
              <a:ln>
                <a:noFill/>
              </a:ln>
            </a:endParaRP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26800" y="1004888"/>
            <a:ext cx="5809825" cy="240982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>
            <a:lvl1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tabLst>
                <a:tab pos="266706" algn="l"/>
                <a:tab pos="631841" algn="l"/>
                <a:tab pos="981099" algn="l"/>
              </a:tabLst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tabLst>
                <a:tab pos="266706" algn="l"/>
                <a:tab pos="631841" algn="l"/>
                <a:tab pos="981099" algn="l"/>
              </a:tabLst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tabLst>
                <a:tab pos="266706" algn="l"/>
                <a:tab pos="631841" algn="l"/>
                <a:tab pos="981099" algn="l"/>
              </a:tabLst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tabLst>
                <a:tab pos="266706" algn="l"/>
                <a:tab pos="631841" algn="l"/>
                <a:tab pos="981099" algn="l"/>
              </a:tabLst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tabLst>
                <a:tab pos="266706" algn="l"/>
                <a:tab pos="631841" algn="l"/>
                <a:tab pos="981099" algn="l"/>
              </a:tabLst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641B9B7-798F-43D8-A7CB-2EF0AE292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8259" y="6378574"/>
            <a:ext cx="8396032" cy="365125"/>
          </a:xfrm>
          <a:prstGeom prst="rect">
            <a:avLst/>
          </a:prstGeom>
        </p:spPr>
        <p:txBody>
          <a:bodyPr/>
          <a:lstStyle>
            <a:lvl1pPr algn="l">
              <a:defRPr sz="10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Logistik</a:t>
            </a:r>
            <a:r>
              <a:rPr lang="en-US" dirty="0"/>
              <a:t> – </a:t>
            </a:r>
            <a:r>
              <a:rPr lang="en-US" dirty="0" err="1"/>
              <a:t>Gestaltung</a:t>
            </a:r>
            <a:r>
              <a:rPr lang="en-US" dirty="0"/>
              <a:t> und Integration| Univ.-Prof. Dr.-Ing. Frank </a:t>
            </a:r>
            <a:r>
              <a:rPr lang="en-US" dirty="0" err="1"/>
              <a:t>Straube</a:t>
            </a:r>
            <a:r>
              <a:rPr lang="en-US" dirty="0"/>
              <a:t> | Digital Supply Chain Twin </a:t>
            </a:r>
            <a:r>
              <a:rPr lang="en-US" dirty="0" err="1"/>
              <a:t>im</a:t>
            </a:r>
            <a:r>
              <a:rPr lang="en-US" dirty="0"/>
              <a:t> Aircraft Maintenance| 18.12.2020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Text oben/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19599" y="0"/>
            <a:ext cx="11756501" cy="7200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226800" y="3481546"/>
            <a:ext cx="11749298" cy="2409825"/>
          </a:xfrm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226800" y="1007728"/>
            <a:ext cx="11749298" cy="2412000"/>
          </a:xfrm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19599" y="798511"/>
            <a:ext cx="11756499" cy="18000"/>
          </a:xfrm>
          <a:prstGeom prst="rect">
            <a:avLst/>
          </a:prstGeom>
          <a:solidFill>
            <a:srgbClr val="FF3334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 dirty="0">
              <a:ln>
                <a:noFill/>
              </a:ln>
            </a:endParaRP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687D908-AD06-4313-B7F0-091B8F735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8259" y="6378574"/>
            <a:ext cx="8396032" cy="365125"/>
          </a:xfrm>
          <a:prstGeom prst="rect">
            <a:avLst/>
          </a:prstGeom>
        </p:spPr>
        <p:txBody>
          <a:bodyPr/>
          <a:lstStyle>
            <a:lvl1pPr algn="l">
              <a:defRPr sz="10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Logistik</a:t>
            </a:r>
            <a:r>
              <a:rPr lang="en-US" dirty="0"/>
              <a:t> – </a:t>
            </a:r>
            <a:r>
              <a:rPr lang="en-US" dirty="0" err="1"/>
              <a:t>Gestaltung</a:t>
            </a:r>
            <a:r>
              <a:rPr lang="en-US" dirty="0"/>
              <a:t> und Integration| Univ.-Prof. Dr.-Ing. Frank </a:t>
            </a:r>
            <a:r>
              <a:rPr lang="en-US" dirty="0" err="1"/>
              <a:t>Straube</a:t>
            </a:r>
            <a:r>
              <a:rPr lang="en-US" dirty="0"/>
              <a:t> | Digital Supply Chain Twin </a:t>
            </a:r>
            <a:r>
              <a:rPr lang="en-US" dirty="0" err="1"/>
              <a:t>im</a:t>
            </a:r>
            <a:r>
              <a:rPr lang="en-US" dirty="0"/>
              <a:t> Aircraft Maintenance| 18.12.2020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19600" y="0"/>
            <a:ext cx="11756502" cy="7200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8160124" y="1011227"/>
            <a:ext cx="3815978" cy="488158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19600" y="798512"/>
            <a:ext cx="11756502" cy="18000"/>
          </a:xfrm>
          <a:prstGeom prst="rect">
            <a:avLst/>
          </a:prstGeom>
          <a:solidFill>
            <a:srgbClr val="FF3334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 dirty="0">
              <a:ln>
                <a:noFill/>
              </a:ln>
            </a:endParaRP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21D46F1-60E0-465E-8956-8F6CE4206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8259" y="6378574"/>
            <a:ext cx="8396032" cy="365125"/>
          </a:xfrm>
          <a:prstGeom prst="rect">
            <a:avLst/>
          </a:prstGeom>
        </p:spPr>
        <p:txBody>
          <a:bodyPr/>
          <a:lstStyle>
            <a:lvl1pPr algn="l">
              <a:defRPr sz="10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Logistik</a:t>
            </a:r>
            <a:r>
              <a:rPr lang="en-US" dirty="0"/>
              <a:t> – </a:t>
            </a:r>
            <a:r>
              <a:rPr lang="en-US" dirty="0" err="1"/>
              <a:t>Gestaltung</a:t>
            </a:r>
            <a:r>
              <a:rPr lang="en-US" dirty="0"/>
              <a:t> und Integration| Univ.-Prof. Dr.-Ing. Frank </a:t>
            </a:r>
            <a:r>
              <a:rPr lang="en-US" dirty="0" err="1"/>
              <a:t>Straube</a:t>
            </a:r>
            <a:r>
              <a:rPr lang="en-US" dirty="0"/>
              <a:t> | Digital Supply Chain Twin </a:t>
            </a:r>
            <a:r>
              <a:rPr lang="en-US" dirty="0" err="1"/>
              <a:t>im</a:t>
            </a:r>
            <a:r>
              <a:rPr lang="en-US" dirty="0"/>
              <a:t> Aircraft Maintenance| 18.12.2020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19600" y="0"/>
            <a:ext cx="11756502" cy="7200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19600" y="798512"/>
            <a:ext cx="11756502" cy="18000"/>
          </a:xfrm>
          <a:prstGeom prst="rect">
            <a:avLst/>
          </a:prstGeom>
          <a:solidFill>
            <a:srgbClr val="FF3334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 dirty="0">
              <a:ln>
                <a:noFill/>
              </a:ln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226800" y="1004890"/>
            <a:ext cx="3815157" cy="488158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>
            <a:lvl1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buSzPct val="90000"/>
              <a:buFont typeface="Wingdings 3" pitchFamily="18" charset="2"/>
              <a:buChar char="u"/>
              <a:tabLst>
                <a:tab pos="266706" algn="l"/>
                <a:tab pos="631841" algn="l"/>
                <a:tab pos="981099" algn="l"/>
              </a:tabLst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buSzPct val="90000"/>
              <a:buFont typeface="Wingdings 3" pitchFamily="18" charset="2"/>
              <a:buChar char="u"/>
              <a:tabLst>
                <a:tab pos="266706" algn="l"/>
                <a:tab pos="631841" algn="l"/>
                <a:tab pos="981099" algn="l"/>
              </a:tabLst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buSzPct val="90000"/>
              <a:buFont typeface="Wingdings 3" pitchFamily="18" charset="2"/>
              <a:buChar char="u"/>
              <a:tabLst>
                <a:tab pos="266706" algn="l"/>
                <a:tab pos="631841" algn="l"/>
                <a:tab pos="981099" algn="l"/>
              </a:tabLst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B08D609-57CA-41FD-8F7D-464354DB9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8259" y="6378574"/>
            <a:ext cx="8396032" cy="365125"/>
          </a:xfrm>
          <a:prstGeom prst="rect">
            <a:avLst/>
          </a:prstGeom>
        </p:spPr>
        <p:txBody>
          <a:bodyPr/>
          <a:lstStyle>
            <a:lvl1pPr algn="l">
              <a:defRPr sz="10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Logistik</a:t>
            </a:r>
            <a:r>
              <a:rPr lang="en-US" dirty="0"/>
              <a:t> – </a:t>
            </a:r>
            <a:r>
              <a:rPr lang="en-US" dirty="0" err="1"/>
              <a:t>Gestaltung</a:t>
            </a:r>
            <a:r>
              <a:rPr lang="en-US" dirty="0"/>
              <a:t> und Integration| Univ.-Prof. Dr.-Ing. Frank </a:t>
            </a:r>
            <a:r>
              <a:rPr lang="en-US" dirty="0" err="1"/>
              <a:t>Straube</a:t>
            </a:r>
            <a:r>
              <a:rPr lang="en-US" dirty="0"/>
              <a:t> | Digital Supply Chain Twin </a:t>
            </a:r>
            <a:r>
              <a:rPr lang="en-US" dirty="0" err="1"/>
              <a:t>im</a:t>
            </a:r>
            <a:r>
              <a:rPr lang="en-US" dirty="0"/>
              <a:t> Aircraft Maintenance| 18.12.2020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xt rechts/mitte/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19599" y="0"/>
            <a:ext cx="11756501" cy="7200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8160944" y="1003601"/>
            <a:ext cx="3815157" cy="488158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>
            <a:lvl1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buSzPct val="90000"/>
              <a:buFont typeface="Wingdings 3" pitchFamily="18" charset="2"/>
              <a:buChar char="u"/>
              <a:tabLst>
                <a:tab pos="266706" algn="l"/>
                <a:tab pos="631841" algn="l"/>
                <a:tab pos="981099" algn="l"/>
              </a:tabLst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buSzPct val="90000"/>
              <a:buFont typeface="Wingdings 3" pitchFamily="18" charset="2"/>
              <a:buChar char="u"/>
              <a:tabLst>
                <a:tab pos="266706" algn="l"/>
                <a:tab pos="631841" algn="l"/>
                <a:tab pos="981099" algn="l"/>
              </a:tabLst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buSzPct val="90000"/>
              <a:buFont typeface="Wingdings 3" pitchFamily="18" charset="2"/>
              <a:buChar char="u"/>
              <a:tabLst>
                <a:tab pos="266706" algn="l"/>
                <a:tab pos="631841" algn="l"/>
                <a:tab pos="981099" algn="l"/>
              </a:tabLst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19599" y="798512"/>
            <a:ext cx="11756501" cy="18000"/>
          </a:xfrm>
          <a:prstGeom prst="rect">
            <a:avLst/>
          </a:prstGeom>
          <a:solidFill>
            <a:srgbClr val="FF3334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 dirty="0">
              <a:ln>
                <a:noFill/>
              </a:ln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26800" y="1004400"/>
            <a:ext cx="3815157" cy="488158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>
            <a:lvl1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buSzPct val="90000"/>
              <a:buFont typeface="Wingdings 3" pitchFamily="18" charset="2"/>
              <a:buChar char="u"/>
              <a:tabLst>
                <a:tab pos="266706" algn="l"/>
                <a:tab pos="631841" algn="l"/>
                <a:tab pos="981099" algn="l"/>
              </a:tabLst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buSzPct val="90000"/>
              <a:buFont typeface="Wingdings 3" pitchFamily="18" charset="2"/>
              <a:buChar char="u"/>
              <a:tabLst>
                <a:tab pos="266706" algn="l"/>
                <a:tab pos="631841" algn="l"/>
                <a:tab pos="981099" algn="l"/>
              </a:tabLst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buSzPct val="90000"/>
              <a:buFont typeface="Wingdings 3" pitchFamily="18" charset="2"/>
              <a:buChar char="u"/>
              <a:tabLst>
                <a:tab pos="266706" algn="l"/>
                <a:tab pos="631841" algn="l"/>
                <a:tab pos="981099" algn="l"/>
              </a:tabLst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190271" y="1003601"/>
            <a:ext cx="3815157" cy="4881581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>
            <a:lvl1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buSzPct val="90000"/>
              <a:buFont typeface="Wingdings 3" pitchFamily="18" charset="2"/>
              <a:buChar char="u"/>
              <a:tabLst>
                <a:tab pos="266706" algn="l"/>
                <a:tab pos="631841" algn="l"/>
                <a:tab pos="981099" algn="l"/>
              </a:tabLst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buSzPct val="90000"/>
              <a:buFont typeface="Wingdings 3" pitchFamily="18" charset="2"/>
              <a:buChar char="u"/>
              <a:tabLst>
                <a:tab pos="266706" algn="l"/>
                <a:tab pos="631841" algn="l"/>
                <a:tab pos="981099" algn="l"/>
              </a:tabLst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defTabSz="914423" rtl="0" eaLnBrk="1" fontAlgn="base" latinLnBrk="0" hangingPunct="1">
              <a:spcBef>
                <a:spcPct val="20000"/>
              </a:spcBef>
              <a:spcAft>
                <a:spcPct val="20000"/>
              </a:spcAft>
              <a:buSzPct val="90000"/>
              <a:buFont typeface="Wingdings 3" pitchFamily="18" charset="2"/>
              <a:buChar char="u"/>
              <a:tabLst>
                <a:tab pos="266706" algn="l"/>
                <a:tab pos="631841" algn="l"/>
                <a:tab pos="981099" algn="l"/>
              </a:tabLst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CB1AE770-4D75-4DAE-8784-27AFC1E7B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8259" y="6378574"/>
            <a:ext cx="8396032" cy="365125"/>
          </a:xfrm>
          <a:prstGeom prst="rect">
            <a:avLst/>
          </a:prstGeom>
        </p:spPr>
        <p:txBody>
          <a:bodyPr/>
          <a:lstStyle>
            <a:lvl1pPr algn="l">
              <a:defRPr sz="10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Logistik</a:t>
            </a:r>
            <a:r>
              <a:rPr lang="en-US" dirty="0"/>
              <a:t> – </a:t>
            </a:r>
            <a:r>
              <a:rPr lang="en-US" dirty="0" err="1"/>
              <a:t>Gestaltung</a:t>
            </a:r>
            <a:r>
              <a:rPr lang="en-US" dirty="0"/>
              <a:t> und Integration| Univ.-Prof. Dr.-Ing. Frank </a:t>
            </a:r>
            <a:r>
              <a:rPr lang="en-US" dirty="0" err="1"/>
              <a:t>Straube</a:t>
            </a:r>
            <a:r>
              <a:rPr lang="en-US" dirty="0"/>
              <a:t> | Digital Supply Chain Twin </a:t>
            </a:r>
            <a:r>
              <a:rPr lang="en-US" dirty="0" err="1"/>
              <a:t>im</a:t>
            </a:r>
            <a:r>
              <a:rPr lang="en-US" dirty="0"/>
              <a:t> Aircraft Maintenance| 18.12.2020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xt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19599" y="0"/>
            <a:ext cx="11756501" cy="7200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8161190" y="3500581"/>
            <a:ext cx="3814911" cy="238603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19600" y="799200"/>
            <a:ext cx="11756501" cy="18000"/>
          </a:xfrm>
          <a:prstGeom prst="rect">
            <a:avLst/>
          </a:prstGeom>
          <a:solidFill>
            <a:srgbClr val="FF3334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 dirty="0">
              <a:ln>
                <a:noFill/>
              </a:ln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9600" y="3500580"/>
            <a:ext cx="3814911" cy="238603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190395" y="3500579"/>
            <a:ext cx="3814911" cy="238603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41A1DDBF-CA5C-4F43-B790-25F9F728F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8259" y="6378574"/>
            <a:ext cx="8396032" cy="365125"/>
          </a:xfrm>
          <a:prstGeom prst="rect">
            <a:avLst/>
          </a:prstGeom>
        </p:spPr>
        <p:txBody>
          <a:bodyPr/>
          <a:lstStyle>
            <a:lvl1pPr algn="l">
              <a:defRPr sz="10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Logistik</a:t>
            </a:r>
            <a:r>
              <a:rPr lang="en-US" dirty="0"/>
              <a:t> – </a:t>
            </a:r>
            <a:r>
              <a:rPr lang="en-US" dirty="0" err="1"/>
              <a:t>Gestaltung</a:t>
            </a:r>
            <a:r>
              <a:rPr lang="en-US" dirty="0"/>
              <a:t> und Integration| Univ.-Prof. Dr.-Ing. Frank </a:t>
            </a:r>
            <a:r>
              <a:rPr lang="en-US" dirty="0" err="1"/>
              <a:t>Straube</a:t>
            </a:r>
            <a:r>
              <a:rPr lang="en-US" dirty="0"/>
              <a:t> | Digital Supply Chain Twin </a:t>
            </a:r>
            <a:r>
              <a:rPr lang="en-US" dirty="0" err="1"/>
              <a:t>im</a:t>
            </a:r>
            <a:r>
              <a:rPr lang="en-US" dirty="0"/>
              <a:t> Aircraft Maintenance| 18.12.2020 </a:t>
            </a:r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xt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19599" y="0"/>
            <a:ext cx="11756501" cy="7200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8164462" y="1005031"/>
            <a:ext cx="3811639" cy="238603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19598" y="799200"/>
            <a:ext cx="11756501" cy="18000"/>
          </a:xfrm>
          <a:prstGeom prst="rect">
            <a:avLst/>
          </a:prstGeom>
          <a:solidFill>
            <a:srgbClr val="FF3334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 dirty="0">
              <a:ln>
                <a:noFill/>
              </a:ln>
            </a:endParaRP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9599" y="1005030"/>
            <a:ext cx="3811639" cy="238603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 err="1"/>
              <a:t>ünfte</a:t>
            </a:r>
            <a:r>
              <a:rPr lang="de-DE" noProof="0" dirty="0"/>
              <a:t> Ebene</a:t>
            </a:r>
            <a:endParaRPr lang="en-US" noProof="0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192030" y="1005030"/>
            <a:ext cx="3811639" cy="238603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3F8BB56E-A00E-4684-AD88-BD8E44803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8259" y="6378574"/>
            <a:ext cx="8396032" cy="365125"/>
          </a:xfrm>
          <a:prstGeom prst="rect">
            <a:avLst/>
          </a:prstGeom>
        </p:spPr>
        <p:txBody>
          <a:bodyPr/>
          <a:lstStyle>
            <a:lvl1pPr algn="l">
              <a:defRPr sz="10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Logistik</a:t>
            </a:r>
            <a:r>
              <a:rPr lang="en-US" dirty="0"/>
              <a:t> – </a:t>
            </a:r>
            <a:r>
              <a:rPr lang="en-US" dirty="0" err="1"/>
              <a:t>Gestaltung</a:t>
            </a:r>
            <a:r>
              <a:rPr lang="en-US" dirty="0"/>
              <a:t> und Integration| Univ.-Prof. Dr.-Ing. Frank </a:t>
            </a:r>
            <a:r>
              <a:rPr lang="en-US" dirty="0" err="1"/>
              <a:t>Straube</a:t>
            </a:r>
            <a:r>
              <a:rPr lang="en-US" dirty="0"/>
              <a:t> | Digital Supply Chain Twin </a:t>
            </a:r>
            <a:r>
              <a:rPr lang="en-US" dirty="0" err="1"/>
              <a:t>im</a:t>
            </a:r>
            <a:r>
              <a:rPr lang="en-US" dirty="0"/>
              <a:t> Aircraft Maintenance| 18.12.2020 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19600" y="0"/>
            <a:ext cx="11756501" cy="7200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19598" y="798512"/>
            <a:ext cx="11756503" cy="18000"/>
          </a:xfrm>
          <a:prstGeom prst="rect">
            <a:avLst/>
          </a:prstGeom>
          <a:solidFill>
            <a:srgbClr val="FF3334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 dirty="0">
              <a:ln>
                <a:noFill/>
              </a:ln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2851200" y="1000108"/>
            <a:ext cx="9124902" cy="4881581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3pPr>
              <a:buClr>
                <a:schemeClr val="accent3"/>
              </a:buClr>
              <a:defRPr/>
            </a:lvl3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6B49A44-A029-49D8-A4FF-CAD85BF9C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8259" y="6378574"/>
            <a:ext cx="8396032" cy="365125"/>
          </a:xfrm>
          <a:prstGeom prst="rect">
            <a:avLst/>
          </a:prstGeom>
        </p:spPr>
        <p:txBody>
          <a:bodyPr/>
          <a:lstStyle>
            <a:lvl1pPr algn="l">
              <a:defRPr sz="10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Logistik</a:t>
            </a:r>
            <a:r>
              <a:rPr lang="en-US" dirty="0"/>
              <a:t> – </a:t>
            </a:r>
            <a:r>
              <a:rPr lang="en-US" dirty="0" err="1"/>
              <a:t>Gestaltung</a:t>
            </a:r>
            <a:r>
              <a:rPr lang="en-US" dirty="0"/>
              <a:t> und Integration| Univ.-Prof. Dr.-Ing. Frank </a:t>
            </a:r>
            <a:r>
              <a:rPr lang="en-US" dirty="0" err="1"/>
              <a:t>Straube</a:t>
            </a:r>
            <a:r>
              <a:rPr lang="en-US" dirty="0"/>
              <a:t> | Digital Supply Chain Twin </a:t>
            </a:r>
            <a:r>
              <a:rPr lang="en-US" dirty="0" err="1"/>
              <a:t>im</a:t>
            </a:r>
            <a:r>
              <a:rPr lang="en-US" dirty="0"/>
              <a:t> Aircraft Maintenance| 18.12.2020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2851200" y="1571663"/>
            <a:ext cx="9124902" cy="36000"/>
          </a:xfrm>
          <a:prstGeom prst="rect">
            <a:avLst/>
          </a:prstGeom>
          <a:solidFill>
            <a:srgbClr val="FF3334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 dirty="0">
              <a:ln>
                <a:noFill/>
              </a:ln>
            </a:endParaRPr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2879999" y="1714489"/>
            <a:ext cx="9096103" cy="4000512"/>
          </a:xfrm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AA750ED9-BC48-4790-93AC-5F4DBDA12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8259" y="6378574"/>
            <a:ext cx="8396032" cy="365125"/>
          </a:xfrm>
          <a:prstGeom prst="rect">
            <a:avLst/>
          </a:prstGeom>
        </p:spPr>
        <p:txBody>
          <a:bodyPr/>
          <a:lstStyle>
            <a:lvl1pPr algn="l">
              <a:defRPr sz="10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Logistik</a:t>
            </a:r>
            <a:r>
              <a:rPr lang="en-US" dirty="0"/>
              <a:t> – </a:t>
            </a:r>
            <a:r>
              <a:rPr lang="en-US" dirty="0" err="1"/>
              <a:t>Gestaltung</a:t>
            </a:r>
            <a:r>
              <a:rPr lang="en-US" dirty="0"/>
              <a:t> und Integration| Univ.-Prof. Dr.-Ing. Frank </a:t>
            </a:r>
            <a:r>
              <a:rPr lang="en-US" dirty="0" err="1"/>
              <a:t>Straube</a:t>
            </a:r>
            <a:r>
              <a:rPr lang="en-US" dirty="0"/>
              <a:t> | Digital Supply Chain Twin </a:t>
            </a:r>
            <a:r>
              <a:rPr lang="en-US" dirty="0" err="1"/>
              <a:t>im</a:t>
            </a:r>
            <a:r>
              <a:rPr lang="en-US" dirty="0"/>
              <a:t> Aircraft Maintenance| 18.12.2020 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link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19600" y="0"/>
            <a:ext cx="11756502" cy="7200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19600" y="798512"/>
            <a:ext cx="11756502" cy="18000"/>
          </a:xfrm>
          <a:prstGeom prst="rect">
            <a:avLst/>
          </a:prstGeom>
          <a:solidFill>
            <a:srgbClr val="FF3334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 dirty="0">
              <a:ln>
                <a:noFill/>
              </a:ln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226800" y="1004890"/>
            <a:ext cx="8418462" cy="4881581"/>
          </a:xfrm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8890F4A-AF9B-4731-B1B1-78DC8D4A0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8259" y="6378574"/>
            <a:ext cx="8396032" cy="365125"/>
          </a:xfrm>
          <a:prstGeom prst="rect">
            <a:avLst/>
          </a:prstGeom>
        </p:spPr>
        <p:txBody>
          <a:bodyPr/>
          <a:lstStyle>
            <a:lvl1pPr algn="l">
              <a:defRPr sz="10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Logistik</a:t>
            </a:r>
            <a:r>
              <a:rPr lang="en-US" dirty="0"/>
              <a:t> – </a:t>
            </a:r>
            <a:r>
              <a:rPr lang="en-US" dirty="0" err="1"/>
              <a:t>Gestaltung</a:t>
            </a:r>
            <a:r>
              <a:rPr lang="en-US" dirty="0"/>
              <a:t> und Integration| Univ.-Prof. Dr.-Ing. Frank </a:t>
            </a:r>
            <a:r>
              <a:rPr lang="en-US" dirty="0" err="1"/>
              <a:t>Straube</a:t>
            </a:r>
            <a:r>
              <a:rPr lang="en-US" dirty="0"/>
              <a:t> | Digital Supply Chain Twin </a:t>
            </a:r>
            <a:r>
              <a:rPr lang="en-US" dirty="0" err="1"/>
              <a:t>im</a:t>
            </a:r>
            <a:r>
              <a:rPr lang="en-US" dirty="0"/>
              <a:t> Aircraft Maintenance| 18.12.2020 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19600" y="0"/>
            <a:ext cx="11756502" cy="7200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226800" y="1004890"/>
            <a:ext cx="11749302" cy="4881581"/>
          </a:xfrm>
        </p:spPr>
        <p:txBody>
          <a:bodyPr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9600" y="798512"/>
            <a:ext cx="11756502" cy="18000"/>
          </a:xfrm>
          <a:prstGeom prst="rect">
            <a:avLst/>
          </a:prstGeom>
          <a:solidFill>
            <a:srgbClr val="FF3334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 dirty="0">
              <a:ln>
                <a:noFill/>
              </a:ln>
            </a:endParaRP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E2875AB8-7C9D-485B-AD2A-316B38212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8259" y="6378574"/>
            <a:ext cx="8396032" cy="365125"/>
          </a:xfrm>
          <a:prstGeom prst="rect">
            <a:avLst/>
          </a:prstGeom>
        </p:spPr>
        <p:txBody>
          <a:bodyPr/>
          <a:lstStyle>
            <a:lvl1pPr algn="l">
              <a:defRPr sz="10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Logistik</a:t>
            </a:r>
            <a:r>
              <a:rPr lang="en-US" dirty="0"/>
              <a:t> – </a:t>
            </a:r>
            <a:r>
              <a:rPr lang="en-US" dirty="0" err="1"/>
              <a:t>Gestaltung</a:t>
            </a:r>
            <a:r>
              <a:rPr lang="en-US" dirty="0"/>
              <a:t> und Integration| Univ.-Prof. Dr.-Ing. Frank </a:t>
            </a:r>
            <a:r>
              <a:rPr lang="en-US" dirty="0" err="1"/>
              <a:t>Straube</a:t>
            </a:r>
            <a:r>
              <a:rPr lang="en-US" dirty="0"/>
              <a:t> | Digital Supply Chain Twin </a:t>
            </a:r>
            <a:r>
              <a:rPr lang="en-US" dirty="0" err="1"/>
              <a:t>im</a:t>
            </a:r>
            <a:r>
              <a:rPr lang="en-US" dirty="0"/>
              <a:t> Aircraft Maintenance| 18.12.2020 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i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19600" y="0"/>
            <a:ext cx="11756502" cy="7200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19600" y="798512"/>
            <a:ext cx="11756502" cy="18000"/>
          </a:xfrm>
          <a:prstGeom prst="rect">
            <a:avLst/>
          </a:prstGeom>
          <a:solidFill>
            <a:srgbClr val="FF3334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 dirty="0">
              <a:ln>
                <a:noFill/>
              </a:ln>
            </a:endParaRP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E4556C17-378C-4440-AD63-F36876592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8259" y="6378574"/>
            <a:ext cx="8396032" cy="365125"/>
          </a:xfrm>
          <a:prstGeom prst="rect">
            <a:avLst/>
          </a:prstGeom>
        </p:spPr>
        <p:txBody>
          <a:bodyPr/>
          <a:lstStyle>
            <a:lvl1pPr algn="l">
              <a:defRPr sz="10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Logistik</a:t>
            </a:r>
            <a:r>
              <a:rPr lang="en-US" dirty="0"/>
              <a:t> – </a:t>
            </a:r>
            <a:r>
              <a:rPr lang="en-US" dirty="0" err="1"/>
              <a:t>Gestaltung</a:t>
            </a:r>
            <a:r>
              <a:rPr lang="en-US" dirty="0"/>
              <a:t> und Integration| Univ.-Prof. Dr.-Ing. Frank </a:t>
            </a:r>
            <a:r>
              <a:rPr lang="en-US" dirty="0" err="1"/>
              <a:t>Straube</a:t>
            </a:r>
            <a:r>
              <a:rPr lang="en-US" dirty="0"/>
              <a:t> | Digital Supply Chain Twin </a:t>
            </a:r>
            <a:r>
              <a:rPr lang="en-US" dirty="0" err="1"/>
              <a:t>im</a:t>
            </a:r>
            <a:r>
              <a:rPr lang="en-US" dirty="0"/>
              <a:t> Aircraft Maintenance| 18.12.2020 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19600" y="0"/>
            <a:ext cx="11756502" cy="7200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5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226800" y="1000108"/>
            <a:ext cx="5760000" cy="4881581"/>
          </a:xfrm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19600" y="798511"/>
            <a:ext cx="11756502" cy="18000"/>
          </a:xfrm>
          <a:prstGeom prst="rect">
            <a:avLst/>
          </a:prstGeom>
          <a:solidFill>
            <a:srgbClr val="FF3334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 dirty="0">
              <a:ln>
                <a:noFill/>
              </a:ln>
            </a:endParaRP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810DDF1-9AC7-46AF-BABB-8F2ABAA26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8259" y="6378574"/>
            <a:ext cx="8396032" cy="365125"/>
          </a:xfrm>
          <a:prstGeom prst="rect">
            <a:avLst/>
          </a:prstGeom>
        </p:spPr>
        <p:txBody>
          <a:bodyPr/>
          <a:lstStyle>
            <a:lvl1pPr algn="l">
              <a:defRPr sz="10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Logistik</a:t>
            </a:r>
            <a:r>
              <a:rPr lang="en-US" dirty="0"/>
              <a:t> – </a:t>
            </a:r>
            <a:r>
              <a:rPr lang="en-US" dirty="0" err="1"/>
              <a:t>Gestaltung</a:t>
            </a:r>
            <a:r>
              <a:rPr lang="en-US" dirty="0"/>
              <a:t> und Integration| Univ.-Prof. Dr.-Ing. Frank </a:t>
            </a:r>
            <a:r>
              <a:rPr lang="en-US" dirty="0" err="1"/>
              <a:t>Straube</a:t>
            </a:r>
            <a:r>
              <a:rPr lang="en-US" dirty="0"/>
              <a:t> | Digital Supply Chain Twin </a:t>
            </a:r>
            <a:r>
              <a:rPr lang="en-US" dirty="0" err="1"/>
              <a:t>im</a:t>
            </a:r>
            <a:r>
              <a:rPr lang="en-US" dirty="0"/>
              <a:t> Aircraft Maintenance| 18.12.2020 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19599" y="0"/>
            <a:ext cx="11756501" cy="7200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6166276" y="1004890"/>
            <a:ext cx="5809825" cy="4881581"/>
          </a:xfrm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19600" y="798512"/>
            <a:ext cx="11756501" cy="18000"/>
          </a:xfrm>
          <a:prstGeom prst="rect">
            <a:avLst/>
          </a:prstGeom>
          <a:solidFill>
            <a:srgbClr val="FF3334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 dirty="0">
              <a:ln>
                <a:noFill/>
              </a:ln>
            </a:endParaRP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1BAB8D0-4B1A-4512-B854-A8F69783B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8259" y="6378574"/>
            <a:ext cx="8396032" cy="365125"/>
          </a:xfrm>
          <a:prstGeom prst="rect">
            <a:avLst/>
          </a:prstGeom>
        </p:spPr>
        <p:txBody>
          <a:bodyPr/>
          <a:lstStyle>
            <a:lvl1pPr algn="l">
              <a:defRPr sz="10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Logistik</a:t>
            </a:r>
            <a:r>
              <a:rPr lang="en-US" dirty="0"/>
              <a:t> – </a:t>
            </a:r>
            <a:r>
              <a:rPr lang="en-US" dirty="0" err="1"/>
              <a:t>Gestaltung</a:t>
            </a:r>
            <a:r>
              <a:rPr lang="en-US" dirty="0"/>
              <a:t> und Integration| Univ.-Prof. Dr.-Ing. Frank </a:t>
            </a:r>
            <a:r>
              <a:rPr lang="en-US" dirty="0" err="1"/>
              <a:t>Straube</a:t>
            </a:r>
            <a:r>
              <a:rPr lang="en-US" dirty="0"/>
              <a:t> | Digital Supply Chain Twin </a:t>
            </a:r>
            <a:r>
              <a:rPr lang="en-US" dirty="0" err="1"/>
              <a:t>im</a:t>
            </a:r>
            <a:r>
              <a:rPr lang="en-US" dirty="0"/>
              <a:t> Aircraft Maintenance| 18.12.2020 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rechts/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19599" y="0"/>
            <a:ext cx="11756501" cy="7200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6166276" y="998544"/>
            <a:ext cx="5809825" cy="4881581"/>
          </a:xfrm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19600" y="798512"/>
            <a:ext cx="11756500" cy="18000"/>
          </a:xfrm>
          <a:prstGeom prst="rect">
            <a:avLst/>
          </a:prstGeom>
          <a:solidFill>
            <a:srgbClr val="FF3334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 dirty="0">
              <a:ln>
                <a:noFill/>
              </a:ln>
            </a:endParaRP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226800" y="998544"/>
            <a:ext cx="5809825" cy="4881581"/>
          </a:xfrm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9407FFB-D6E9-4FB7-8613-5E17B9A86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8259" y="6378574"/>
            <a:ext cx="8396032" cy="365125"/>
          </a:xfrm>
          <a:prstGeom prst="rect">
            <a:avLst/>
          </a:prstGeom>
        </p:spPr>
        <p:txBody>
          <a:bodyPr/>
          <a:lstStyle>
            <a:lvl1pPr algn="l">
              <a:defRPr sz="10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Logistik</a:t>
            </a:r>
            <a:r>
              <a:rPr lang="en-US" dirty="0"/>
              <a:t> – </a:t>
            </a:r>
            <a:r>
              <a:rPr lang="en-US" dirty="0" err="1"/>
              <a:t>Gestaltung</a:t>
            </a:r>
            <a:r>
              <a:rPr lang="en-US" dirty="0"/>
              <a:t> und Integration| Univ.-Prof. Dr.-Ing. Frank </a:t>
            </a:r>
            <a:r>
              <a:rPr lang="en-US" dirty="0" err="1"/>
              <a:t>Straube</a:t>
            </a:r>
            <a:r>
              <a:rPr lang="en-US" dirty="0"/>
              <a:t> | Digital Supply Chain Twin </a:t>
            </a:r>
            <a:r>
              <a:rPr lang="en-US" dirty="0" err="1"/>
              <a:t>im</a:t>
            </a:r>
            <a:r>
              <a:rPr lang="en-US" dirty="0"/>
              <a:t> Aircraft Maintenance| 18.12.2020 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9600" y="0"/>
            <a:ext cx="11702864" cy="72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/>
          <a:p>
            <a:pPr lvl="0" algn="l" defTabSz="1043014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51200" y="1000109"/>
            <a:ext cx="9071264" cy="48815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019729" y="6581776"/>
            <a:ext cx="902735" cy="192996"/>
          </a:xfrm>
          <a:prstGeom prst="rect">
            <a:avLst/>
          </a:prstGeom>
          <a:noFill/>
          <a:ln w="38100">
            <a:noFill/>
            <a:miter lim="800000"/>
            <a:headEnd/>
            <a:tailEnd type="none" w="med" len="sm"/>
          </a:ln>
          <a:effectLst/>
        </p:spPr>
        <p:txBody>
          <a:bodyPr lIns="36000" tIns="36000" rIns="36000" bIns="0" anchor="b" anchorCtr="0"/>
          <a:lstStyle/>
          <a:p>
            <a:pPr algn="r" defTabSz="1043014">
              <a:spcAft>
                <a:spcPct val="30000"/>
              </a:spcAft>
            </a:pPr>
            <a:r>
              <a:rPr lang="de-DE" sz="1100" b="0" dirty="0">
                <a:latin typeface="+mn-lt"/>
              </a:rPr>
              <a:t>Seite </a:t>
            </a:r>
            <a:fld id="{AAD0CA5F-DDF1-433B-8CBB-666A911A4710}" type="slidenum">
              <a:rPr lang="de-DE" sz="1100" b="0">
                <a:latin typeface="+mn-lt"/>
              </a:rPr>
              <a:pPr algn="r" defTabSz="1043014">
                <a:spcAft>
                  <a:spcPct val="30000"/>
                </a:spcAft>
              </a:pPr>
              <a:t>‹Nr.›</a:t>
            </a:fld>
            <a:endParaRPr lang="de-DE" sz="1100" b="0" dirty="0">
              <a:latin typeface="+mn-lt"/>
            </a:endParaRP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255C774-1861-47F6-A44B-2C7E7B2D7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8259" y="6378574"/>
            <a:ext cx="8396032" cy="365125"/>
          </a:xfrm>
          <a:prstGeom prst="rect">
            <a:avLst/>
          </a:prstGeom>
        </p:spPr>
        <p:txBody>
          <a:bodyPr/>
          <a:lstStyle>
            <a:lvl1pPr algn="l">
              <a:defRPr sz="10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Logistik</a:t>
            </a:r>
            <a:r>
              <a:rPr lang="en-US" dirty="0"/>
              <a:t> – </a:t>
            </a:r>
            <a:r>
              <a:rPr lang="en-US" dirty="0" err="1"/>
              <a:t>Gestaltung</a:t>
            </a:r>
            <a:r>
              <a:rPr lang="en-US" dirty="0"/>
              <a:t> und Integration| Univ.-Prof. Dr.-Ing. Frank </a:t>
            </a:r>
            <a:r>
              <a:rPr lang="en-US" dirty="0" err="1"/>
              <a:t>Straube</a:t>
            </a:r>
            <a:r>
              <a:rPr lang="en-US" dirty="0"/>
              <a:t> | Digital Supply Chain Twin </a:t>
            </a:r>
            <a:r>
              <a:rPr lang="en-US" dirty="0" err="1"/>
              <a:t>im</a:t>
            </a:r>
            <a:r>
              <a:rPr lang="en-US" dirty="0"/>
              <a:t> Aircraft Maintenance| 18.12.2020 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4135870-528C-4771-B6EB-FF0AB09D20B4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00" y="6300526"/>
            <a:ext cx="792088" cy="4431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23" rtl="0" eaLnBrk="1" latinLnBrk="0" hangingPunct="1">
        <a:spcBef>
          <a:spcPct val="0"/>
        </a:spcBef>
        <a:buNone/>
        <a:defRPr lang="de-DE" sz="2200" b="1" kern="1200" dirty="0" smtClean="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342908" indent="-342908" algn="l" defTabSz="914423" rtl="0" eaLnBrk="1" fontAlgn="base" latinLnBrk="0" hangingPunct="1">
        <a:spcBef>
          <a:spcPct val="20000"/>
        </a:spcBef>
        <a:spcAft>
          <a:spcPct val="20000"/>
        </a:spcAft>
        <a:buClr>
          <a:schemeClr val="accent6"/>
        </a:buClr>
        <a:buSzPct val="90000"/>
        <a:buFont typeface="Wingdings 3" pitchFamily="18" charset="2"/>
        <a:buChar char="u"/>
        <a:tabLst>
          <a:tab pos="266706" algn="l"/>
          <a:tab pos="631841" algn="l"/>
          <a:tab pos="981099" algn="l"/>
        </a:tabLst>
        <a:defRPr lang="de-DE" sz="1800" kern="120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69" indent="-285757" algn="l" defTabSz="914423" rtl="0" eaLnBrk="1" fontAlgn="base" latinLnBrk="0" hangingPunct="1">
        <a:spcBef>
          <a:spcPct val="20000"/>
        </a:spcBef>
        <a:spcAft>
          <a:spcPct val="20000"/>
        </a:spcAft>
        <a:buClr>
          <a:schemeClr val="accent1"/>
        </a:buClr>
        <a:buSzPct val="90000"/>
        <a:buFont typeface="Wingdings 3" pitchFamily="18" charset="2"/>
        <a:buChar char="u"/>
        <a:tabLst>
          <a:tab pos="266706" algn="l"/>
          <a:tab pos="631841" algn="l"/>
          <a:tab pos="981099" algn="l"/>
        </a:tabLst>
        <a:defRPr lang="de-DE" sz="1600" kern="120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28" indent="-228606" algn="l" defTabSz="914423" rtl="0" eaLnBrk="1" fontAlgn="base" latinLnBrk="0" hangingPunct="1">
        <a:spcBef>
          <a:spcPct val="20000"/>
        </a:spcBef>
        <a:spcAft>
          <a:spcPct val="20000"/>
        </a:spcAft>
        <a:buClr>
          <a:schemeClr val="accent3"/>
        </a:buClr>
        <a:buSzPct val="90000"/>
        <a:buFont typeface="Wingdings 3" pitchFamily="18" charset="2"/>
        <a:buChar char="u"/>
        <a:tabLst>
          <a:tab pos="266706" algn="l"/>
          <a:tab pos="631841" algn="l"/>
          <a:tab pos="981099" algn="l"/>
        </a:tabLst>
        <a:defRPr lang="de-DE" sz="1600" kern="120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40" indent="-228606" algn="l" defTabSz="914423" rtl="0" eaLnBrk="1" fontAlgn="base" latinLnBrk="0" hangingPunct="1">
        <a:spcBef>
          <a:spcPct val="20000"/>
        </a:spcBef>
        <a:spcAft>
          <a:spcPct val="20000"/>
        </a:spcAft>
        <a:buClr>
          <a:schemeClr val="tx1"/>
        </a:buClr>
        <a:buFont typeface="Arial" pitchFamily="34" charset="0"/>
        <a:buChar char="–"/>
        <a:tabLst>
          <a:tab pos="266706" algn="l"/>
          <a:tab pos="631841" algn="l"/>
          <a:tab pos="981099" algn="l"/>
        </a:tabLst>
        <a:defRPr lang="de-DE" sz="1600" kern="120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52" indent="-228606" algn="l" defTabSz="914423" rtl="0" eaLnBrk="1" fontAlgn="base" latinLnBrk="0" hangingPunct="1">
        <a:spcBef>
          <a:spcPct val="20000"/>
        </a:spcBef>
        <a:spcAft>
          <a:spcPct val="20000"/>
        </a:spcAft>
        <a:buClr>
          <a:schemeClr val="tx1"/>
        </a:buClr>
        <a:buFont typeface="Symbol" pitchFamily="18" charset="2"/>
        <a:buChar char="-"/>
        <a:tabLst>
          <a:tab pos="266706" algn="l"/>
          <a:tab pos="631841" algn="l"/>
          <a:tab pos="981099" algn="l"/>
        </a:tabLst>
        <a:defRPr lang="de-DE" sz="1600" kern="120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63" indent="-228606" algn="l" defTabSz="914423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>
            <a:extLst>
              <a:ext uri="{FF2B5EF4-FFF2-40B4-BE49-F238E27FC236}">
                <a16:creationId xmlns:a16="http://schemas.microsoft.com/office/drawing/2014/main" id="{59848DEA-96D6-4056-958B-2DC46743E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FC93571-9FBE-47EE-BF8D-81A0A75E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5307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F0A91-42A2-4CE5-B82D-76E08C1D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037C8-E8F6-4151-AE4F-EEA37C2FE7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509240-523E-40E4-B375-811B1DC829A6}"/>
              </a:ext>
            </a:extLst>
          </p:cNvPr>
          <p:cNvSpPr txBox="1"/>
          <p:nvPr/>
        </p:nvSpPr>
        <p:spPr>
          <a:xfrm>
            <a:off x="2346960" y="2122241"/>
            <a:ext cx="749808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1107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E8FBFD8-026B-452E-88C2-B602006A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C490330-D20E-4B36-9D57-2B131804C9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Visuelle Exploration </a:t>
            </a:r>
          </a:p>
          <a:p>
            <a:r>
              <a:rPr lang="de-DE" sz="1800" dirty="0"/>
              <a:t>Datenbereinigung</a:t>
            </a:r>
          </a:p>
          <a:p>
            <a:r>
              <a:rPr lang="de-DE" dirty="0"/>
              <a:t>Deskriptive Analyse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67367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6EF71-470C-43E4-A7F4-05C57AA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B9F9C4-F6B9-47D2-B69D-0595A1DB3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58" y="1345279"/>
            <a:ext cx="4716726" cy="291089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6C4C0F3-59B2-4F56-8295-DF49CE9A4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795" y="1345279"/>
            <a:ext cx="4716726" cy="2910894"/>
          </a:xfrm>
          <a:prstGeom prst="rect">
            <a:avLst/>
          </a:prstGeom>
        </p:spPr>
      </p:pic>
      <p:sp>
        <p:nvSpPr>
          <p:cNvPr id="6" name="Textplatzhalter 2">
            <a:extLst>
              <a:ext uri="{FF2B5EF4-FFF2-40B4-BE49-F238E27FC236}">
                <a16:creationId xmlns:a16="http://schemas.microsoft.com/office/drawing/2014/main" id="{2992D420-8710-45F2-8FA7-961D59C187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6800" y="4432041"/>
            <a:ext cx="11749302" cy="1454430"/>
          </a:xfrm>
        </p:spPr>
        <p:txBody>
          <a:bodyPr/>
          <a:lstStyle/>
          <a:p>
            <a:r>
              <a:rPr lang="de-DE" dirty="0"/>
              <a:t>Gesamt Kosten </a:t>
            </a:r>
            <a:r>
              <a:rPr lang="de-DE" dirty="0" err="1"/>
              <a:t>max</a:t>
            </a:r>
            <a:r>
              <a:rPr lang="de-DE" dirty="0"/>
              <a:t> 5000 und min -1000</a:t>
            </a:r>
          </a:p>
          <a:p>
            <a:r>
              <a:rPr lang="de-DE" dirty="0"/>
              <a:t>Gesamt Umsatz min -1000</a:t>
            </a:r>
          </a:p>
        </p:txBody>
      </p:sp>
    </p:spTree>
    <p:extLst>
      <p:ext uri="{BB962C8B-B14F-4D97-AF65-F5344CB8AC3E}">
        <p14:creationId xmlns:p14="http://schemas.microsoft.com/office/powerpoint/2010/main" val="47607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953FB-DBB1-4465-8BCD-8E6E3D82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3DFCDA-52A9-478B-8FCE-C5982ECB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8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AB264-F1A2-46BC-8698-05ABF12F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20ABA7-C0D0-4957-9341-06DAC3C38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9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9B975-5699-4415-83AB-8B59B30D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3F89C0E-B49A-4AC6-A78D-4F11E83C2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455" y="1029015"/>
            <a:ext cx="5574637" cy="344034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EF09114-607E-44B5-A214-3BCE7F865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455" y="3811609"/>
            <a:ext cx="4762084" cy="293888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B835203-928D-43ED-8764-A7EEA1FD8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42" y="9146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5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3B68A-4890-4A22-A6B3-3C867D44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561E46-1EEE-43F0-A7D2-5BF03F02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34" y="1465163"/>
            <a:ext cx="6666667" cy="411428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DFDB5F0-AFF1-4488-B377-1E3C6642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96" y="1877018"/>
            <a:ext cx="5696929" cy="351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4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43A20-9783-4053-B961-98BA8E63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12C3C0-17E6-4AA6-8763-1223E892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371857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9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FF7E7-EB22-42A0-AF52-976B6DC1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1BA3C6-52EA-44D2-B65D-4833E91C6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93" y="1033858"/>
            <a:ext cx="5672207" cy="35005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5B41211-157C-4EA1-9B08-912753902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283" y="1248039"/>
            <a:ext cx="4978099" cy="307219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164F-7959-4F39-A61B-20D26010F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065" y="3265347"/>
            <a:ext cx="4747556" cy="292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77502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 für PMF">
  <a:themeElements>
    <a:clrScheme name="IWF Montagetechnik und Fabrikbetrieb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9FB6C4"/>
      </a:accent1>
      <a:accent2>
        <a:srgbClr val="990000"/>
      </a:accent2>
      <a:accent3>
        <a:srgbClr val="7D6666"/>
      </a:accent3>
      <a:accent4>
        <a:srgbClr val="7CCCCC"/>
      </a:accent4>
      <a:accent5>
        <a:srgbClr val="E7EEF2"/>
      </a:accent5>
      <a:accent6>
        <a:srgbClr val="FF3333"/>
      </a:accent6>
      <a:hlink>
        <a:srgbClr val="80B6DA"/>
      </a:hlink>
      <a:folHlink>
        <a:srgbClr val="4D99CC"/>
      </a:folHlink>
    </a:clrScheme>
    <a:fontScheme name="IWF Montagetechnik und Fabrikbetrieb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 für PMF</Template>
  <TotalTime>0</TotalTime>
  <Words>20</Words>
  <Application>Microsoft Office PowerPoint</Application>
  <PresentationFormat>Breitbild</PresentationFormat>
  <Paragraphs>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Symbol</vt:lpstr>
      <vt:lpstr>Wingdings 3</vt:lpstr>
      <vt:lpstr>Folien für PMF</vt:lpstr>
      <vt:lpstr>PowerPoint-Präsentation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Montagetechnik und Fabrikbetrieb Name des Projects</dc:title>
  <dc:creator>Benker, Maximilian Johann Florian</dc:creator>
  <cp:lastModifiedBy>Toke Schöning</cp:lastModifiedBy>
  <cp:revision>167</cp:revision>
  <dcterms:created xsi:type="dcterms:W3CDTF">2016-03-29T14:22:37Z</dcterms:created>
  <dcterms:modified xsi:type="dcterms:W3CDTF">2021-02-14T11:12:26Z</dcterms:modified>
</cp:coreProperties>
</file>