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51"/>
    <p:restoredTop sz="94703"/>
  </p:normalViewPr>
  <p:slideViewPr>
    <p:cSldViewPr snapToGrid="0" snapToObjects="1">
      <p:cViewPr varScale="1">
        <p:scale>
          <a:sx n="97" d="100"/>
          <a:sy n="97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4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Epoch Time vs. Processes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Sheet1!$C$6:$C$9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Sheet1!$D$6:$D$9</c:f>
              <c:numCache>
                <c:formatCode>General</c:formatCode>
                <c:ptCount val="4"/>
                <c:pt idx="0">
                  <c:v>7843</c:v>
                </c:pt>
                <c:pt idx="1">
                  <c:v>4459</c:v>
                </c:pt>
                <c:pt idx="2">
                  <c:v>2062</c:v>
                </c:pt>
                <c:pt idx="3">
                  <c:v>1091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09-D34F-9B15-C2EB1DD06D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2636191"/>
        <c:axId val="2112637823"/>
      </c:barChart>
      <c:catAx>
        <c:axId val="21126361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Processes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637823"/>
        <c:crosses val="autoZero"/>
        <c:auto val="1"/>
        <c:lblAlgn val="ctr"/>
        <c:lblOffset val="100"/>
        <c:noMultiLvlLbl val="0"/>
      </c:catAx>
      <c:valAx>
        <c:axId val="2112637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Epoch 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636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Speedup Across</a:t>
            </a:r>
            <a:r>
              <a:rPr lang="en-US" baseline="0" dirty="0"/>
              <a:t> Processes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Parallel Algorithm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25400">
                <a:solidFill>
                  <a:schemeClr val="accent2"/>
                </a:solidFill>
              </a:ln>
              <a:effectLst/>
            </c:spPr>
          </c:marker>
          <c:xVal>
            <c:numRef>
              <c:f>Sheet1!$D$6:$D$9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xVal>
          <c:yVal>
            <c:numRef>
              <c:f>Sheet1!$E$6:$E$9</c:f>
              <c:numCache>
                <c:formatCode>General</c:formatCode>
                <c:ptCount val="4"/>
                <c:pt idx="0">
                  <c:v>1</c:v>
                </c:pt>
                <c:pt idx="1">
                  <c:v>1.7589145548329221</c:v>
                </c:pt>
                <c:pt idx="2">
                  <c:v>3.8035887487875848</c:v>
                </c:pt>
                <c:pt idx="3">
                  <c:v>7.1888175985334559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82-1146-B654-C5DB5D26F6A1}"/>
            </c:ext>
          </c:extLst>
        </c:ser>
        <c:ser>
          <c:idx val="1"/>
          <c:order val="1"/>
          <c:tx>
            <c:v>Linear</c:v>
          </c:tx>
          <c:spPr>
            <a:ln w="19050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5400">
                <a:solidFill>
                  <a:schemeClr val="accent1"/>
                </a:solidFill>
              </a:ln>
              <a:effectLst/>
            </c:spPr>
          </c:marker>
          <c:xVal>
            <c:numRef>
              <c:f>Sheet1!$D$6:$D$9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xVal>
          <c:yVal>
            <c:numRef>
              <c:f>Sheet1!$F$6:$F$9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D82-1146-B654-C5DB5D26F6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897072"/>
        <c:axId val="29978048"/>
      </c:scatterChart>
      <c:valAx>
        <c:axId val="29897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Processes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78048"/>
        <c:crosses val="autoZero"/>
        <c:crossBetween val="midCat"/>
      </c:valAx>
      <c:valAx>
        <c:axId val="2997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970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5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6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7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8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9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2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4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4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8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0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8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2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C17F4-0A4E-45B3-BE9E-C020F0D4E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6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1D307-90CF-D241-BABF-2A0441AAD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Exa.TrkX GNN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A8F37-BD9A-BA44-9D8B-C45BFAF73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September 16, 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29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65AF-4213-4A48-9ED1-71055D84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F1D3-9B41-9646-A3D0-8AEEC11F2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7434" y="2478024"/>
            <a:ext cx="4746262" cy="3694176"/>
          </a:xfrm>
        </p:spPr>
        <p:txBody>
          <a:bodyPr/>
          <a:lstStyle/>
          <a:p>
            <a:r>
              <a:rPr lang="en-US" dirty="0"/>
              <a:t>Multi-GPU Implementation</a:t>
            </a:r>
          </a:p>
          <a:p>
            <a:r>
              <a:rPr lang="en-US" dirty="0"/>
              <a:t>Only gradients are passed between the processes and GPUs</a:t>
            </a:r>
          </a:p>
          <a:p>
            <a:r>
              <a:rPr lang="en-US" dirty="0"/>
              <a:t>Implemented using Pytorch and mpi4py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09830-5242-9847-B51A-503B695E3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61" y="2339357"/>
            <a:ext cx="5454212" cy="382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2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9E1E-5F1E-0141-BEB8-01EB0C3B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134A62-F04E-064D-A37B-A462C7B57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86529"/>
              </p:ext>
            </p:extLst>
          </p:nvPr>
        </p:nvGraphicFramePr>
        <p:xfrm>
          <a:off x="778944" y="2705414"/>
          <a:ext cx="3102136" cy="2743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068">
                  <a:extLst>
                    <a:ext uri="{9D8B030D-6E8A-4147-A177-3AD203B41FA5}">
                      <a16:colId xmlns:a16="http://schemas.microsoft.com/office/drawing/2014/main" val="3183852602"/>
                    </a:ext>
                  </a:extLst>
                </a:gridCol>
                <a:gridCol w="1551068">
                  <a:extLst>
                    <a:ext uri="{9D8B030D-6E8A-4147-A177-3AD203B41FA5}">
                      <a16:colId xmlns:a16="http://schemas.microsoft.com/office/drawing/2014/main" val="1665904506"/>
                    </a:ext>
                  </a:extLst>
                </a:gridCol>
              </a:tblGrid>
              <a:tr h="8073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 Time (seconds)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441663"/>
                  </a:ext>
                </a:extLst>
              </a:tr>
              <a:tr h="4839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260846"/>
                  </a:ext>
                </a:extLst>
              </a:tr>
              <a:tr h="4839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309215"/>
                  </a:ext>
                </a:extLst>
              </a:tr>
              <a:tr h="4839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917583"/>
                  </a:ext>
                </a:extLst>
              </a:tr>
              <a:tr h="4839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925245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A9B5FCC-A2EA-1E43-8842-441D4A78A6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9193091"/>
              </p:ext>
            </p:extLst>
          </p:nvPr>
        </p:nvGraphicFramePr>
        <p:xfrm>
          <a:off x="4116237" y="2705415"/>
          <a:ext cx="35724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F996512-2955-DA45-8048-B6412AC52A79}"/>
              </a:ext>
            </a:extLst>
          </p:cNvPr>
          <p:cNvSpPr txBox="1"/>
          <p:nvPr/>
        </p:nvSpPr>
        <p:spPr>
          <a:xfrm>
            <a:off x="670560" y="5791200"/>
            <a:ext cx="1030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 trained the message-passing network on the preprocessed </a:t>
            </a:r>
            <a:r>
              <a:rPr lang="en-US" dirty="0" err="1"/>
              <a:t>fluxswap</a:t>
            </a:r>
            <a:r>
              <a:rPr lang="en-US" dirty="0"/>
              <a:t> and </a:t>
            </a:r>
            <a:r>
              <a:rPr lang="en-US" dirty="0" err="1"/>
              <a:t>nonswap</a:t>
            </a:r>
            <a:r>
              <a:rPr lang="en-US" dirty="0"/>
              <a:t> datasets for </a:t>
            </a:r>
            <a:r>
              <a:rPr lang="en-US" dirty="0" err="1"/>
              <a:t>dataset_size</a:t>
            </a:r>
            <a:r>
              <a:rPr lang="en-US" dirty="0"/>
              <a:t> / </a:t>
            </a:r>
            <a:r>
              <a:rPr lang="en-US" dirty="0" err="1"/>
              <a:t>batch_size</a:t>
            </a:r>
            <a:r>
              <a:rPr lang="en-US" dirty="0"/>
              <a:t> = 7833 iterations to generate the above data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3A5D68D-749F-D34E-8993-6EEEA2D821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910945"/>
              </p:ext>
            </p:extLst>
          </p:nvPr>
        </p:nvGraphicFramePr>
        <p:xfrm>
          <a:off x="7637172" y="2809064"/>
          <a:ext cx="3902298" cy="253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0972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D49E-2038-A945-AA09-C5B15E8D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Epoch Time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30D064-2776-D44C-8C9A-415DC34FD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596" y="2360046"/>
            <a:ext cx="5510236" cy="355884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FC3B9F-C65F-214D-9824-7EC9A1F06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891" y="2418488"/>
            <a:ext cx="5384699" cy="35003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D39342-0A01-1543-8E74-44C52E989177}"/>
              </a:ext>
            </a:extLst>
          </p:cNvPr>
          <p:cNvSpPr txBox="1"/>
          <p:nvPr/>
        </p:nvSpPr>
        <p:spPr>
          <a:xfrm>
            <a:off x="691978" y="6030097"/>
            <a:ext cx="518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1. Profile output for 1 process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0751C6-65CE-3F4E-BC7D-9BBB59FD4369}"/>
              </a:ext>
            </a:extLst>
          </p:cNvPr>
          <p:cNvSpPr txBox="1"/>
          <p:nvPr/>
        </p:nvSpPr>
        <p:spPr>
          <a:xfrm>
            <a:off x="6310186" y="6032881"/>
            <a:ext cx="535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2. Profile output for 2 processes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253B36-4617-AF49-A71F-968722AE874D}"/>
              </a:ext>
            </a:extLst>
          </p:cNvPr>
          <p:cNvSpPr/>
          <p:nvPr/>
        </p:nvSpPr>
        <p:spPr>
          <a:xfrm>
            <a:off x="1635617" y="5525037"/>
            <a:ext cx="2665927" cy="393849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67A12A-3718-8441-A91D-998405220C71}"/>
              </a:ext>
            </a:extLst>
          </p:cNvPr>
          <p:cNvSpPr/>
          <p:nvPr/>
        </p:nvSpPr>
        <p:spPr>
          <a:xfrm>
            <a:off x="7274417" y="5525036"/>
            <a:ext cx="2665927" cy="393849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0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91D9-672D-054D-B165-1B5225E5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Epoch Time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CEAAB0-41F6-8F42-83FA-36D72E9B6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99" y="2248433"/>
            <a:ext cx="5494880" cy="3546886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027EB0-7250-574D-8F9C-58896AC96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423" y="2248433"/>
            <a:ext cx="5395649" cy="3546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CDBDEF-A454-D245-A270-827E7EF30135}"/>
              </a:ext>
            </a:extLst>
          </p:cNvPr>
          <p:cNvSpPr txBox="1"/>
          <p:nvPr/>
        </p:nvSpPr>
        <p:spPr>
          <a:xfrm>
            <a:off x="6336423" y="6030097"/>
            <a:ext cx="532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4. Profile output for 8 processes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649F9-754E-2A49-B673-5086FD56632E}"/>
              </a:ext>
            </a:extLst>
          </p:cNvPr>
          <p:cNvSpPr txBox="1"/>
          <p:nvPr/>
        </p:nvSpPr>
        <p:spPr>
          <a:xfrm>
            <a:off x="459099" y="6030097"/>
            <a:ext cx="563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3. Profile output for 4 processes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D0870D-C35C-944A-9EC2-01B94A242CCD}"/>
              </a:ext>
            </a:extLst>
          </p:cNvPr>
          <p:cNvSpPr/>
          <p:nvPr/>
        </p:nvSpPr>
        <p:spPr>
          <a:xfrm>
            <a:off x="1287887" y="5401470"/>
            <a:ext cx="2665927" cy="393849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5D76E1-2D3C-DB48-BD94-D0E8AF264787}"/>
              </a:ext>
            </a:extLst>
          </p:cNvPr>
          <p:cNvSpPr/>
          <p:nvPr/>
        </p:nvSpPr>
        <p:spPr>
          <a:xfrm>
            <a:off x="6993228" y="5401470"/>
            <a:ext cx="2665927" cy="393849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2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9C2E-760C-4A4A-A0E3-5332D5C0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&amp; Computation Time Analysis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0635E0-3308-304B-AA29-23F522F57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044721"/>
              </p:ext>
            </p:extLst>
          </p:nvPr>
        </p:nvGraphicFramePr>
        <p:xfrm>
          <a:off x="4185296" y="2716143"/>
          <a:ext cx="7673010" cy="314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602">
                  <a:extLst>
                    <a:ext uri="{9D8B030D-6E8A-4147-A177-3AD203B41FA5}">
                      <a16:colId xmlns:a16="http://schemas.microsoft.com/office/drawing/2014/main" val="2517260484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585071537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3420747458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3021628775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4201180805"/>
                    </a:ext>
                  </a:extLst>
                </a:gridCol>
              </a:tblGrid>
              <a:tr h="625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I/O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Bandwidth*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60364"/>
                  </a:ext>
                </a:extLst>
              </a:tr>
              <a:tr h="625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13.42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258911"/>
                  </a:ext>
                </a:extLst>
              </a:tr>
              <a:tr h="625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12.40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513442"/>
                  </a:ext>
                </a:extLst>
              </a:tr>
              <a:tr h="625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12.86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12824"/>
                  </a:ext>
                </a:extLst>
              </a:tr>
              <a:tr h="625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12.70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98868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D32302D2-AF3E-A74A-B601-6C228B7DE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47845"/>
              </p:ext>
            </p:extLst>
          </p:nvPr>
        </p:nvGraphicFramePr>
        <p:xfrm>
          <a:off x="333694" y="2703167"/>
          <a:ext cx="3479226" cy="1692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742">
                  <a:extLst>
                    <a:ext uri="{9D8B030D-6E8A-4147-A177-3AD203B41FA5}">
                      <a16:colId xmlns:a16="http://schemas.microsoft.com/office/drawing/2014/main" val="2898420835"/>
                    </a:ext>
                  </a:extLst>
                </a:gridCol>
                <a:gridCol w="1159742">
                  <a:extLst>
                    <a:ext uri="{9D8B030D-6E8A-4147-A177-3AD203B41FA5}">
                      <a16:colId xmlns:a16="http://schemas.microsoft.com/office/drawing/2014/main" val="515881491"/>
                    </a:ext>
                  </a:extLst>
                </a:gridCol>
                <a:gridCol w="1159742">
                  <a:extLst>
                    <a:ext uri="{9D8B030D-6E8A-4147-A177-3AD203B41FA5}">
                      <a16:colId xmlns:a16="http://schemas.microsoft.com/office/drawing/2014/main" val="2954270875"/>
                    </a:ext>
                  </a:extLst>
                </a:gridCol>
              </a:tblGrid>
              <a:tr h="812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size of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70942"/>
                  </a:ext>
                </a:extLst>
              </a:tr>
              <a:tr h="7776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263818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359.37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202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F70AB9C-8202-404D-AE9B-ABC328292373}"/>
              </a:ext>
            </a:extLst>
          </p:cNvPr>
          <p:cNvSpPr txBox="1"/>
          <p:nvPr/>
        </p:nvSpPr>
        <p:spPr>
          <a:xfrm>
            <a:off x="4185296" y="5931495"/>
            <a:ext cx="7673010" cy="37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*Read bandwidth was calculated using total size / processes / I/O time</a:t>
            </a:r>
          </a:p>
        </p:txBody>
      </p:sp>
    </p:spTree>
    <p:extLst>
      <p:ext uri="{BB962C8B-B14F-4D97-AF65-F5344CB8AC3E}">
        <p14:creationId xmlns:p14="http://schemas.microsoft.com/office/powerpoint/2010/main" val="314374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33E5-C807-5142-B0D5-EBF8AC1A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37927-ECBE-A74D-94F8-07A62696B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more timing breakdowns for various number of processes</a:t>
            </a:r>
          </a:p>
          <a:p>
            <a:r>
              <a:rPr lang="en-US" dirty="0"/>
              <a:t>Investigate low read bandwidth on Cori </a:t>
            </a:r>
            <a:r>
              <a:rPr lang="en-US" dirty="0" err="1"/>
              <a:t>Lustre</a:t>
            </a:r>
            <a:r>
              <a:rPr lang="en-US" dirty="0"/>
              <a:t> file system</a:t>
            </a:r>
          </a:p>
          <a:p>
            <a:r>
              <a:rPr lang="en-US" dirty="0"/>
              <a:t>Study more on I/O behavior and focus on reducing its cost </a:t>
            </a:r>
          </a:p>
        </p:txBody>
      </p:sp>
    </p:spTree>
    <p:extLst>
      <p:ext uri="{BB962C8B-B14F-4D97-AF65-F5344CB8AC3E}">
        <p14:creationId xmlns:p14="http://schemas.microsoft.com/office/powerpoint/2010/main" val="70293581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2429"/>
      </a:dk2>
      <a:lt2>
        <a:srgbClr val="E2E6E8"/>
      </a:lt2>
      <a:accent1>
        <a:srgbClr val="E77129"/>
      </a:accent1>
      <a:accent2>
        <a:srgbClr val="D5171F"/>
      </a:accent2>
      <a:accent3>
        <a:srgbClr val="E7297F"/>
      </a:accent3>
      <a:accent4>
        <a:srgbClr val="D517BD"/>
      </a:accent4>
      <a:accent5>
        <a:srgbClr val="B029E7"/>
      </a:accent5>
      <a:accent6>
        <a:srgbClr val="6433DA"/>
      </a:accent6>
      <a:hlink>
        <a:srgbClr val="B349C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233</Words>
  <Application>Microsoft Macintosh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Exa.TrkX GNN Meeting</vt:lpstr>
      <vt:lpstr>Average Gradients</vt:lpstr>
      <vt:lpstr>Experiment Results</vt:lpstr>
      <vt:lpstr>Profiling Epoch Time</vt:lpstr>
      <vt:lpstr>Profiling Epoch Time </vt:lpstr>
      <vt:lpstr>I/O &amp; Computation Time Analysis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Exa.TrkX GNN Meeting</dc:title>
  <dc:creator>Lee, Claire Songhyun</dc:creator>
  <cp:lastModifiedBy>Lee, Claire Songhyun</cp:lastModifiedBy>
  <cp:revision>19</cp:revision>
  <dcterms:created xsi:type="dcterms:W3CDTF">2020-09-15T21:23:06Z</dcterms:created>
  <dcterms:modified xsi:type="dcterms:W3CDTF">2020-09-16T16:37:28Z</dcterms:modified>
</cp:coreProperties>
</file>