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GNN Execution Times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Sheet1!$N$15</c:f>
              <c:strCache>
                <c:ptCount val="1"/>
                <c:pt idx="0">
                  <c:v>Iterations     (Batch size 32)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Sheet1!$M$16:$M$19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Sheet1!$N$16:$N$19</c:f>
              <c:numCache>
                <c:formatCode>General</c:formatCode>
                <c:ptCount val="4"/>
                <c:pt idx="0">
                  <c:v>7833</c:v>
                </c:pt>
                <c:pt idx="1">
                  <c:v>3917</c:v>
                </c:pt>
                <c:pt idx="2">
                  <c:v>1958</c:v>
                </c:pt>
                <c:pt idx="3">
                  <c:v>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98-C843-965E-E4D9BAA24823}"/>
            </c:ext>
          </c:extLst>
        </c:ser>
        <c:ser>
          <c:idx val="1"/>
          <c:order val="1"/>
          <c:tx>
            <c:strRef>
              <c:f>Sheet1!$O$15</c:f>
              <c:strCache>
                <c:ptCount val="1"/>
                <c:pt idx="0">
                  <c:v>Epoch Time (seconds)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Sheet1!$M$16:$M$19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</c:numCache>
            </c:numRef>
          </c:cat>
          <c:val>
            <c:numRef>
              <c:f>Sheet1!$O$16:$O$19</c:f>
              <c:numCache>
                <c:formatCode>General</c:formatCode>
                <c:ptCount val="4"/>
                <c:pt idx="0">
                  <c:v>6659</c:v>
                </c:pt>
                <c:pt idx="1">
                  <c:v>3534</c:v>
                </c:pt>
                <c:pt idx="2">
                  <c:v>1822</c:v>
                </c:pt>
                <c:pt idx="3">
                  <c:v>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98-C843-965E-E4D9BAA248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3534064"/>
        <c:axId val="1613535696"/>
      </c:barChart>
      <c:catAx>
        <c:axId val="1613534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535696"/>
        <c:crosses val="autoZero"/>
        <c:auto val="1"/>
        <c:lblAlgn val="ctr"/>
        <c:lblOffset val="100"/>
        <c:noMultiLvlLbl val="0"/>
      </c:catAx>
      <c:valAx>
        <c:axId val="161353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53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1125-2EAB-FE47-A88A-B6C288243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AE602-3D0B-404F-A819-062E20ABA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A61D7-765D-084A-A991-6FE3FA40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84CE-7D99-FF45-A7C5-D16762723F5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A6E4-BD95-E64C-8FD2-B6AB929B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7A12C-9004-5F45-9383-B2A3EF7E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4686-F0AA-684E-B425-2A245402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3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2EC1-9651-E844-86B4-5C1E9777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F6D2D-2A23-E947-84F3-D5AC666E1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D9AB0-FA58-1B46-BF63-19E22132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84CE-7D99-FF45-A7C5-D16762723F5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A20AC-F077-674D-99EA-33A12CF3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1AC07-36D7-3944-8220-8DE4BE2D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4686-F0AA-684E-B425-2A245402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FE1F0-C559-ED43-AC87-2A8FDBAF1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06DE4-CA91-B047-B625-77E637160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D68B-C109-1D47-A97C-B044D6B2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84CE-7D99-FF45-A7C5-D16762723F5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50798-50BB-3540-9835-72753BCA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66578-1A58-F245-A544-C4282300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4686-F0AA-684E-B425-2A245402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3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D0CF-8CD3-B646-B5FF-CCFE88BB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EEBB-9764-D145-B05C-D746F2BC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2729E-8BB0-0A4D-A99B-61A66B80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84CE-7D99-FF45-A7C5-D16762723F5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A9C0-765D-E548-8CD3-1C54DE35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5F985-7A4F-9049-8D0A-533492DE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4686-F0AA-684E-B425-2A245402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5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00DB-7832-414B-B64A-47963B57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E214F-2754-6241-9E0B-CAB2330FA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1EE31-FE20-9B42-83B2-29C9B9D6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84CE-7D99-FF45-A7C5-D16762723F5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5AE04-4BAC-374E-8115-89CDDCAF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45598-67BF-8D47-B3A4-7C8B08AA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4686-F0AA-684E-B425-2A245402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494B-D25B-E043-8D1F-89A9BD7D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5E2D-DD26-F048-AB24-57E1C989B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CAFCD-44E2-AD49-B6F4-1A4633D67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039AD-2CF3-4647-8E84-7D99249F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84CE-7D99-FF45-A7C5-D16762723F53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BB642-624B-1F47-8F0F-E7750167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A3665-1926-1547-9444-1838185D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4686-F0AA-684E-B425-2A245402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6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20C2-572B-3A4B-BFB3-F5727C8F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08C83-51D5-E243-BF90-B4157D356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1074F-9524-CB4D-9EDB-3C940A30F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96761-B1AF-F145-B679-1E433EDBE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8E4C2-37A3-C845-BF1C-B95A65523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85FCE-AD73-7C49-8844-D6E84871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84CE-7D99-FF45-A7C5-D16762723F53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94967-386A-2049-99EE-D4185909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13CEF-56DD-9B4B-A2A7-D3342386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4686-F0AA-684E-B425-2A245402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5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8644-A1CF-A146-AF92-1117E73B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FD35B-C6A4-BB4B-9298-D9EBF4E7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84CE-7D99-FF45-A7C5-D16762723F53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F4BF9-8277-7846-97B8-C6B406FE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B256C-3157-4341-B9C8-8BF022ED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4686-F0AA-684E-B425-2A245402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8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71FAD-4244-6D4A-AA6D-ABFFC671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84CE-7D99-FF45-A7C5-D16762723F53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02CC1-85D1-4348-88F5-B230C14B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503B3-2FAB-0740-98D7-BEDA2DDA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4686-F0AA-684E-B425-2A245402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3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63AD-BB94-E54F-A706-6AABF50B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B0E4-17D2-0747-8F15-D953EC2EB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47B05-8E8B-1042-977D-A8BF6415C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FFE37-8EA5-0446-9EDC-9FBCA763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84CE-7D99-FF45-A7C5-D16762723F53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D47C2-B347-904C-BCD6-F734B57D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F1492-142F-CF49-BC4D-3F596CD3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4686-F0AA-684E-B425-2A245402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5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A0BC-D6FC-5044-B6EF-3765B651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1C797-5E83-2C4C-BF76-70F44B467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AA72A-BE28-3F49-B05E-D6EDA2A54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75CE7-1E4D-F94F-B6F1-3D8CECB6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984CE-7D99-FF45-A7C5-D16762723F53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515FF-C4A2-CE40-9916-A02282A2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D1F8A-5DE6-BE4A-98CC-9F1AECA7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94686-F0AA-684E-B425-2A245402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2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FA364-C51E-DF46-8B07-82AF183C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AB08C-591A-EE42-9E81-3264887E6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8417E-E7C8-AF45-A8DA-88E1E4CE3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984CE-7D99-FF45-A7C5-D16762723F53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5C1A1-BCFF-654D-9BEA-986CA51BB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5AEE9-5A4D-4649-8734-144D3BBF8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94686-F0AA-684E-B425-2A2454024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0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A67D-5180-984B-9D49-5F9870ED2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GNN Meeting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3EB16-43DB-0443-BB7D-CDBDA852A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2, 2020</a:t>
            </a:r>
          </a:p>
        </p:txBody>
      </p:sp>
    </p:spTree>
    <p:extLst>
      <p:ext uri="{BB962C8B-B14F-4D97-AF65-F5344CB8AC3E}">
        <p14:creationId xmlns:p14="http://schemas.microsoft.com/office/powerpoint/2010/main" val="14917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3CC8-061A-BF49-85E5-D93C5DF6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Profiling with </a:t>
            </a:r>
            <a:r>
              <a:rPr lang="en-US" dirty="0" err="1"/>
              <a:t>cProfile</a:t>
            </a:r>
            <a:r>
              <a:rPr lang="en-US" dirty="0"/>
              <a:t> and </a:t>
            </a:r>
            <a:r>
              <a:rPr lang="en-US" dirty="0" err="1"/>
              <a:t>Snakeviz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6F61F-4292-8F4C-AA88-251879A6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7556" y="1816443"/>
            <a:ext cx="4026243" cy="43990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Profiled GNN code (1 epoch shown)</a:t>
            </a:r>
          </a:p>
          <a:p>
            <a:r>
              <a:rPr lang="en-US" dirty="0"/>
              <a:t>90.55% is spent for I/O time </a:t>
            </a:r>
          </a:p>
          <a:p>
            <a:r>
              <a:rPr lang="en-US" dirty="0"/>
              <a:t>5930 seconds of 6659 second epoch  </a:t>
            </a:r>
          </a:p>
          <a:p>
            <a:r>
              <a:rPr lang="en-US" dirty="0"/>
              <a:t>81.89% of time for read I/O function call alone</a:t>
            </a:r>
          </a:p>
          <a:p>
            <a:r>
              <a:rPr lang="en-US" dirty="0"/>
              <a:t>Read I/O function is most frequently called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66F3E-9F24-D345-AB5B-BC9C1A84F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56" y="1358130"/>
            <a:ext cx="6793547" cy="485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2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9AE2-1A34-6E4E-B8CE-29759FE3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Preliminary Results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997A0C9-B479-454D-8A71-FBFDDC3435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821797"/>
              </p:ext>
            </p:extLst>
          </p:nvPr>
        </p:nvGraphicFramePr>
        <p:xfrm>
          <a:off x="706395" y="2066582"/>
          <a:ext cx="5389605" cy="3330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535">
                  <a:extLst>
                    <a:ext uri="{9D8B030D-6E8A-4147-A177-3AD203B41FA5}">
                      <a16:colId xmlns:a16="http://schemas.microsoft.com/office/drawing/2014/main" val="532082980"/>
                    </a:ext>
                  </a:extLst>
                </a:gridCol>
                <a:gridCol w="1796535">
                  <a:extLst>
                    <a:ext uri="{9D8B030D-6E8A-4147-A177-3AD203B41FA5}">
                      <a16:colId xmlns:a16="http://schemas.microsoft.com/office/drawing/2014/main" val="4282894894"/>
                    </a:ext>
                  </a:extLst>
                </a:gridCol>
                <a:gridCol w="1796535">
                  <a:extLst>
                    <a:ext uri="{9D8B030D-6E8A-4147-A177-3AD203B41FA5}">
                      <a16:colId xmlns:a16="http://schemas.microsoft.com/office/drawing/2014/main" val="3595934144"/>
                    </a:ext>
                  </a:extLst>
                </a:gridCol>
              </a:tblGrid>
              <a:tr h="6660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Iterations     (Batch size 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 Time (seconds)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795548"/>
                  </a:ext>
                </a:extLst>
              </a:tr>
              <a:tr h="6660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295730"/>
                  </a:ext>
                </a:extLst>
              </a:tr>
              <a:tr h="6660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787361"/>
                  </a:ext>
                </a:extLst>
              </a:tr>
              <a:tr h="6660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298441"/>
                  </a:ext>
                </a:extLst>
              </a:tr>
              <a:tr h="6660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9151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E74FBAB-DD71-3E40-9CB0-BE1723C9A9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081123"/>
              </p:ext>
            </p:extLst>
          </p:nvPr>
        </p:nvGraphicFramePr>
        <p:xfrm>
          <a:off x="6501713" y="2205681"/>
          <a:ext cx="4852087" cy="3330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063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E0F6-C454-AB40-9D07-53DCE2BE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Action Items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9DE1A-6ACE-484F-AEF8-577D9F7E6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profiler more in-depth to breakdown all of the timings in the codebase </a:t>
            </a:r>
          </a:p>
          <a:p>
            <a:r>
              <a:rPr lang="en-US" dirty="0"/>
              <a:t>Include average gradients function across all GPU machines</a:t>
            </a:r>
          </a:p>
          <a:p>
            <a:r>
              <a:rPr lang="en-US" dirty="0"/>
              <a:t>Optimize function with ring all-reduce</a:t>
            </a:r>
          </a:p>
          <a:p>
            <a:r>
              <a:rPr lang="en-US" dirty="0"/>
              <a:t>Overlap communication with computation</a:t>
            </a:r>
          </a:p>
          <a:p>
            <a:r>
              <a:rPr lang="en-US" dirty="0"/>
              <a:t>Training code clean-up </a:t>
            </a:r>
          </a:p>
          <a:p>
            <a:r>
              <a:rPr lang="en-US" dirty="0"/>
              <a:t>Reprofile final experimental results </a:t>
            </a:r>
          </a:p>
        </p:txBody>
      </p:sp>
    </p:spTree>
    <p:extLst>
      <p:ext uri="{BB962C8B-B14F-4D97-AF65-F5344CB8AC3E}">
        <p14:creationId xmlns:p14="http://schemas.microsoft.com/office/powerpoint/2010/main" val="46644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125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GNN Meeting </vt:lpstr>
      <vt:lpstr>Profiling with cProfile and Snakeviz</vt:lpstr>
      <vt:lpstr>Preliminary Results</vt:lpstr>
      <vt:lpstr>Action Items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Claire Songhyun</dc:creator>
  <cp:lastModifiedBy>Lee, Claire Songhyun</cp:lastModifiedBy>
  <cp:revision>4</cp:revision>
  <dcterms:created xsi:type="dcterms:W3CDTF">2020-09-02T16:13:50Z</dcterms:created>
  <dcterms:modified xsi:type="dcterms:W3CDTF">2020-09-02T17:38:06Z</dcterms:modified>
</cp:coreProperties>
</file>