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5245" autoAdjust="0"/>
  </p:normalViewPr>
  <p:slideViewPr>
    <p:cSldViewPr snapToGrid="0">
      <p:cViewPr varScale="1">
        <p:scale>
          <a:sx n="76" d="100"/>
          <a:sy n="76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EF07F-25AF-4C18-8EE0-351022AA2777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C726E-8D6F-47AB-8403-9CB5CA9F7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Maximum file read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C726E-8D6F-47AB-8403-9CB5CA9F75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9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6400 file histogram </a:t>
            </a:r>
          </a:p>
          <a:p>
            <a:r>
              <a:rPr lang="en-US" dirty="0"/>
              <a:t>Describe the assignment of MPI process to files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C726E-8D6F-47AB-8403-9CB5CA9F75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File reads read 1 graph at a time and there is a large overhead (i.e. data preparation vs. delivery)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C726E-8D6F-47AB-8403-9CB5CA9F75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292FC-61BE-4BA2-BC22-5A088D9A0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357B6-099C-4660-BF43-4CF7C46C8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8B30-5CC4-46D4-9312-121C506E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5879-3E91-4D86-B5E3-FDE6FAB8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5D00B-6315-4E10-B9A8-A5137ED9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A611-486C-45B0-9647-1BB04EE3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6F75-006E-462D-ADC1-D61BB452C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611AA-6CE7-43E6-A7E4-7B60E404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64E1-ED8D-437D-B159-AB2BEE14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D57CE-1D20-4716-8591-D56E7147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97452-D4D1-4F6B-B459-9F688A6F9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14CE8D-0AB1-42C4-A8C8-077135CD9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2F9F8-00A8-4639-B560-7C9AD06C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70EB-22F1-4BB7-BDD0-E6911CF3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55F2-D042-4D87-9946-A09A24D3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6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1949-E7D1-4B34-AFA0-B37F49EC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326E8-903B-43ED-8439-3AD6B1CB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AB1E-9BE4-4167-91C3-323153D8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45517-133A-466C-AC04-A4CF9F481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34D7-1EFC-42D9-8C91-58816FE3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2509-80DD-45B1-9AC4-72EE9900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86D15-C1F7-48DE-B11D-C7AEE9CD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D42EA-CC8B-4655-8F8B-F6B59825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3C3B5-1E7E-4E3D-9243-6BD162B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60B8-EE62-44A7-AB31-705F234E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0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2C34-6134-41EF-8E10-E3D2A062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D6691-D5CD-4BEB-B05D-3B572154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CAC26-B935-4ACD-B033-3F1020D99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F1FBA-0BB9-440F-B546-EACCD898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0D19C-EEEB-4C18-B5F1-789ACFAB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3CBA4-986B-46B3-A168-2A73C998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0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6191-24BE-403F-AAB9-A4A11AF6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1CDDC-A477-4915-8605-434FAE96C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BC8F6-55F9-4FB5-8BDC-3BDC718A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92D91-0492-4D0A-A218-4418E2494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6BF6F-2A72-429A-AC44-8B7FD32A0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6F9EF-98B4-4CA3-BD6A-360E6A32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3A91F-3D9B-44EA-99B6-45C3DD7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1E5A5A-1455-4FEC-B735-04EDD3D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D877-B706-4D8C-92D1-1E7DA5DB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D7139-610A-4015-92FE-21D79789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501B1-E477-46D3-BB05-F005ED10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2E5A4-E418-4BDB-8D58-C8797BA6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34D88-9529-48D7-BE4C-DE5109C0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FE4FD-B2B8-41D8-BFE4-D212AB6D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D01E6-ED41-49AE-92C8-1DB53118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6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FF5E-CF99-4049-9206-56AE9F32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B310-B334-4533-9DB3-33CBDA15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0BC1-F566-4470-A8B8-309EA58C4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1713-F700-46E1-B4F4-5271542A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3B1F-0110-4B2A-A380-5AA37DD8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CF03B-36E8-4F64-88D4-6640699C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66E6-3CE1-403F-A760-2C39E171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A9B20-5FB0-494F-834E-F76D96CB2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CF7C-BFFB-4A4B-A6C4-F0EF96918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3F7B-BBBE-42C4-A3DE-A239CBF9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97FCB-66F3-43C3-ABE9-FFBAE735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493E-378E-4DA9-8F2A-F8961513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531AD8-33BF-4734-B77C-7123A948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B0571-5294-42CC-BAB7-0730F47BF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E43FB-72BE-47D4-B173-86783A901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780B6-D35F-4075-836E-C5DC77322A7F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1DD0A-F555-44DC-AD90-59100D07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44ED7-503C-4987-8FB7-407D30C9E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748D4-4192-4BD1-B239-C03607826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1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B9B0D-B491-4E9A-B2BB-D9EEBAC9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Study of File Read Performance in GNNs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6E89-5D1F-4079-A23F-F8E8B59E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GNN Training using dune </a:t>
            </a:r>
            <a:r>
              <a:rPr lang="en-US" sz="3200" dirty="0" err="1"/>
              <a:t>ccqe</a:t>
            </a:r>
            <a:r>
              <a:rPr lang="en-US" sz="3200" dirty="0"/>
              <a:t> dataset </a:t>
            </a:r>
          </a:p>
          <a:p>
            <a:pPr lvl="1"/>
            <a:r>
              <a:rPr lang="en-US" sz="2800" dirty="0"/>
              <a:t>Total of 256,361 files and 89 GB</a:t>
            </a:r>
          </a:p>
          <a:p>
            <a:pPr lvl="1"/>
            <a:r>
              <a:rPr lang="en-US" sz="2800" dirty="0"/>
              <a:t>Our experiment used a subset of 6,400 files and 190848 MB (200 batches of size 32)</a:t>
            </a:r>
          </a:p>
          <a:p>
            <a:r>
              <a:rPr lang="en-US" sz="3200" dirty="0"/>
              <a:t>Experiments run on Cori used 1 KNL compute node</a:t>
            </a:r>
          </a:p>
          <a:p>
            <a:pPr lvl="1"/>
            <a:r>
              <a:rPr lang="en-US" sz="2800" dirty="0"/>
              <a:t>The data array elements read from each file were ‘x’, ‘y’, ‘</a:t>
            </a:r>
            <a:r>
              <a:rPr lang="en-US" sz="2800" dirty="0" err="1"/>
              <a:t>edge_index</a:t>
            </a:r>
            <a:r>
              <a:rPr lang="en-US" sz="2800" dirty="0"/>
              <a:t>’</a:t>
            </a:r>
          </a:p>
          <a:p>
            <a:pPr lvl="1"/>
            <a:r>
              <a:rPr lang="en-US" sz="2800" dirty="0" err="1"/>
              <a:t>Lustre</a:t>
            </a:r>
            <a:r>
              <a:rPr lang="en-US" sz="2800" dirty="0"/>
              <a:t> stripe counts of 1, 2, 4, 8 and MPI processes of 1, 2, 4, 8, 16 used as experimental parameters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95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7B9DB-D603-4EA2-9530-7951D348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File Read Times (s)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EEFA3B5A-90DB-4900-9A70-94CC07412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595827"/>
              </p:ext>
            </p:extLst>
          </p:nvPr>
        </p:nvGraphicFramePr>
        <p:xfrm>
          <a:off x="737290" y="2856180"/>
          <a:ext cx="10424157" cy="314255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2089">
                  <a:extLst>
                    <a:ext uri="{9D8B030D-6E8A-4147-A177-3AD203B41FA5}">
                      <a16:colId xmlns:a16="http://schemas.microsoft.com/office/drawing/2014/main" val="1040710258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2725789992"/>
                    </a:ext>
                  </a:extLst>
                </a:gridCol>
                <a:gridCol w="956391">
                  <a:extLst>
                    <a:ext uri="{9D8B030D-6E8A-4147-A177-3AD203B41FA5}">
                      <a16:colId xmlns:a16="http://schemas.microsoft.com/office/drawing/2014/main" val="2542817866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347735644"/>
                    </a:ext>
                  </a:extLst>
                </a:gridCol>
                <a:gridCol w="956391">
                  <a:extLst>
                    <a:ext uri="{9D8B030D-6E8A-4147-A177-3AD203B41FA5}">
                      <a16:colId xmlns:a16="http://schemas.microsoft.com/office/drawing/2014/main" val="1946299738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152808936"/>
                    </a:ext>
                  </a:extLst>
                </a:gridCol>
                <a:gridCol w="956391">
                  <a:extLst>
                    <a:ext uri="{9D8B030D-6E8A-4147-A177-3AD203B41FA5}">
                      <a16:colId xmlns:a16="http://schemas.microsoft.com/office/drawing/2014/main" val="3682255314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1179400232"/>
                    </a:ext>
                  </a:extLst>
                </a:gridCol>
                <a:gridCol w="956391">
                  <a:extLst>
                    <a:ext uri="{9D8B030D-6E8A-4147-A177-3AD203B41FA5}">
                      <a16:colId xmlns:a16="http://schemas.microsoft.com/office/drawing/2014/main" val="1984030305"/>
                    </a:ext>
                  </a:extLst>
                </a:gridCol>
              </a:tblGrid>
              <a:tr h="5390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Lustre</a:t>
                      </a:r>
                      <a:r>
                        <a:rPr lang="en-US" sz="1600" dirty="0"/>
                        <a:t> Stripe Count</a:t>
                      </a:r>
                    </a:p>
                  </a:txBody>
                  <a:tcPr marL="77431" marR="77431" marT="38716" marB="38716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Stripe Count =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Stripe Count = 2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77431" marR="77431" marT="38716" marB="38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Stripe Count = 4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77431" marR="77431" marT="38716" marB="38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Stripe Count = 8</a:t>
                      </a:r>
                    </a:p>
                    <a:p>
                      <a:pPr algn="ctr"/>
                      <a:endParaRPr lang="en-US" sz="1500" dirty="0"/>
                    </a:p>
                  </a:txBody>
                  <a:tcPr marL="77431" marR="77431" marT="38716" marB="387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289863"/>
                  </a:ext>
                </a:extLst>
              </a:tr>
              <a:tr h="79306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MPI Processes</a:t>
                      </a: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C-HDF5, driver=</a:t>
                      </a:r>
                      <a:r>
                        <a:rPr lang="en-US" sz="16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mpio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C-HDF5, driver=</a:t>
                      </a:r>
                      <a:r>
                        <a:rPr lang="en-US" sz="16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mpio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C-HDF5, driver=</a:t>
                      </a:r>
                      <a:r>
                        <a:rPr lang="en-US" sz="16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mpio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Pytorch 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C-HDF5, driver=</a:t>
                      </a:r>
                      <a:r>
                        <a:rPr lang="en-US" sz="1600" b="1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mpio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7431" marR="77431" marT="38716" marB="38716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276162"/>
                  </a:ext>
                </a:extLst>
              </a:tr>
              <a:tr h="356746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>
                          <a:effectLst/>
                        </a:rPr>
                        <a:t>1 process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2,179.32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744.92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1,921.65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718.42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2,065.76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solidFill>
                            <a:schemeClr val="accent1"/>
                          </a:solidFill>
                          <a:effectLst/>
                        </a:rPr>
                        <a:t>690.63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2,003.57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698.13</a:t>
                      </a:r>
                    </a:p>
                  </a:txBody>
                  <a:tcPr marL="24197" marR="24197" marT="16132" marB="16132" anchor="b"/>
                </a:tc>
                <a:extLst>
                  <a:ext uri="{0D108BD9-81ED-4DB2-BD59-A6C34878D82A}">
                    <a16:rowId xmlns:a16="http://schemas.microsoft.com/office/drawing/2014/main" val="2977142234"/>
                  </a:ext>
                </a:extLst>
              </a:tr>
              <a:tr h="356746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>
                          <a:effectLst/>
                        </a:rPr>
                        <a:t>2 processes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1,094.75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387.07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932.41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360.09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1,005.84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solidFill>
                            <a:schemeClr val="accent1"/>
                          </a:solidFill>
                          <a:effectLst/>
                        </a:rPr>
                        <a:t>338.15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1,075.40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353.18</a:t>
                      </a:r>
                    </a:p>
                  </a:txBody>
                  <a:tcPr marL="24197" marR="24197" marT="16132" marB="16132" anchor="b"/>
                </a:tc>
                <a:extLst>
                  <a:ext uri="{0D108BD9-81ED-4DB2-BD59-A6C34878D82A}">
                    <a16:rowId xmlns:a16="http://schemas.microsoft.com/office/drawing/2014/main" val="817823650"/>
                  </a:ext>
                </a:extLst>
              </a:tr>
              <a:tr h="356746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>
                          <a:effectLst/>
                        </a:rPr>
                        <a:t>4 processes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543.22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191.88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419.72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181.37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487.95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solidFill>
                            <a:schemeClr val="accent1"/>
                          </a:solidFill>
                          <a:effectLst/>
                        </a:rPr>
                        <a:t>168.36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487.56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180.08</a:t>
                      </a:r>
                    </a:p>
                  </a:txBody>
                  <a:tcPr marL="24197" marR="24197" marT="16132" marB="16132" anchor="b"/>
                </a:tc>
                <a:extLst>
                  <a:ext uri="{0D108BD9-81ED-4DB2-BD59-A6C34878D82A}">
                    <a16:rowId xmlns:a16="http://schemas.microsoft.com/office/drawing/2014/main" val="848460803"/>
                  </a:ext>
                </a:extLst>
              </a:tr>
              <a:tr h="356746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>
                          <a:effectLst/>
                        </a:rPr>
                        <a:t>8 processes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279.01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94.84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312.83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102.39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110.60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solidFill>
                            <a:schemeClr val="accent1"/>
                          </a:solidFill>
                          <a:effectLst/>
                        </a:rPr>
                        <a:t>83.97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118.60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89.31</a:t>
                      </a:r>
                    </a:p>
                  </a:txBody>
                  <a:tcPr marL="24197" marR="24197" marT="16132" marB="16132" anchor="b"/>
                </a:tc>
                <a:extLst>
                  <a:ext uri="{0D108BD9-81ED-4DB2-BD59-A6C34878D82A}">
                    <a16:rowId xmlns:a16="http://schemas.microsoft.com/office/drawing/2014/main" val="551119736"/>
                  </a:ext>
                </a:extLst>
              </a:tr>
              <a:tr h="356746">
                <a:tc>
                  <a:txBody>
                    <a:bodyPr/>
                    <a:lstStyle/>
                    <a:p>
                      <a:pPr rtl="0" fontAlgn="b"/>
                      <a:r>
                        <a:rPr lang="en-US" sz="1500" b="1">
                          <a:effectLst/>
                        </a:rPr>
                        <a:t>16 processes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144.43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48.78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>
                          <a:effectLst/>
                        </a:rPr>
                        <a:t>116.92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51.98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119.80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solidFill>
                            <a:schemeClr val="accent1"/>
                          </a:solidFill>
                          <a:effectLst/>
                        </a:rPr>
                        <a:t>46.54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122.49</a:t>
                      </a:r>
                    </a:p>
                  </a:txBody>
                  <a:tcPr marL="24197" marR="24197" marT="16132" marB="1613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500" b="1" dirty="0">
                          <a:effectLst/>
                        </a:rPr>
                        <a:t>53.14</a:t>
                      </a:r>
                    </a:p>
                  </a:txBody>
                  <a:tcPr marL="24197" marR="24197" marT="16132" marB="16132" anchor="b"/>
                </a:tc>
                <a:extLst>
                  <a:ext uri="{0D108BD9-81ED-4DB2-BD59-A6C34878D82A}">
                    <a16:rowId xmlns:a16="http://schemas.microsoft.com/office/drawing/2014/main" val="5779781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6FE5A3-18E6-4DDB-994B-329834D43426}"/>
              </a:ext>
            </a:extLst>
          </p:cNvPr>
          <p:cNvSpPr txBox="1"/>
          <p:nvPr/>
        </p:nvSpPr>
        <p:spPr>
          <a:xfrm>
            <a:off x="2692400" y="2181320"/>
            <a:ext cx="6019800" cy="37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Run with 1 KNL node on Cori </a:t>
            </a:r>
          </a:p>
        </p:txBody>
      </p:sp>
    </p:spTree>
    <p:extLst>
      <p:ext uri="{BB962C8B-B14F-4D97-AF65-F5344CB8AC3E}">
        <p14:creationId xmlns:p14="http://schemas.microsoft.com/office/powerpoint/2010/main" val="32588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D88E0-65A8-4A6E-80B0-36EBA181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Input Graph Data Statistics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1E70D9C-11A1-4CEA-9F07-2E72FB2DD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5608"/>
              </p:ext>
            </p:extLst>
          </p:nvPr>
        </p:nvGraphicFramePr>
        <p:xfrm>
          <a:off x="7253849" y="3747594"/>
          <a:ext cx="4536832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68416">
                  <a:extLst>
                    <a:ext uri="{9D8B030D-6E8A-4147-A177-3AD203B41FA5}">
                      <a16:colId xmlns:a16="http://schemas.microsoft.com/office/drawing/2014/main" val="1634231247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360173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File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File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2964.74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6.49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89249"/>
                  </a:ext>
                </a:extLst>
              </a:tr>
            </a:tbl>
          </a:graphicData>
        </a:graphic>
      </p:graphicFrame>
      <p:pic>
        <p:nvPicPr>
          <p:cNvPr id="12290" name="Picture 2">
            <a:extLst>
              <a:ext uri="{FF2B5EF4-FFF2-40B4-BE49-F238E27FC236}">
                <a16:creationId xmlns:a16="http://schemas.microsoft.com/office/drawing/2014/main" id="{E9CCC908-27A5-40F6-ACDB-156EB06D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6" y="2187985"/>
            <a:ext cx="6962563" cy="430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3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132BFFC1-D6FE-4A48-95DD-A7463608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751" y="636427"/>
            <a:ext cx="9345914" cy="57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EFC3BC23-E92A-40C3-B046-19B3D040A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77" y="666750"/>
            <a:ext cx="9170648" cy="56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82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43D2C866-B73A-4B1A-A2BD-5458BBC3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571499"/>
            <a:ext cx="9480550" cy="585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7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B92AD5D5-DD6E-4E06-B61A-A3493C35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905" y="714374"/>
            <a:ext cx="9135645" cy="56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4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6704CF85-2E75-4415-AD3B-F29B98D7C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27" y="619124"/>
            <a:ext cx="9245998" cy="571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50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7A660-67AB-4ACC-A6D5-80A76CC7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Experiment Discussion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FBD1-61BD-4527-AD17-275C8860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Experiment Analysis</a:t>
            </a:r>
          </a:p>
          <a:p>
            <a:pPr marL="457200" lvl="1" indent="0">
              <a:buNone/>
            </a:pPr>
            <a:r>
              <a:rPr lang="en-US" sz="2800" dirty="0"/>
              <a:t>1. There is an uneven I/O workload between MPI processes due to varying graph file sizes</a:t>
            </a:r>
          </a:p>
          <a:p>
            <a:pPr marL="457200" lvl="1" indent="0">
              <a:buNone/>
            </a:pPr>
            <a:r>
              <a:rPr lang="en-US" sz="2800" dirty="0"/>
              <a:t>2. Increasing the stripe count does not proportionally increase I/O performance because of small graph size (KB) and relatively larger stripe chunk size (MB)</a:t>
            </a:r>
          </a:p>
          <a:p>
            <a:r>
              <a:rPr lang="en-US" sz="3200" dirty="0"/>
              <a:t>Next Steps</a:t>
            </a:r>
          </a:p>
          <a:p>
            <a:pPr marL="457200" lvl="1" indent="0">
              <a:buNone/>
            </a:pPr>
            <a:r>
              <a:rPr lang="en-US" sz="2800" dirty="0"/>
              <a:t>1. Assign the graph files to MPI processes differently than by file index</a:t>
            </a:r>
          </a:p>
          <a:p>
            <a:pPr marL="457200" lvl="1" indent="0">
              <a:buNone/>
            </a:pPr>
            <a:r>
              <a:rPr lang="en-US" sz="2800" dirty="0"/>
              <a:t>2. Aggregate the read requests to eliminate the overhead of reading 1 graph at a time</a:t>
            </a:r>
          </a:p>
        </p:txBody>
      </p:sp>
    </p:spTree>
    <p:extLst>
      <p:ext uri="{BB962C8B-B14F-4D97-AF65-F5344CB8AC3E}">
        <p14:creationId xmlns:p14="http://schemas.microsoft.com/office/powerpoint/2010/main" val="315927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346</Words>
  <Application>Microsoft Office PowerPoint</Application>
  <PresentationFormat>Widescreen</PresentationFormat>
  <Paragraphs>87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Study of File Read Performance in GNNs</vt:lpstr>
      <vt:lpstr>File Read Times (s)</vt:lpstr>
      <vt:lpstr>Input Graph Data Statistics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Settings</dc:title>
  <dc:creator>Claire Lee</dc:creator>
  <cp:lastModifiedBy>Claire Lee</cp:lastModifiedBy>
  <cp:revision>9</cp:revision>
  <dcterms:created xsi:type="dcterms:W3CDTF">2021-10-04T18:23:17Z</dcterms:created>
  <dcterms:modified xsi:type="dcterms:W3CDTF">2021-10-05T22:00:15Z</dcterms:modified>
</cp:coreProperties>
</file>