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71" r:id="rId4"/>
    <p:sldId id="268" r:id="rId5"/>
    <p:sldId id="263" r:id="rId6"/>
    <p:sldId id="262" r:id="rId7"/>
    <p:sldId id="256" r:id="rId8"/>
    <p:sldId id="264" r:id="rId9"/>
    <p:sldId id="260" r:id="rId10"/>
    <p:sldId id="266" r:id="rId11"/>
    <p:sldId id="270" r:id="rId12"/>
    <p:sldId id="272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D8BD-46DA-4B92-08D2-218851751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BD28F-3C31-2C67-46BC-2EA8D79D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AE675-9049-7A41-6563-8D96CF93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4B26-931F-A7EC-C3C8-550E87F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B7CF-1DFF-6E52-988F-D5563F2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5A3C-539D-68DB-8628-3DC3295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5AFF-D5EA-AF96-94E7-D403F060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5FEF-64EB-34F1-FEC6-FD15FEE5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09B1-6C8D-C47B-5D33-3D9C517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7146-DBAC-3888-E17D-5BA0D106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F5C98-D721-519F-8EC2-B01D0AF74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94C9-E27B-7258-2068-3D763070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56EC-42A6-C877-8540-507CB73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2EB9-392D-E62F-0651-78A5F5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FC57-9AEC-F542-182E-CA7C3E2F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8358-3E6B-4E25-2EF0-11B05EC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A5DD-C397-9A7B-2344-4CF6766B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FF53-EA66-57E7-7C76-A89D32B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F5BA-DA88-3250-66F0-FCA607E8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41C1-7E34-03A4-6595-C9D3659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BFB7-6F99-2173-E899-084B6E1F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5418-EB91-D399-9DC6-41EFDCDF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38CB-1854-2088-B18B-0E528054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8904-981B-C61F-C10F-EFB41691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7927-B7F7-68D5-3CBB-7ED19881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3813-75C5-BDCE-9D07-1AE4759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0803-B2CE-8D0C-2FAD-804C2AF84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4B17-28EA-3F6E-DA24-616570922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F2AD-469A-D106-F314-A029AE46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450D4-B508-1B2F-D201-30D1E720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CCDF-1683-21DF-2DDE-455F70A8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297D-21A1-058D-2DBD-AA8D0E80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1ACD-CA01-1F02-AC0A-81C1AE28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4F09C-C7EF-9E54-4EB3-233C5958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D5246-CA60-11FD-168C-2FB4096D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9FCFD-E04C-34C2-CFB6-AF95C167A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B342C-260D-A04D-C7FD-0B0105C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4E1E6-A0C6-277A-9DB6-BD782F5D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6C042-40BB-30A4-51AD-A518FC6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282D-F023-7518-153C-AB7493F9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CA3EF-B341-BC47-0CAB-D2F7D9DF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AD0B2-A61E-3F84-8C86-0BC93D7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4F180-533E-4101-4293-01A2F29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5D7-86EF-A591-4469-172BE87E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78F4F-2640-17BE-6F75-6A8579D5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F21F-0AC7-4157-F85A-0C3C923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E1FC-9D32-21F1-89B0-30B334A9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3700-AE5D-2A89-D165-4CFF535D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7AD49-39CA-4B3E-D0AF-381A897C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53BA-766A-E4BC-0D06-33A7EAB5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DDF2-7924-690C-D6FD-C70C123A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DEDD-D212-739B-FE23-79983DE7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3872-A236-D4E9-6167-D90C0943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22D83-666F-8FF5-39B0-5A8CFCB5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2F833-4C92-2EA9-0136-CD9FD802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3C32-A32F-524D-9DB1-39B35C0B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FD88-FA73-8012-995D-1C5F6B85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96D36-70C9-F8DD-CD8B-93ACA53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79DFB-059D-18B7-73DF-DFDDCF37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9423-4DB6-20C2-261A-DFA7C86A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D49F-E4B8-4C5E-DB5B-C35EE181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43932-51AC-4102-9269-463807E2A21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BA85-40B2-0150-944B-5466DC65F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C917-8520-B63F-553E-0767B6CC0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BABD-0401-48B3-94C1-CFA93D82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co-emissions-per-capita" TargetMode="External"/><Relationship Id="rId2" Type="http://schemas.openxmlformats.org/officeDocument/2006/relationships/hyperlink" Target="https://thediplomat.com/2025/03/after-us-cuts-accountability-on-air-quality-to-take-a-hit-in-tajikist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ia.gov/electricity/data/emiss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5524-468A-BB5B-9488-F8E84E98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5067"/>
            <a:ext cx="9144000" cy="2387600"/>
          </a:xfrm>
        </p:spPr>
        <p:txBody>
          <a:bodyPr/>
          <a:lstStyle/>
          <a:p>
            <a:r>
              <a:rPr lang="en-US" dirty="0"/>
              <a:t>Chinese Power Plants: Predicting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79FD-F427-738F-C2FF-508634158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Cursory Glance at the Internal and an Example with Tajikistan</a:t>
            </a:r>
          </a:p>
        </p:txBody>
      </p:sp>
    </p:spTree>
    <p:extLst>
      <p:ext uri="{BB962C8B-B14F-4D97-AF65-F5344CB8AC3E}">
        <p14:creationId xmlns:p14="http://schemas.microsoft.com/office/powerpoint/2010/main" val="31497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8AFA-AB50-86F8-B506-DE2DB59D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8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“…less than 50 meters from residential homes…” (Natalia 2018)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0C896D-A215-3141-8E8F-DCAC8D834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15" y="2044110"/>
            <a:ext cx="87825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4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numbers&#10;&#10;AI-generated content may be incorrect.">
            <a:extLst>
              <a:ext uri="{FF2B5EF4-FFF2-40B4-BE49-F238E27FC236}">
                <a16:creationId xmlns:a16="http://schemas.microsoft.com/office/drawing/2014/main" id="{1C560D65-873A-A276-C0BA-C0A777CD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06083"/>
            <a:ext cx="5291666" cy="2645833"/>
          </a:xfrm>
          <a:prstGeom prst="rect">
            <a:avLst/>
          </a:prstGeom>
        </p:spPr>
      </p:pic>
      <p:pic>
        <p:nvPicPr>
          <p:cNvPr id="7" name="Picture 6" descr="A graph of a number of plants&#10;&#10;AI-generated content may be incorrect.">
            <a:extLst>
              <a:ext uri="{FF2B5EF4-FFF2-40B4-BE49-F238E27FC236}">
                <a16:creationId xmlns:a16="http://schemas.microsoft.com/office/drawing/2014/main" id="{FD52FBB7-3B47-D708-A6DC-3801CE84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06083"/>
            <a:ext cx="5291667" cy="26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E765-FB4F-B739-0427-6A3F6C3D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967" y="2432951"/>
            <a:ext cx="10515600" cy="16033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“That accountability now seems a bit less attainable with the suspension of the U.S. air quality monitoring program in Tajikistan and worldwide.”</a:t>
            </a:r>
          </a:p>
          <a:p>
            <a:pPr marL="0" indent="0" algn="ctr">
              <a:buNone/>
            </a:pPr>
            <a:r>
              <a:rPr lang="en-US" sz="3600" dirty="0"/>
              <a:t> (Norov 2025)</a:t>
            </a:r>
          </a:p>
        </p:txBody>
      </p:sp>
    </p:spTree>
    <p:extLst>
      <p:ext uri="{BB962C8B-B14F-4D97-AF65-F5344CB8AC3E}">
        <p14:creationId xmlns:p14="http://schemas.microsoft.com/office/powerpoint/2010/main" val="3691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2FBF-8393-89EF-8851-B80B700F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53E2-09E5-F2F3-38C0-D1AC073F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</a:t>
            </a:r>
          </a:p>
          <a:p>
            <a:pPr lvl="1"/>
            <a:r>
              <a:rPr lang="en-US" dirty="0"/>
              <a:t>Model derived from research, not convenience</a:t>
            </a:r>
          </a:p>
          <a:p>
            <a:pPr lvl="1"/>
            <a:r>
              <a:rPr lang="en-US" dirty="0"/>
              <a:t>More predictors needed? </a:t>
            </a:r>
          </a:p>
          <a:p>
            <a:pPr lvl="1"/>
            <a:r>
              <a:rPr lang="en-US" dirty="0"/>
              <a:t>How many hours do these plants run?</a:t>
            </a:r>
          </a:p>
          <a:p>
            <a:r>
              <a:rPr lang="en-US"/>
              <a:t>Research</a:t>
            </a:r>
            <a:endParaRPr lang="en-US" dirty="0"/>
          </a:p>
          <a:p>
            <a:pPr lvl="1"/>
            <a:r>
              <a:rPr lang="en-US" dirty="0"/>
              <a:t>Perspectives on Chinese energy</a:t>
            </a:r>
          </a:p>
          <a:p>
            <a:pPr lvl="1"/>
            <a:r>
              <a:rPr lang="en-US" dirty="0"/>
              <a:t>So what?</a:t>
            </a:r>
          </a:p>
          <a:p>
            <a:pPr lvl="2"/>
            <a:r>
              <a:rPr lang="en-US" dirty="0"/>
              <a:t>Health statistics?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Publish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4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C74B-BA6C-F0D9-CE21-E727472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4CC8-CB4D-7EB3-73DB-56AD6535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Natalia, Idrisova. 2018. “A Second Coal Fired Power Plant for the Tajik Capital.” </a:t>
            </a:r>
            <a:r>
              <a:rPr lang="en-US" i="1" dirty="0" err="1"/>
              <a:t>BankWatch</a:t>
            </a:r>
            <a:r>
              <a:rPr lang="en-US" i="1" dirty="0"/>
              <a:t> Network</a:t>
            </a:r>
            <a:r>
              <a:rPr lang="en-US" dirty="0"/>
              <a:t>, January 17.</a:t>
            </a:r>
          </a:p>
          <a:p>
            <a:r>
              <a:rPr lang="en-US" dirty="0"/>
              <a:t>Norov, </a:t>
            </a:r>
            <a:r>
              <a:rPr lang="en-US" dirty="0" err="1"/>
              <a:t>Kulobiddin</a:t>
            </a:r>
            <a:r>
              <a:rPr lang="en-US" dirty="0"/>
              <a:t>. 2025. </a:t>
            </a:r>
            <a:r>
              <a:rPr lang="en-US" i="1" dirty="0"/>
              <a:t>After US Cuts, Accountability on Air Quality to Take a Hit in Tajikistan</a:t>
            </a:r>
            <a:r>
              <a:rPr lang="en-US" dirty="0"/>
              <a:t>. March 13. </a:t>
            </a:r>
            <a:r>
              <a:rPr lang="en-US" dirty="0">
                <a:hlinkClick r:id="rId2"/>
              </a:rPr>
              <a:t>https://thediplomat.com/2025/03/after-us-cuts-accountability-on-air-quality-to-take-a-hit-in-tajikistan</a:t>
            </a:r>
            <a:r>
              <a:rPr lang="en-US" dirty="0"/>
              <a:t>.</a:t>
            </a:r>
          </a:p>
          <a:p>
            <a:r>
              <a:rPr lang="en-US" dirty="0"/>
              <a:t>Our World in Data. n.d. “CO₂ Emissions Per Capita.” </a:t>
            </a:r>
            <a:r>
              <a:rPr lang="en-US" dirty="0">
                <a:hlinkClick r:id="rId3"/>
              </a:rPr>
              <a:t>https://ourworldindata.org/grapher/co-emissions-per-capita</a:t>
            </a:r>
            <a:r>
              <a:rPr lang="en-US" dirty="0"/>
              <a:t>.</a:t>
            </a:r>
          </a:p>
          <a:p>
            <a:r>
              <a:rPr lang="en-US" dirty="0"/>
              <a:t>U.S. Energy Information Administration. 2024. “Emissions by Plant and by Region.” November 5. </a:t>
            </a:r>
            <a:r>
              <a:rPr lang="en-US" dirty="0">
                <a:hlinkClick r:id="rId4"/>
              </a:rPr>
              <a:t>https://www.eia.gov/electricity/data/emissions/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D0B42-6F34-2D5B-076D-C1F069E1FCA5}"/>
              </a:ext>
            </a:extLst>
          </p:cNvPr>
          <p:cNvSpPr txBox="1"/>
          <p:nvPr/>
        </p:nvSpPr>
        <p:spPr>
          <a:xfrm>
            <a:off x="846162" y="2804616"/>
            <a:ext cx="102312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“China is the biggest environmental polluter in the World [sic], by far. They do nothing to clean up their factories and laugh at our stupidity (Trump, 2013)!”</a:t>
            </a:r>
          </a:p>
        </p:txBody>
      </p:sp>
      <p:pic>
        <p:nvPicPr>
          <p:cNvPr id="3074" name="Picture 2" descr="Twitter, Inc. - Wikipedia">
            <a:extLst>
              <a:ext uri="{FF2B5EF4-FFF2-40B4-BE49-F238E27FC236}">
                <a16:creationId xmlns:a16="http://schemas.microsoft.com/office/drawing/2014/main" id="{93D16959-F39B-1F41-C38F-60C64831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5443">
            <a:off x="10814360" y="1878333"/>
            <a:ext cx="1215527" cy="10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otos show Trump's been an iPhone guy for a while now">
            <a:extLst>
              <a:ext uri="{FF2B5EF4-FFF2-40B4-BE49-F238E27FC236}">
                <a16:creationId xmlns:a16="http://schemas.microsoft.com/office/drawing/2014/main" id="{D7E14C07-E176-936E-0516-077D3B6F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22" y="153748"/>
            <a:ext cx="3891337" cy="25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2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ACD773-C4D9-1620-4AFE-DB0F740E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55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451527-2E9B-CF42-8568-F1C6EF607AF6}"/>
              </a:ext>
            </a:extLst>
          </p:cNvPr>
          <p:cNvSpPr/>
          <p:nvPr/>
        </p:nvSpPr>
        <p:spPr>
          <a:xfrm>
            <a:off x="2654188" y="5842450"/>
            <a:ext cx="3762796" cy="55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ina pledges to stop building new coal energy plants abroad">
            <a:extLst>
              <a:ext uri="{FF2B5EF4-FFF2-40B4-BE49-F238E27FC236}">
                <a16:creationId xmlns:a16="http://schemas.microsoft.com/office/drawing/2014/main" id="{534411F0-6135-DBC2-F318-9050BF2E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3" y="2586923"/>
            <a:ext cx="6361014" cy="35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F647F-C8D5-E6AF-C606-A5ACE0A384D0}"/>
              </a:ext>
            </a:extLst>
          </p:cNvPr>
          <p:cNvSpPr txBox="1"/>
          <p:nvPr/>
        </p:nvSpPr>
        <p:spPr>
          <a:xfrm>
            <a:off x="1178929" y="1329161"/>
            <a:ext cx="8258497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3300"/>
              </a:lnSpc>
              <a:buNone/>
            </a:pPr>
            <a:r>
              <a:rPr lang="en-US" sz="2400" b="1" i="0" u="none" strike="noStrike" dirty="0">
                <a:solidFill>
                  <a:srgbClr val="202224"/>
                </a:solidFill>
                <a:effectLst/>
                <a:latin typeface="BBC Reith Serif"/>
              </a:rPr>
              <a:t>China pledges to stop building new coal energy plants abroad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C9AD2-4EED-7EB3-9F59-E82295B5871F}"/>
              </a:ext>
            </a:extLst>
          </p:cNvPr>
          <p:cNvSpPr txBox="1"/>
          <p:nvPr/>
        </p:nvSpPr>
        <p:spPr>
          <a:xfrm>
            <a:off x="1178929" y="1773376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45658"/>
                </a:solidFill>
                <a:effectLst/>
                <a:latin typeface="BBC Reith Sans"/>
              </a:rPr>
              <a:t>22 September 2021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4EA17-DBE1-B099-0EB8-E9CAAD0C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17" y="250484"/>
            <a:ext cx="3733356" cy="9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355D-5B01-45A9-7B2A-64EB547D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484-DAF8-4C75-153A-953E6DD6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09" y="1636381"/>
            <a:ext cx="11224146" cy="2234584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Public GCDF</a:t>
            </a:r>
          </a:p>
          <a:p>
            <a:pPr lvl="1"/>
            <a:r>
              <a:rPr lang="en-US" sz="2800" dirty="0"/>
              <a:t>Filtered (not cancelled, not a debt rescheduling, recommended for </a:t>
            </a:r>
            <a:r>
              <a:rPr lang="en-US" sz="2800" dirty="0" err="1"/>
              <a:t>agg</a:t>
            </a:r>
            <a:r>
              <a:rPr lang="en-US" sz="2800" dirty="0"/>
              <a:t>.)</a:t>
            </a:r>
          </a:p>
          <a:p>
            <a:pPr lvl="2"/>
            <a:r>
              <a:rPr lang="en-US" sz="2400" dirty="0"/>
              <a:t>Energy sector (1145 records)</a:t>
            </a:r>
          </a:p>
          <a:p>
            <a:pPr lvl="3"/>
            <a:r>
              <a:rPr lang="en-US" sz="2000" dirty="0"/>
              <a:t>Known completion year (631 records)</a:t>
            </a:r>
          </a:p>
          <a:p>
            <a:pPr lvl="4"/>
            <a:r>
              <a:rPr lang="en-US" dirty="0"/>
              <a:t>Somewhere in the description has “MW” 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426A69-21B4-623C-FE96-2D9930544EA1}"/>
              </a:ext>
            </a:extLst>
          </p:cNvPr>
          <p:cNvSpPr/>
          <p:nvPr/>
        </p:nvSpPr>
        <p:spPr>
          <a:xfrm rot="5400000">
            <a:off x="5100847" y="3773607"/>
            <a:ext cx="1385247" cy="1112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B6F82-06B4-F43F-C069-8CFB0E29498E}"/>
              </a:ext>
            </a:extLst>
          </p:cNvPr>
          <p:cNvSpPr txBox="1"/>
          <p:nvPr/>
        </p:nvSpPr>
        <p:spPr>
          <a:xfrm>
            <a:off x="1978922" y="5142221"/>
            <a:ext cx="762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370 Records</a:t>
            </a:r>
          </a:p>
        </p:txBody>
      </p:sp>
    </p:spTree>
    <p:extLst>
      <p:ext uri="{BB962C8B-B14F-4D97-AF65-F5344CB8AC3E}">
        <p14:creationId xmlns:p14="http://schemas.microsoft.com/office/powerpoint/2010/main" val="49001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FC897E-411A-9084-EA63-F31C3F4E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4" y="0"/>
            <a:ext cx="11967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B9F1F42-8248-BE24-0E57-BB7A6AEC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37" y="1263555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85055-B60D-E94F-2ADC-1579BC277664}"/>
              </a:ext>
            </a:extLst>
          </p:cNvPr>
          <p:cNvSpPr txBox="1"/>
          <p:nvPr/>
        </p:nvSpPr>
        <p:spPr>
          <a:xfrm>
            <a:off x="250778" y="6205898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(Natalia 2018)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21B825-D492-1D43-1075-9EB0F112D98A}"/>
              </a:ext>
            </a:extLst>
          </p:cNvPr>
          <p:cNvSpPr txBox="1">
            <a:spLocks/>
          </p:cNvSpPr>
          <p:nvPr/>
        </p:nvSpPr>
        <p:spPr>
          <a:xfrm>
            <a:off x="-65964" y="232013"/>
            <a:ext cx="12173802" cy="798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Closer Look: Tajikistan’s Coal Fired Dushanbe -2 </a:t>
            </a:r>
          </a:p>
        </p:txBody>
      </p:sp>
    </p:spTree>
    <p:extLst>
      <p:ext uri="{BB962C8B-B14F-4D97-AF65-F5344CB8AC3E}">
        <p14:creationId xmlns:p14="http://schemas.microsoft.com/office/powerpoint/2010/main" val="26484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5F00-6840-7C5F-8FAD-0780AC0E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1" y="290062"/>
            <a:ext cx="11067197" cy="1325563"/>
          </a:xfrm>
        </p:spPr>
        <p:txBody>
          <a:bodyPr/>
          <a:lstStyle/>
          <a:p>
            <a:r>
              <a:rPr lang="en-US" dirty="0"/>
              <a:t>Closer Look: Tajikistan’s Coal Fired Dushanbe -2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98DE-163E-19AC-3ED4-222D9DE8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964" y="1914335"/>
            <a:ext cx="5649036" cy="4351338"/>
          </a:xfrm>
        </p:spPr>
        <p:txBody>
          <a:bodyPr/>
          <a:lstStyle/>
          <a:p>
            <a:r>
              <a:rPr lang="en-US" dirty="0"/>
              <a:t>AidData Record IDs</a:t>
            </a:r>
          </a:p>
          <a:p>
            <a:pPr lvl="1"/>
            <a:r>
              <a:rPr lang="en-US" dirty="0"/>
              <a:t>Phase 1 – 100 MW (2014)</a:t>
            </a:r>
          </a:p>
          <a:p>
            <a:pPr lvl="2"/>
            <a:r>
              <a:rPr lang="en-US" dirty="0"/>
              <a:t>54106</a:t>
            </a:r>
          </a:p>
          <a:p>
            <a:pPr lvl="2"/>
            <a:r>
              <a:rPr lang="en-US" dirty="0"/>
              <a:t>91801</a:t>
            </a:r>
          </a:p>
          <a:p>
            <a:pPr lvl="1"/>
            <a:r>
              <a:rPr lang="en-US" dirty="0"/>
              <a:t>Phase 2 – 300 MW (2016)</a:t>
            </a:r>
          </a:p>
          <a:p>
            <a:pPr lvl="2"/>
            <a:r>
              <a:rPr lang="en-US" dirty="0"/>
              <a:t>46211</a:t>
            </a:r>
          </a:p>
          <a:p>
            <a:pPr lvl="2"/>
            <a:r>
              <a:rPr lang="en-US" dirty="0"/>
              <a:t>71137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7371E3-175D-83C5-2D14-C731DD25DEC7}"/>
              </a:ext>
            </a:extLst>
          </p:cNvPr>
          <p:cNvSpPr txBox="1">
            <a:spLocks/>
          </p:cNvSpPr>
          <p:nvPr/>
        </p:nvSpPr>
        <p:spPr>
          <a:xfrm>
            <a:off x="477671" y="1914335"/>
            <a:ext cx="5649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Hydropower</a:t>
            </a:r>
          </a:p>
          <a:p>
            <a:r>
              <a:rPr lang="en-US" dirty="0"/>
              <a:t>Uzbekistan natural gas imports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5FFDF-56F8-0493-DFDE-40D6C86DB73C}"/>
              </a:ext>
            </a:extLst>
          </p:cNvPr>
          <p:cNvSpPr txBox="1"/>
          <p:nvPr/>
        </p:nvSpPr>
        <p:spPr>
          <a:xfrm>
            <a:off x="5566580" y="2361064"/>
            <a:ext cx="670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⮽</a:t>
            </a:r>
          </a:p>
        </p:txBody>
      </p:sp>
      <p:pic>
        <p:nvPicPr>
          <p:cNvPr id="2050" name="Picture 2" descr="Snowflake icon. Winter symbol. Cold ...">
            <a:extLst>
              <a:ext uri="{FF2B5EF4-FFF2-40B4-BE49-F238E27FC236}">
                <a16:creationId xmlns:a16="http://schemas.microsoft.com/office/drawing/2014/main" id="{3931BD27-63B7-F688-B0ED-36783CB0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6" y="1822425"/>
            <a:ext cx="78626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E3975-6930-600D-2A84-547BCF4DA840}"/>
              </a:ext>
            </a:extLst>
          </p:cNvPr>
          <p:cNvSpPr txBox="1"/>
          <p:nvPr/>
        </p:nvSpPr>
        <p:spPr>
          <a:xfrm>
            <a:off x="3384078" y="1956682"/>
            <a:ext cx="153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 (Norov 2025)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0A339-7EDE-9449-1700-9A827EC55DD6}"/>
              </a:ext>
            </a:extLst>
          </p:cNvPr>
          <p:cNvSpPr txBox="1"/>
          <p:nvPr/>
        </p:nvSpPr>
        <p:spPr>
          <a:xfrm>
            <a:off x="4743449" y="2772743"/>
            <a:ext cx="164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(Natalia 2018)</a:t>
            </a:r>
          </a:p>
        </p:txBody>
      </p:sp>
    </p:spTree>
    <p:extLst>
      <p:ext uri="{BB962C8B-B14F-4D97-AF65-F5344CB8AC3E}">
        <p14:creationId xmlns:p14="http://schemas.microsoft.com/office/powerpoint/2010/main" val="420393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81E-2048-41C1-8F9A-9A02CCA2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4314-2822-C3FB-C8B2-1F821742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06" y="1690688"/>
            <a:ext cx="5742294" cy="4351338"/>
          </a:xfrm>
        </p:spPr>
        <p:txBody>
          <a:bodyPr/>
          <a:lstStyle/>
          <a:p>
            <a:r>
              <a:rPr lang="en-US" dirty="0"/>
              <a:t>American Power Plants 2013-2023</a:t>
            </a:r>
          </a:p>
          <a:p>
            <a:pPr lvl="1"/>
            <a:r>
              <a:rPr lang="en-US" dirty="0"/>
              <a:t>Coal</a:t>
            </a:r>
          </a:p>
          <a:p>
            <a:pPr lvl="1"/>
            <a:r>
              <a:rPr lang="en-US" dirty="0"/>
              <a:t>Oil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Megawatt per hour</a:t>
            </a:r>
          </a:p>
          <a:p>
            <a:pPr lvl="1"/>
            <a:r>
              <a:rPr lang="en-US" dirty="0"/>
              <a:t>Year</a:t>
            </a:r>
          </a:p>
          <a:p>
            <a:r>
              <a:rPr lang="en-US" dirty="0"/>
              <a:t>Linear Regression </a:t>
            </a:r>
            <a:r>
              <a:rPr lang="en-US" sz="3200" dirty="0">
                <a:solidFill>
                  <a:srgbClr val="FF0000"/>
                </a:solidFill>
              </a:rPr>
              <a:t>⮽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Predict Chinese Emissions</a:t>
            </a:r>
          </a:p>
          <a:p>
            <a:pPr lvl="2"/>
            <a:r>
              <a:rPr lang="en-US" dirty="0"/>
              <a:t>Carbon, Sulfur, Nitrogen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5CCD96-1206-37B1-9846-F3C496FB2132}"/>
              </a:ext>
            </a:extLst>
          </p:cNvPr>
          <p:cNvSpPr txBox="1">
            <a:spLocks/>
          </p:cNvSpPr>
          <p:nvPr/>
        </p:nvSpPr>
        <p:spPr>
          <a:xfrm>
            <a:off x="6580494" y="1675406"/>
            <a:ext cx="5742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Country Emissions vs Plant Emissions</a:t>
            </a:r>
          </a:p>
          <a:p>
            <a:pPr lvl="1"/>
            <a:r>
              <a:rPr lang="en-US" dirty="0"/>
              <a:t>Our World in Data</a:t>
            </a:r>
          </a:p>
          <a:p>
            <a:r>
              <a:rPr lang="en-US" dirty="0"/>
              <a:t>Tech Stack: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Spark (big data)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Action Button: Help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EC99EB-3EEF-5333-EE54-65DBE86E4726}"/>
              </a:ext>
            </a:extLst>
          </p:cNvPr>
          <p:cNvSpPr/>
          <p:nvPr/>
        </p:nvSpPr>
        <p:spPr>
          <a:xfrm>
            <a:off x="3224853" y="4736378"/>
            <a:ext cx="416256" cy="320722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66B81-2416-239A-5190-BFCEC1BD5F10}"/>
              </a:ext>
            </a:extLst>
          </p:cNvPr>
          <p:cNvSpPr txBox="1"/>
          <p:nvPr/>
        </p:nvSpPr>
        <p:spPr>
          <a:xfrm>
            <a:off x="1825387" y="3718125"/>
            <a:ext cx="616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(U.S. Energy Information Administration 2024)</a:t>
            </a:r>
          </a:p>
        </p:txBody>
      </p:sp>
    </p:spTree>
    <p:extLst>
      <p:ext uri="{BB962C8B-B14F-4D97-AF65-F5344CB8AC3E}">
        <p14:creationId xmlns:p14="http://schemas.microsoft.com/office/powerpoint/2010/main" val="31346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423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BBC Reith Sans</vt:lpstr>
      <vt:lpstr>BBC Reith Serif</vt:lpstr>
      <vt:lpstr>Aptos</vt:lpstr>
      <vt:lpstr>Aptos Display</vt:lpstr>
      <vt:lpstr>Arial</vt:lpstr>
      <vt:lpstr>Office Theme</vt:lpstr>
      <vt:lpstr>Chinese Power Plants: Predicting Emissions</vt:lpstr>
      <vt:lpstr>PowerPoint Presentation</vt:lpstr>
      <vt:lpstr>PowerPoint Presentation</vt:lpstr>
      <vt:lpstr>PowerPoint Presentation</vt:lpstr>
      <vt:lpstr>Using the Internal</vt:lpstr>
      <vt:lpstr>PowerPoint Presentation</vt:lpstr>
      <vt:lpstr>PowerPoint Presentation</vt:lpstr>
      <vt:lpstr>Closer Look: Tajikistan’s Coal Fired Dushanbe -2 </vt:lpstr>
      <vt:lpstr>Methodology</vt:lpstr>
      <vt:lpstr>“…less than 50 meters from residential homes…” (Natalia 2018) </vt:lpstr>
      <vt:lpstr>PowerPoint Presentation</vt:lpstr>
      <vt:lpstr>PowerPoint Presentation</vt:lpstr>
      <vt:lpstr>Next Steps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Olichney</dc:creator>
  <cp:lastModifiedBy>William Olichney</cp:lastModifiedBy>
  <cp:revision>15</cp:revision>
  <dcterms:created xsi:type="dcterms:W3CDTF">2025-08-07T21:40:52Z</dcterms:created>
  <dcterms:modified xsi:type="dcterms:W3CDTF">2025-09-14T03:59:40Z</dcterms:modified>
</cp:coreProperties>
</file>